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44"/>
  </p:notesMasterIdLst>
  <p:sldIdLst>
    <p:sldId id="256" r:id="rId2"/>
    <p:sldId id="274" r:id="rId3"/>
    <p:sldId id="276" r:id="rId4"/>
    <p:sldId id="277" r:id="rId5"/>
    <p:sldId id="275" r:id="rId6"/>
    <p:sldId id="262" r:id="rId7"/>
    <p:sldId id="281" r:id="rId8"/>
    <p:sldId id="263" r:id="rId9"/>
    <p:sldId id="264" r:id="rId10"/>
    <p:sldId id="257" r:id="rId11"/>
    <p:sldId id="279" r:id="rId12"/>
    <p:sldId id="320" r:id="rId13"/>
    <p:sldId id="288" r:id="rId14"/>
    <p:sldId id="324" r:id="rId15"/>
    <p:sldId id="299" r:id="rId16"/>
    <p:sldId id="303" r:id="rId17"/>
    <p:sldId id="302" r:id="rId18"/>
    <p:sldId id="258" r:id="rId19"/>
    <p:sldId id="317" r:id="rId20"/>
    <p:sldId id="300" r:id="rId21"/>
    <p:sldId id="260" r:id="rId22"/>
    <p:sldId id="278" r:id="rId23"/>
    <p:sldId id="318" r:id="rId24"/>
    <p:sldId id="319" r:id="rId25"/>
    <p:sldId id="307" r:id="rId26"/>
    <p:sldId id="308" r:id="rId27"/>
    <p:sldId id="309" r:id="rId28"/>
    <p:sldId id="310" r:id="rId29"/>
    <p:sldId id="293" r:id="rId30"/>
    <p:sldId id="311" r:id="rId31"/>
    <p:sldId id="312" r:id="rId32"/>
    <p:sldId id="313" r:id="rId33"/>
    <p:sldId id="314" r:id="rId34"/>
    <p:sldId id="285" r:id="rId35"/>
    <p:sldId id="287" r:id="rId36"/>
    <p:sldId id="286" r:id="rId37"/>
    <p:sldId id="295" r:id="rId38"/>
    <p:sldId id="284" r:id="rId39"/>
    <p:sldId id="321" r:id="rId40"/>
    <p:sldId id="322" r:id="rId41"/>
    <p:sldId id="306" r:id="rId42"/>
    <p:sldId id="31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6" autoAdjust="0"/>
  </p:normalViewPr>
  <p:slideViewPr>
    <p:cSldViewPr>
      <p:cViewPr varScale="1">
        <p:scale>
          <a:sx n="81" d="100"/>
          <a:sy n="81" d="100"/>
        </p:scale>
        <p:origin x="1056" y="60"/>
      </p:cViewPr>
      <p:guideLst>
        <p:guide orient="horz" pos="2160"/>
        <p:guide pos="2880"/>
      </p:guideLst>
    </p:cSldViewPr>
  </p:slideViewPr>
  <p:notesTextViewPr>
    <p:cViewPr>
      <p:scale>
        <a:sx n="1" d="1"/>
        <a:sy n="1" d="1"/>
      </p:scale>
      <p:origin x="0" y="0"/>
    </p:cViewPr>
  </p:notesTextViewPr>
  <p:notesViewPr>
    <p:cSldViewPr>
      <p:cViewPr varScale="1">
        <p:scale>
          <a:sx n="44" d="100"/>
          <a:sy n="44" d="100"/>
        </p:scale>
        <p:origin x="-220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7DDDF-E394-440E-B8FA-D0812493353A}" type="datetimeFigureOut">
              <a:rPr lang="en-ZA" smtClean="0"/>
              <a:t>2016-05-10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C8ACF-7DB8-4329-89F1-AF74AA26B31D}" type="slidenum">
              <a:rPr lang="en-ZA" smtClean="0"/>
              <a:t>‹#›</a:t>
            </a:fld>
            <a:endParaRPr lang="en-ZA"/>
          </a:p>
        </p:txBody>
      </p:sp>
    </p:spTree>
    <p:extLst>
      <p:ext uri="{BB962C8B-B14F-4D97-AF65-F5344CB8AC3E}">
        <p14:creationId xmlns:p14="http://schemas.microsoft.com/office/powerpoint/2010/main" val="390136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9C626AC0-330A-42EA-BEDC-B022E12D848D}" type="slidenum">
              <a:rPr lang="en-GB" altLang="en-US" smtClean="0"/>
              <a:pPr eaLnBrk="1" hangingPunct="1"/>
              <a:t>27</a:t>
            </a:fld>
            <a:endParaRPr lang="en-GB" altLang="en-US" smtClean="0"/>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04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8EC8ACF-7DB8-4329-89F1-AF74AA26B31D}" type="slidenum">
              <a:rPr lang="en-ZA" smtClean="0"/>
              <a:t>30</a:t>
            </a:fld>
            <a:endParaRPr lang="en-ZA"/>
          </a:p>
        </p:txBody>
      </p:sp>
    </p:spTree>
    <p:extLst>
      <p:ext uri="{BB962C8B-B14F-4D97-AF65-F5344CB8AC3E}">
        <p14:creationId xmlns:p14="http://schemas.microsoft.com/office/powerpoint/2010/main" val="154196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B77C8573-DA98-4BD7-B806-FCD2E103C1FE}" type="slidenum">
              <a:rPr lang="en-GB" altLang="en-US" smtClean="0"/>
              <a:pPr eaLnBrk="1" hangingPunct="1"/>
              <a:t>31</a:t>
            </a:fld>
            <a:endParaRPr lang="en-GB" altLang="en-US" smtClean="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Collaborative learning represents a significant shift away from the typical teacher-centred or lecture-centred milieu in higher education class rooms.  </a:t>
            </a:r>
          </a:p>
          <a:p>
            <a:pPr eaLnBrk="1" hangingPunct="1"/>
            <a:endParaRPr lang="en-GB" altLang="en-US" smtClean="0"/>
          </a:p>
          <a:p>
            <a:pPr eaLnBrk="1" hangingPunct="1"/>
            <a:r>
              <a:rPr lang="en-GB" altLang="en-US" smtClean="0"/>
              <a:t> In collaborative classrooms, the lecturing/listening/note-taking does not disappear but it lives alongside other processes that are based on students’ discussion and active work with the course material.</a:t>
            </a:r>
          </a:p>
          <a:p>
            <a:pPr eaLnBrk="1" hangingPunct="1"/>
            <a:endParaRPr lang="en-GB" altLang="en-US" smtClean="0"/>
          </a:p>
          <a:p>
            <a:pPr eaLnBrk="1" hangingPunct="1"/>
            <a:r>
              <a:rPr lang="en-GB" altLang="en-US" smtClean="0"/>
              <a:t>Lecturers who use collaborative learning approaches tend to think of themselves less as experts transmitters of knowledge and more as coaches or midwives of a more emergent learning process.</a:t>
            </a:r>
          </a:p>
          <a:p>
            <a:pPr eaLnBrk="1" hangingPunct="1"/>
            <a:endParaRPr lang="en-GB" altLang="en-US" smtClean="0"/>
          </a:p>
          <a:p>
            <a:pPr eaLnBrk="1" hangingPunct="1"/>
            <a:r>
              <a:rPr lang="en-GB" altLang="en-US" smtClean="0"/>
              <a:t>The process is based on establishing a community of learners.</a:t>
            </a:r>
          </a:p>
        </p:txBody>
      </p:sp>
    </p:spTree>
    <p:extLst>
      <p:ext uri="{BB962C8B-B14F-4D97-AF65-F5344CB8AC3E}">
        <p14:creationId xmlns:p14="http://schemas.microsoft.com/office/powerpoint/2010/main" val="3076166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a:xfrm>
            <a:off x="1921934" y="5054602"/>
            <a:ext cx="4064860" cy="279400"/>
          </a:xfrm>
        </p:spPr>
        <p:txBody>
          <a:bodyPr/>
          <a:lstStyle/>
          <a:p>
            <a:endParaRPr lang="en-ZA"/>
          </a:p>
        </p:txBody>
      </p:sp>
      <p:sp>
        <p:nvSpPr>
          <p:cNvPr id="6" name="Slide Number Placeholder 5"/>
          <p:cNvSpPr>
            <a:spLocks noGrp="1"/>
          </p:cNvSpPr>
          <p:nvPr>
            <p:ph type="sldNum" sz="quarter" idx="12"/>
          </p:nvPr>
        </p:nvSpPr>
        <p:spPr>
          <a:xfrm>
            <a:off x="6817317" y="5054602"/>
            <a:ext cx="413483" cy="279400"/>
          </a:xfrm>
        </p:spPr>
        <p:txBody>
          <a:bodyPr/>
          <a:lstStyle/>
          <a:p>
            <a:fld id="{FCC58B3D-A2CC-4AAC-A7E4-F868967834EA}" type="slidenum">
              <a:rPr lang="en-ZA" smtClean="0"/>
              <a:t>‹#›</a:t>
            </a:fld>
            <a:endParaRPr lang="en-Z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336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C07DD-1CA4-464B-B0E9-79725D26A822}" type="datetimeFigureOut">
              <a:rPr lang="en-ZA" smtClean="0"/>
              <a:t>2016-05-10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102759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332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394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3747854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86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596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778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426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683658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C07DD-1CA4-464B-B0E9-79725D26A822}" type="datetimeFigureOut">
              <a:rPr lang="en-ZA" smtClean="0"/>
              <a:t>2016-05-10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CC58B3D-A2CC-4AAC-A7E4-F868967834EA}" type="slidenum">
              <a:rPr lang="en-ZA" smtClean="0"/>
              <a:t>‹#›</a:t>
            </a:fld>
            <a:endParaRPr lang="en-Z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863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AC07DD-1CA4-464B-B0E9-79725D26A822}" type="datetimeFigureOut">
              <a:rPr lang="en-ZA" smtClean="0"/>
              <a:t>2016-05-10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2058589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AC07DD-1CA4-464B-B0E9-79725D26A822}" type="datetimeFigureOut">
              <a:rPr lang="en-ZA" smtClean="0"/>
              <a:t>2016-05-10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CC58B3D-A2CC-4AAC-A7E4-F868967834EA}" type="slidenum">
              <a:rPr lang="en-ZA" smtClean="0"/>
              <a:t>‹#›</a:t>
            </a:fld>
            <a:endParaRPr lang="en-Z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504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AC07DD-1CA4-464B-B0E9-79725D26A822}" type="datetimeFigureOut">
              <a:rPr lang="en-ZA" smtClean="0"/>
              <a:t>2016-05-10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CC58B3D-A2CC-4AAC-A7E4-F868967834EA}" type="slidenum">
              <a:rPr lang="en-ZA" smtClean="0"/>
              <a:t>‹#›</a:t>
            </a:fld>
            <a:endParaRPr lang="en-Z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206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C07DD-1CA4-464B-B0E9-79725D26A822}" type="datetimeFigureOut">
              <a:rPr lang="en-ZA" smtClean="0"/>
              <a:t>2016-05-10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1211596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C07DD-1CA4-464B-B0E9-79725D26A822}" type="datetimeFigureOut">
              <a:rPr lang="en-ZA" smtClean="0"/>
              <a:t>2016-05-10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CC58B3D-A2CC-4AAC-A7E4-F868967834EA}" type="slidenum">
              <a:rPr lang="en-ZA" smtClean="0"/>
              <a:t>‹#›</a:t>
            </a:fld>
            <a:endParaRPr lang="en-Z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79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C07DD-1CA4-464B-B0E9-79725D26A822}" type="datetimeFigureOut">
              <a:rPr lang="en-ZA" smtClean="0"/>
              <a:t>2016-05-10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CC58B3D-A2CC-4AAC-A7E4-F868967834EA}" type="slidenum">
              <a:rPr lang="en-ZA" smtClean="0"/>
              <a:t>‹#›</a:t>
            </a:fld>
            <a:endParaRPr lang="en-ZA"/>
          </a:p>
        </p:txBody>
      </p:sp>
    </p:spTree>
    <p:extLst>
      <p:ext uri="{BB962C8B-B14F-4D97-AF65-F5344CB8AC3E}">
        <p14:creationId xmlns:p14="http://schemas.microsoft.com/office/powerpoint/2010/main" val="2079041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AC07DD-1CA4-464B-B0E9-79725D26A822}" type="datetimeFigureOut">
              <a:rPr lang="en-ZA" smtClean="0"/>
              <a:t>2016-05-10</a:t>
            </a:fld>
            <a:endParaRPr lang="en-Z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C58B3D-A2CC-4AAC-A7E4-F868967834EA}" type="slidenum">
              <a:rPr lang="en-ZA" smtClean="0"/>
              <a:t>‹#›</a:t>
            </a:fld>
            <a:endParaRPr lang="en-ZA"/>
          </a:p>
        </p:txBody>
      </p:sp>
    </p:spTree>
    <p:extLst>
      <p:ext uri="{BB962C8B-B14F-4D97-AF65-F5344CB8AC3E}">
        <p14:creationId xmlns:p14="http://schemas.microsoft.com/office/powerpoint/2010/main" val="311224195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Learner Involvement and Support to improve Learning Outcomes</a:t>
            </a:r>
            <a:endParaRPr lang="en-ZA" dirty="0"/>
          </a:p>
        </p:txBody>
      </p:sp>
      <p:sp>
        <p:nvSpPr>
          <p:cNvPr id="3" name="Subtitle 2"/>
          <p:cNvSpPr>
            <a:spLocks noGrp="1"/>
          </p:cNvSpPr>
          <p:nvPr>
            <p:ph type="subTitle" idx="1"/>
          </p:nvPr>
        </p:nvSpPr>
        <p:spPr/>
        <p:txBody>
          <a:bodyPr>
            <a:normAutofit lnSpcReduction="10000"/>
          </a:bodyPr>
          <a:lstStyle/>
          <a:p>
            <a:r>
              <a:rPr lang="en-ZA" sz="2175" dirty="0"/>
              <a:t>Prof Sekgothe </a:t>
            </a:r>
            <a:r>
              <a:rPr lang="en-ZA" sz="2175" dirty="0" err="1"/>
              <a:t>Mokgoatšana</a:t>
            </a:r>
            <a:endParaRPr lang="en-ZA" sz="2175" dirty="0"/>
          </a:p>
          <a:p>
            <a:r>
              <a:rPr lang="en-ZA" sz="2100" dirty="0"/>
              <a:t>Department of Cultural and Political Studies</a:t>
            </a:r>
          </a:p>
          <a:p>
            <a:r>
              <a:rPr lang="en-ZA" sz="2100" dirty="0"/>
              <a:t>University of Limpopo</a:t>
            </a:r>
          </a:p>
          <a:p>
            <a:endParaRPr lang="en-ZA" sz="2100" dirty="0"/>
          </a:p>
        </p:txBody>
      </p:sp>
    </p:spTree>
    <p:extLst>
      <p:ext uri="{BB962C8B-B14F-4D97-AF65-F5344CB8AC3E}">
        <p14:creationId xmlns:p14="http://schemas.microsoft.com/office/powerpoint/2010/main" val="3582647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Learner participation</a:t>
            </a:r>
            <a:endParaRPr lang="en-ZA" dirty="0"/>
          </a:p>
        </p:txBody>
      </p:sp>
      <p:sp>
        <p:nvSpPr>
          <p:cNvPr id="3" name="Content Placeholder 2"/>
          <p:cNvSpPr>
            <a:spLocks noGrp="1"/>
          </p:cNvSpPr>
          <p:nvPr>
            <p:ph idx="1"/>
          </p:nvPr>
        </p:nvSpPr>
        <p:spPr/>
        <p:txBody>
          <a:bodyPr>
            <a:normAutofit/>
          </a:bodyPr>
          <a:lstStyle/>
          <a:p>
            <a:pPr marL="0" indent="0">
              <a:buNone/>
            </a:pPr>
            <a:r>
              <a:rPr lang="en-ZA" i="1" dirty="0"/>
              <a:t>When learners participate in decisions</a:t>
            </a:r>
          </a:p>
          <a:p>
            <a:pPr marL="0" indent="0">
              <a:buNone/>
            </a:pPr>
            <a:r>
              <a:rPr lang="en-ZA" i="1" dirty="0"/>
              <a:t>affecting their learning experience, they are</a:t>
            </a:r>
          </a:p>
          <a:p>
            <a:pPr marL="0" indent="0">
              <a:buNone/>
            </a:pPr>
            <a:r>
              <a:rPr lang="en-ZA" i="1" dirty="0"/>
              <a:t>likely to play a more active role in the provider’s</a:t>
            </a:r>
          </a:p>
          <a:p>
            <a:pPr marL="0" indent="0">
              <a:buNone/>
            </a:pPr>
            <a:r>
              <a:rPr lang="en-ZA" i="1" dirty="0"/>
              <a:t>quality improvement processes – a key lever</a:t>
            </a:r>
          </a:p>
          <a:p>
            <a:pPr marL="0" indent="0">
              <a:buNone/>
            </a:pPr>
            <a:r>
              <a:rPr lang="en-ZA" i="1" dirty="0"/>
              <a:t>of service improvement.</a:t>
            </a:r>
          </a:p>
          <a:p>
            <a:pPr marL="0" indent="0">
              <a:buNone/>
            </a:pPr>
            <a:r>
              <a:rPr lang="en-ZA" sz="2100" i="1" dirty="0"/>
              <a:t>Further Education: Raising skills, improving life</a:t>
            </a:r>
          </a:p>
          <a:p>
            <a:pPr marL="0" indent="0">
              <a:buNone/>
            </a:pPr>
            <a:r>
              <a:rPr lang="en-ZA" sz="2100" i="1" dirty="0"/>
              <a:t>chance</a:t>
            </a:r>
            <a:r>
              <a:rPr lang="en-ZA" sz="2100" dirty="0"/>
              <a:t>s (DfES, 2006c)</a:t>
            </a:r>
          </a:p>
        </p:txBody>
      </p:sp>
    </p:spTree>
    <p:extLst>
      <p:ext uri="{BB962C8B-B14F-4D97-AF65-F5344CB8AC3E}">
        <p14:creationId xmlns:p14="http://schemas.microsoft.com/office/powerpoint/2010/main" val="1215886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106742"/>
            <a:ext cx="6542484" cy="4842537"/>
          </a:xfrm>
        </p:spPr>
        <p:txBody>
          <a:bodyPr>
            <a:normAutofit fontScale="92500"/>
          </a:bodyPr>
          <a:lstStyle/>
          <a:p>
            <a:r>
              <a:rPr lang="en-ZA" dirty="0" smtClean="0"/>
              <a:t>A definition by Welsh schools runs like this:</a:t>
            </a:r>
          </a:p>
          <a:p>
            <a:pPr marL="0" indent="0">
              <a:buNone/>
            </a:pPr>
            <a:r>
              <a:rPr lang="en-ZA" dirty="0" smtClean="0"/>
              <a:t>“</a:t>
            </a:r>
            <a:r>
              <a:rPr lang="en-ZA" i="1" dirty="0" smtClean="0"/>
              <a:t>Participation means that it is my right to be involved in </a:t>
            </a:r>
            <a:r>
              <a:rPr lang="en-ZA" i="1" u="sng" dirty="0" smtClean="0"/>
              <a:t>making decisions</a:t>
            </a:r>
            <a:r>
              <a:rPr lang="en-ZA" i="1" dirty="0" smtClean="0"/>
              <a:t>, </a:t>
            </a:r>
            <a:r>
              <a:rPr lang="en-ZA" i="1" u="sng" dirty="0" smtClean="0"/>
              <a:t>planning and reviewing</a:t>
            </a:r>
            <a:r>
              <a:rPr lang="en-ZA" i="1" dirty="0" smtClean="0"/>
              <a:t> any action that might affect me.  Having a voice, having a choice”</a:t>
            </a:r>
          </a:p>
          <a:p>
            <a:r>
              <a:rPr lang="en-ZA" dirty="0" smtClean="0"/>
              <a:t>This has implications:</a:t>
            </a:r>
          </a:p>
          <a:p>
            <a:pPr lvl="1"/>
            <a:r>
              <a:rPr lang="en-ZA" sz="2600" dirty="0" smtClean="0"/>
              <a:t>Engage learners to plan, review and implement  policies (disciplinary, uniforms, cultural activities, curriculum design and subject choices; </a:t>
            </a:r>
            <a:r>
              <a:rPr lang="en-ZA" sz="2600" dirty="0" err="1" smtClean="0"/>
              <a:t>etc</a:t>
            </a:r>
            <a:r>
              <a:rPr lang="en-ZA" sz="2600" dirty="0" smtClean="0"/>
              <a:t>)</a:t>
            </a:r>
          </a:p>
          <a:p>
            <a:pPr lvl="1"/>
            <a:r>
              <a:rPr lang="en-ZA" sz="2600" dirty="0" smtClean="0"/>
              <a:t>Appointments (teaching and administrative)</a:t>
            </a:r>
          </a:p>
          <a:p>
            <a:pPr lvl="1"/>
            <a:r>
              <a:rPr lang="en-ZA" sz="2600" dirty="0" smtClean="0"/>
              <a:t>Assessment of teaching and learning</a:t>
            </a:r>
          </a:p>
          <a:p>
            <a:pPr marL="342900" lvl="1" indent="0">
              <a:buNone/>
            </a:pPr>
            <a:endParaRPr lang="en-ZA" dirty="0" smtClean="0"/>
          </a:p>
          <a:p>
            <a:pPr marL="342900" lvl="1" indent="0">
              <a:buNone/>
            </a:pPr>
            <a:endParaRPr lang="en-ZA" dirty="0"/>
          </a:p>
        </p:txBody>
      </p:sp>
    </p:spTree>
    <p:extLst>
      <p:ext uri="{BB962C8B-B14F-4D97-AF65-F5344CB8AC3E}">
        <p14:creationId xmlns:p14="http://schemas.microsoft.com/office/powerpoint/2010/main" val="82673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Learner Support</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Complex concept with varied signification</a:t>
            </a:r>
          </a:p>
          <a:p>
            <a:r>
              <a:rPr lang="en-ZA" dirty="0" smtClean="0"/>
              <a:t>Any supplemental, remedial or intervention to reduce barriers to teaching and learning</a:t>
            </a:r>
          </a:p>
          <a:p>
            <a:r>
              <a:rPr lang="en-ZA" dirty="0" smtClean="0"/>
              <a:t>Can take the form of basic study skills, examination skills, writing skills, remedial teaching, additional instruction (individuated or differentiated)</a:t>
            </a:r>
          </a:p>
          <a:p>
            <a:r>
              <a:rPr lang="en-ZA" dirty="0" smtClean="0"/>
              <a:t>May include referral to experts to deal with challenges inhibiting the learner from effectively participating in teaching and learning (social work services, counselling, visual and auditory services, </a:t>
            </a:r>
            <a:r>
              <a:rPr lang="en-ZA" dirty="0" err="1" smtClean="0"/>
              <a:t>etc</a:t>
            </a:r>
            <a:r>
              <a:rPr lang="en-ZA" dirty="0" smtClean="0"/>
              <a:t>)</a:t>
            </a:r>
            <a:endParaRPr lang="en-ZA" dirty="0"/>
          </a:p>
        </p:txBody>
      </p:sp>
    </p:spTree>
    <p:extLst>
      <p:ext uri="{BB962C8B-B14F-4D97-AF65-F5344CB8AC3E}">
        <p14:creationId xmlns:p14="http://schemas.microsoft.com/office/powerpoint/2010/main" val="143507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3" y="692696"/>
            <a:ext cx="7992887" cy="5688632"/>
          </a:xfrm>
          <a:prstGeom prst="rect">
            <a:avLst/>
          </a:prstGeom>
        </p:spPr>
      </p:pic>
    </p:spTree>
    <p:extLst>
      <p:ext uri="{BB962C8B-B14F-4D97-AF65-F5344CB8AC3E}">
        <p14:creationId xmlns:p14="http://schemas.microsoft.com/office/powerpoint/2010/main" val="1704325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OUTCOMES</a:t>
            </a:r>
            <a:endParaRPr lang="en-ZA" dirty="0"/>
          </a:p>
        </p:txBody>
      </p:sp>
      <p:sp>
        <p:nvSpPr>
          <p:cNvPr id="3" name="Content Placeholder 2"/>
          <p:cNvSpPr>
            <a:spLocks noGrp="1"/>
          </p:cNvSpPr>
          <p:nvPr>
            <p:ph idx="1"/>
          </p:nvPr>
        </p:nvSpPr>
        <p:spPr/>
        <p:txBody>
          <a:bodyPr/>
          <a:lstStyle/>
          <a:p>
            <a:r>
              <a:rPr lang="en-ZA" dirty="0"/>
              <a:t>Agenda 2063</a:t>
            </a:r>
          </a:p>
          <a:p>
            <a:r>
              <a:rPr lang="en-ZA" dirty="0"/>
              <a:t>National Development Plan Goals</a:t>
            </a:r>
          </a:p>
          <a:p>
            <a:r>
              <a:rPr lang="en-ZA" dirty="0"/>
              <a:t>DBE’s outcomes</a:t>
            </a:r>
          </a:p>
          <a:p>
            <a:pPr lvl="1"/>
            <a:r>
              <a:rPr lang="en-ZA" dirty="0"/>
              <a:t>Critical Outcomes</a:t>
            </a:r>
          </a:p>
          <a:p>
            <a:pPr lvl="1"/>
            <a:r>
              <a:rPr lang="en-ZA" dirty="0"/>
              <a:t>Developmental </a:t>
            </a:r>
            <a:r>
              <a:rPr lang="en-ZA" dirty="0" smtClean="0"/>
              <a:t>Outcomes</a:t>
            </a:r>
          </a:p>
          <a:p>
            <a:pPr lvl="1"/>
            <a:r>
              <a:rPr lang="en-ZA" dirty="0" smtClean="0"/>
              <a:t>Learning Outcomes</a:t>
            </a:r>
            <a:endParaRPr lang="en-ZA" dirty="0"/>
          </a:p>
          <a:p>
            <a:endParaRPr lang="en-ZA" dirty="0"/>
          </a:p>
        </p:txBody>
      </p:sp>
    </p:spTree>
    <p:extLst>
      <p:ext uri="{BB962C8B-B14F-4D97-AF65-F5344CB8AC3E}">
        <p14:creationId xmlns:p14="http://schemas.microsoft.com/office/powerpoint/2010/main" val="204132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425431"/>
          </a:xfrm>
        </p:spPr>
        <p:txBody>
          <a:bodyPr>
            <a:normAutofit fontScale="90000"/>
          </a:bodyPr>
          <a:lstStyle/>
          <a:p>
            <a:r>
              <a:rPr lang="en-ZA" dirty="0" smtClean="0"/>
              <a:t>Theoretical Assumptions</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21427"/>
            <a:ext cx="8136904" cy="5520569"/>
          </a:xfrm>
        </p:spPr>
      </p:pic>
    </p:spTree>
    <p:extLst>
      <p:ext uri="{BB962C8B-B14F-4D97-AF65-F5344CB8AC3E}">
        <p14:creationId xmlns:p14="http://schemas.microsoft.com/office/powerpoint/2010/main" val="212850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Create Learning Contexts and Environments</a:t>
            </a:r>
            <a:endParaRPr lang="en-ZA" dirty="0"/>
          </a:p>
        </p:txBody>
      </p:sp>
      <p:sp>
        <p:nvSpPr>
          <p:cNvPr id="3" name="Content Placeholder 2"/>
          <p:cNvSpPr>
            <a:spLocks noGrp="1"/>
          </p:cNvSpPr>
          <p:nvPr>
            <p:ph idx="1"/>
          </p:nvPr>
        </p:nvSpPr>
        <p:spPr/>
        <p:txBody>
          <a:bodyPr>
            <a:normAutofit/>
          </a:bodyPr>
          <a:lstStyle/>
          <a:p>
            <a:r>
              <a:rPr lang="en-ZA" sz="3200" dirty="0" smtClean="0"/>
              <a:t>Within the School Administration and Outside Community</a:t>
            </a:r>
          </a:p>
          <a:p>
            <a:r>
              <a:rPr lang="en-ZA" sz="3200" dirty="0" smtClean="0"/>
              <a:t>In the learning process in the classroom</a:t>
            </a:r>
          </a:p>
          <a:p>
            <a:r>
              <a:rPr lang="en-ZA" sz="3200" dirty="0" smtClean="0"/>
              <a:t>In Extracurricular activities </a:t>
            </a:r>
            <a:endParaRPr lang="en-ZA" sz="3200" dirty="0"/>
          </a:p>
        </p:txBody>
      </p:sp>
    </p:spTree>
    <p:extLst>
      <p:ext uri="{BB962C8B-B14F-4D97-AF65-F5344CB8AC3E}">
        <p14:creationId xmlns:p14="http://schemas.microsoft.com/office/powerpoint/2010/main" val="4085936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Transmitters/Facilitators?</a:t>
            </a:r>
            <a:endParaRPr lang="en-ZA" dirty="0"/>
          </a:p>
        </p:txBody>
      </p:sp>
      <p:sp>
        <p:nvSpPr>
          <p:cNvPr id="3" name="Content Placeholder 2"/>
          <p:cNvSpPr>
            <a:spLocks noGrp="1"/>
          </p:cNvSpPr>
          <p:nvPr>
            <p:ph idx="1"/>
          </p:nvPr>
        </p:nvSpPr>
        <p:spPr/>
        <p:txBody>
          <a:bodyPr/>
          <a:lstStyle/>
          <a:p>
            <a:r>
              <a:rPr lang="en-ZA" dirty="0" smtClean="0"/>
              <a:t>Not how much was taught but, How Much was learnt</a:t>
            </a:r>
          </a:p>
          <a:p>
            <a:r>
              <a:rPr lang="en-ZA" dirty="0" smtClean="0"/>
              <a:t>Focus on Ways of Knowing/Learning</a:t>
            </a:r>
          </a:p>
          <a:p>
            <a:r>
              <a:rPr lang="en-ZA" dirty="0" smtClean="0"/>
              <a:t>Transition from Transmission to Facilitation</a:t>
            </a:r>
          </a:p>
          <a:p>
            <a:endParaRPr lang="en-ZA" dirty="0" smtClean="0"/>
          </a:p>
          <a:p>
            <a:endParaRPr lang="en-ZA" dirty="0"/>
          </a:p>
        </p:txBody>
      </p:sp>
    </p:spTree>
    <p:extLst>
      <p:ext uri="{BB962C8B-B14F-4D97-AF65-F5344CB8AC3E}">
        <p14:creationId xmlns:p14="http://schemas.microsoft.com/office/powerpoint/2010/main" val="2420702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Benefits of learner involvement</a:t>
            </a:r>
            <a:endParaRPr lang="en-ZA" dirty="0"/>
          </a:p>
        </p:txBody>
      </p:sp>
      <p:sp>
        <p:nvSpPr>
          <p:cNvPr id="3" name="Content Placeholder 2"/>
          <p:cNvSpPr>
            <a:spLocks noGrp="1"/>
          </p:cNvSpPr>
          <p:nvPr>
            <p:ph idx="1"/>
          </p:nvPr>
        </p:nvSpPr>
        <p:spPr>
          <a:xfrm rot="300000">
            <a:off x="1547664" y="2348880"/>
            <a:ext cx="6110436" cy="3651870"/>
          </a:xfrm>
        </p:spPr>
        <p:txBody>
          <a:bodyPr>
            <a:noAutofit/>
          </a:bodyPr>
          <a:lstStyle/>
          <a:p>
            <a:r>
              <a:rPr lang="en-ZA" sz="3200" dirty="0" smtClean="0"/>
              <a:t>increased </a:t>
            </a:r>
            <a:r>
              <a:rPr lang="en-ZA" sz="3200" dirty="0"/>
              <a:t>participation, retention, progression </a:t>
            </a:r>
            <a:r>
              <a:rPr lang="en-ZA" sz="3200" dirty="0" smtClean="0"/>
              <a:t>and achievement</a:t>
            </a:r>
          </a:p>
          <a:p>
            <a:r>
              <a:rPr lang="en-ZA" sz="3200" dirty="0" smtClean="0"/>
              <a:t>learners </a:t>
            </a:r>
            <a:r>
              <a:rPr lang="en-ZA" sz="3200" dirty="0"/>
              <a:t>who are more expert and </a:t>
            </a:r>
            <a:r>
              <a:rPr lang="en-ZA" sz="3200" dirty="0" smtClean="0"/>
              <a:t>independent,  and </a:t>
            </a:r>
            <a:r>
              <a:rPr lang="en-ZA" sz="3200" dirty="0"/>
              <a:t>who can help to shape learning </a:t>
            </a:r>
            <a:r>
              <a:rPr lang="en-ZA" sz="3200" dirty="0" smtClean="0"/>
              <a:t>experiences tailored </a:t>
            </a:r>
            <a:r>
              <a:rPr lang="en-ZA" sz="3200" dirty="0"/>
              <a:t>to meet their needs and objectives in </a:t>
            </a:r>
            <a:r>
              <a:rPr lang="en-ZA" sz="3200" dirty="0" smtClean="0"/>
              <a:t>a way </a:t>
            </a:r>
            <a:r>
              <a:rPr lang="en-ZA" sz="3200" dirty="0"/>
              <a:t>that achieves </a:t>
            </a:r>
            <a:r>
              <a:rPr lang="en-ZA" sz="3200" dirty="0" smtClean="0"/>
              <a:t>success</a:t>
            </a:r>
            <a:endParaRPr lang="en-ZA" sz="3200" dirty="0"/>
          </a:p>
        </p:txBody>
      </p:sp>
    </p:spTree>
    <p:extLst>
      <p:ext uri="{BB962C8B-B14F-4D97-AF65-F5344CB8AC3E}">
        <p14:creationId xmlns:p14="http://schemas.microsoft.com/office/powerpoint/2010/main" val="719454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124745"/>
            <a:ext cx="6707503" cy="4810388"/>
          </a:xfrm>
        </p:spPr>
        <p:txBody>
          <a:bodyPr>
            <a:normAutofit fontScale="70000" lnSpcReduction="20000"/>
          </a:bodyPr>
          <a:lstStyle/>
          <a:p>
            <a:r>
              <a:rPr lang="en-ZA" sz="4600" dirty="0"/>
              <a:t>better quality of information about the learners’ perspective, which can be used to triangulate other sources of data and drive professional and organisational development and quality </a:t>
            </a:r>
            <a:r>
              <a:rPr lang="en-ZA" sz="4600" dirty="0" smtClean="0"/>
              <a:t>improvement</a:t>
            </a:r>
          </a:p>
          <a:p>
            <a:r>
              <a:rPr lang="en-ZA" sz="4600" dirty="0"/>
              <a:t>Developing</a:t>
            </a:r>
            <a:r>
              <a:rPr lang="en-ZA" sz="4600" b="1" dirty="0"/>
              <a:t> critical and cognitive skills</a:t>
            </a:r>
          </a:p>
          <a:p>
            <a:r>
              <a:rPr lang="en-ZA" sz="4600" b="1" dirty="0"/>
              <a:t>Social skills</a:t>
            </a:r>
            <a:r>
              <a:rPr lang="en-ZA" sz="4600" dirty="0"/>
              <a:t> acquired will enable the learner to prepare </a:t>
            </a:r>
            <a:r>
              <a:rPr lang="en-ZA" sz="4600" b="1" dirty="0"/>
              <a:t>for eventual role in industry and community</a:t>
            </a:r>
          </a:p>
          <a:p>
            <a:endParaRPr lang="en-ZA" dirty="0"/>
          </a:p>
          <a:p>
            <a:endParaRPr lang="en-ZA" dirty="0"/>
          </a:p>
        </p:txBody>
      </p:sp>
    </p:spTree>
    <p:extLst>
      <p:ext uri="{BB962C8B-B14F-4D97-AF65-F5344CB8AC3E}">
        <p14:creationId xmlns:p14="http://schemas.microsoft.com/office/powerpoint/2010/main" val="3956421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 </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To discuss the place of learner involvement and participation in the school system</a:t>
            </a:r>
          </a:p>
          <a:p>
            <a:r>
              <a:rPr lang="en-ZA" dirty="0" smtClean="0"/>
              <a:t>To identify instances where learners should be involved, and determine the nature of participation</a:t>
            </a:r>
          </a:p>
          <a:p>
            <a:r>
              <a:rPr lang="en-ZA" dirty="0" smtClean="0"/>
              <a:t>Suggest teaching strategies; namely, methods and the use of instructional media; that will allow learner participation, and support</a:t>
            </a:r>
          </a:p>
          <a:p>
            <a:r>
              <a:rPr lang="en-ZA" dirty="0" smtClean="0"/>
              <a:t>To suggest support services that will improve effective teaching and learning</a:t>
            </a:r>
            <a:endParaRPr lang="en-ZA" dirty="0"/>
          </a:p>
        </p:txBody>
      </p:sp>
    </p:spTree>
    <p:extLst>
      <p:ext uri="{BB962C8B-B14F-4D97-AF65-F5344CB8AC3E}">
        <p14:creationId xmlns:p14="http://schemas.microsoft.com/office/powerpoint/2010/main" val="1535583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412777"/>
            <a:ext cx="6779511" cy="4522356"/>
          </a:xfrm>
        </p:spPr>
        <p:txBody>
          <a:bodyPr>
            <a:normAutofit fontScale="85000" lnSpcReduction="10000"/>
          </a:bodyPr>
          <a:lstStyle/>
          <a:p>
            <a:r>
              <a:rPr lang="en-ZA" sz="3800" b="1" dirty="0" smtClean="0"/>
              <a:t>better </a:t>
            </a:r>
            <a:r>
              <a:rPr lang="en-ZA" sz="3800" b="1" dirty="0"/>
              <a:t>decisions </a:t>
            </a:r>
            <a:r>
              <a:rPr lang="en-ZA" sz="3800" dirty="0"/>
              <a:t>about resource allocation and investment</a:t>
            </a:r>
          </a:p>
          <a:p>
            <a:r>
              <a:rPr lang="en-ZA" sz="3800" dirty="0"/>
              <a:t>learners who feel more involved and are </a:t>
            </a:r>
            <a:r>
              <a:rPr lang="en-ZA" sz="3800" b="1" dirty="0"/>
              <a:t>motivated to put something back into the organisation</a:t>
            </a:r>
            <a:r>
              <a:rPr lang="en-ZA" sz="3800" dirty="0"/>
              <a:t>, for instance by contributing to the development of policy or by coming back to share their experience of industry with future generations of learners.</a:t>
            </a:r>
          </a:p>
          <a:p>
            <a:endParaRPr lang="en-ZA" dirty="0"/>
          </a:p>
          <a:p>
            <a:endParaRPr lang="en-ZA" dirty="0"/>
          </a:p>
        </p:txBody>
      </p:sp>
    </p:spTree>
    <p:extLst>
      <p:ext uri="{BB962C8B-B14F-4D97-AF65-F5344CB8AC3E}">
        <p14:creationId xmlns:p14="http://schemas.microsoft.com/office/powerpoint/2010/main" val="2700809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Develop a co-ordinated system of involvement</a:t>
            </a:r>
            <a:endParaRPr lang="en-ZA" b="1" dirty="0"/>
          </a:p>
        </p:txBody>
      </p:sp>
      <p:sp>
        <p:nvSpPr>
          <p:cNvPr id="3" name="Content Placeholder 2"/>
          <p:cNvSpPr>
            <a:spLocks noGrp="1"/>
          </p:cNvSpPr>
          <p:nvPr>
            <p:ph idx="1"/>
          </p:nvPr>
        </p:nvSpPr>
        <p:spPr/>
        <p:txBody>
          <a:bodyPr>
            <a:normAutofit fontScale="62500" lnSpcReduction="20000"/>
          </a:bodyPr>
          <a:lstStyle/>
          <a:p>
            <a:r>
              <a:rPr lang="en-ZA" sz="4600" dirty="0" smtClean="0"/>
              <a:t>Learner representation</a:t>
            </a:r>
          </a:p>
          <a:p>
            <a:r>
              <a:rPr lang="en-ZA" sz="4600" dirty="0" smtClean="0"/>
              <a:t>Fostering an inclusive culture</a:t>
            </a:r>
          </a:p>
          <a:p>
            <a:r>
              <a:rPr lang="en-ZA" sz="4600" dirty="0" smtClean="0"/>
              <a:t>Affording learners constructive feedback on their contribution</a:t>
            </a:r>
          </a:p>
          <a:p>
            <a:r>
              <a:rPr lang="en-ZA" sz="4600" dirty="0" smtClean="0"/>
              <a:t>Adopting teaching methods that afford participation</a:t>
            </a:r>
          </a:p>
          <a:p>
            <a:r>
              <a:rPr lang="en-ZA" sz="4600" dirty="0" smtClean="0"/>
              <a:t>Engagement in assessment tasks</a:t>
            </a:r>
          </a:p>
          <a:p>
            <a:endParaRPr lang="en-ZA" dirty="0" smtClean="0"/>
          </a:p>
          <a:p>
            <a:endParaRPr lang="en-ZA" dirty="0" smtClean="0"/>
          </a:p>
          <a:p>
            <a:endParaRPr lang="en-ZA" dirty="0"/>
          </a:p>
        </p:txBody>
      </p:sp>
    </p:spTree>
    <p:extLst>
      <p:ext uri="{BB962C8B-B14F-4D97-AF65-F5344CB8AC3E}">
        <p14:creationId xmlns:p14="http://schemas.microsoft.com/office/powerpoint/2010/main" val="3654989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How can they be involved?</a:t>
            </a:r>
            <a:endParaRPr lang="en-ZA" dirty="0"/>
          </a:p>
        </p:txBody>
      </p:sp>
      <p:sp>
        <p:nvSpPr>
          <p:cNvPr id="3" name="Content Placeholder 2"/>
          <p:cNvSpPr>
            <a:spLocks noGrp="1"/>
          </p:cNvSpPr>
          <p:nvPr>
            <p:ph idx="1"/>
          </p:nvPr>
        </p:nvSpPr>
        <p:spPr/>
        <p:txBody>
          <a:bodyPr>
            <a:noAutofit/>
          </a:bodyPr>
          <a:lstStyle/>
          <a:p>
            <a:r>
              <a:rPr lang="en-ZA" sz="3200" dirty="0" smtClean="0"/>
              <a:t>In teaching and learning</a:t>
            </a:r>
          </a:p>
          <a:p>
            <a:pPr lvl="1"/>
            <a:r>
              <a:rPr lang="en-ZA" sz="3200" dirty="0" smtClean="0"/>
              <a:t>Assessment: self and peer assessment</a:t>
            </a:r>
          </a:p>
          <a:p>
            <a:pPr lvl="1"/>
            <a:r>
              <a:rPr lang="en-ZA" sz="3200" dirty="0" smtClean="0"/>
              <a:t>Determining criteria for assessment</a:t>
            </a:r>
          </a:p>
          <a:p>
            <a:r>
              <a:rPr lang="en-ZA" sz="3200" dirty="0" smtClean="0"/>
              <a:t>Students voice in learning</a:t>
            </a:r>
          </a:p>
          <a:p>
            <a:r>
              <a:rPr lang="en-ZA" sz="3200" dirty="0" smtClean="0"/>
              <a:t>Advocacy programs</a:t>
            </a:r>
          </a:p>
        </p:txBody>
      </p:sp>
    </p:spTree>
    <p:extLst>
      <p:ext uri="{BB962C8B-B14F-4D97-AF65-F5344CB8AC3E}">
        <p14:creationId xmlns:p14="http://schemas.microsoft.com/office/powerpoint/2010/main" val="3869061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t>Involvement</a:t>
            </a:r>
            <a:endParaRPr lang="en-ZA" dirty="0"/>
          </a:p>
        </p:txBody>
      </p:sp>
      <p:sp>
        <p:nvSpPr>
          <p:cNvPr id="3" name="Content Placeholder 2"/>
          <p:cNvSpPr>
            <a:spLocks noGrp="1"/>
          </p:cNvSpPr>
          <p:nvPr>
            <p:ph idx="1"/>
          </p:nvPr>
        </p:nvSpPr>
        <p:spPr/>
        <p:txBody>
          <a:bodyPr>
            <a:normAutofit lnSpcReduction="10000"/>
          </a:bodyPr>
          <a:lstStyle/>
          <a:p>
            <a:r>
              <a:rPr lang="en-ZA" sz="3200" dirty="0"/>
              <a:t>Appointment of teachers and administrators</a:t>
            </a:r>
          </a:p>
          <a:p>
            <a:r>
              <a:rPr lang="en-ZA" sz="3200" dirty="0" smtClean="0"/>
              <a:t>Service </a:t>
            </a:r>
            <a:r>
              <a:rPr lang="en-ZA" sz="3200" dirty="0"/>
              <a:t>learning/ Community Engagement Learning</a:t>
            </a:r>
          </a:p>
          <a:p>
            <a:r>
              <a:rPr lang="en-ZA" sz="3200" dirty="0"/>
              <a:t>Students run classes</a:t>
            </a:r>
          </a:p>
          <a:p>
            <a:r>
              <a:rPr lang="en-ZA" sz="3200" dirty="0"/>
              <a:t>Policy formulation and reviews</a:t>
            </a:r>
          </a:p>
          <a:p>
            <a:endParaRPr lang="en-ZA" sz="3200" dirty="0"/>
          </a:p>
          <a:p>
            <a:pPr marL="0" indent="0">
              <a:buNone/>
            </a:pPr>
            <a:endParaRPr lang="en-ZA" dirty="0"/>
          </a:p>
        </p:txBody>
      </p:sp>
    </p:spTree>
    <p:extLst>
      <p:ext uri="{BB962C8B-B14F-4D97-AF65-F5344CB8AC3E}">
        <p14:creationId xmlns:p14="http://schemas.microsoft.com/office/powerpoint/2010/main" val="2737204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124744"/>
            <a:ext cx="6851519" cy="4810389"/>
          </a:xfrm>
        </p:spPr>
        <p:txBody>
          <a:bodyPr>
            <a:normAutofit fontScale="92500" lnSpcReduction="10000"/>
          </a:bodyPr>
          <a:lstStyle/>
          <a:p>
            <a:pPr lvl="1"/>
            <a:r>
              <a:rPr lang="en-ZA" sz="3200" dirty="0"/>
              <a:t>Assessment of teaching and learning</a:t>
            </a:r>
          </a:p>
          <a:p>
            <a:pPr lvl="2"/>
            <a:r>
              <a:rPr lang="en-ZA" sz="2800" dirty="0"/>
              <a:t>Assessment of teachers</a:t>
            </a:r>
          </a:p>
          <a:p>
            <a:pPr lvl="2"/>
            <a:r>
              <a:rPr lang="en-ZA" sz="2800" dirty="0"/>
              <a:t>Assessment of learning of learning activities</a:t>
            </a:r>
          </a:p>
          <a:p>
            <a:pPr lvl="1"/>
            <a:r>
              <a:rPr lang="en-ZA" sz="3200" dirty="0"/>
              <a:t>Research (surveys, focus groups, </a:t>
            </a:r>
            <a:r>
              <a:rPr lang="en-ZA" sz="3200" dirty="0" err="1"/>
              <a:t>etc</a:t>
            </a:r>
            <a:r>
              <a:rPr lang="en-ZA" sz="3200" dirty="0"/>
              <a:t>)</a:t>
            </a:r>
          </a:p>
          <a:p>
            <a:pPr lvl="1"/>
            <a:r>
              <a:rPr lang="en-ZA" sz="3200" dirty="0"/>
              <a:t>Opinion search</a:t>
            </a:r>
          </a:p>
          <a:p>
            <a:pPr lvl="1"/>
            <a:r>
              <a:rPr lang="en-ZA" sz="3200" dirty="0"/>
              <a:t>Extracurricular activities</a:t>
            </a:r>
          </a:p>
          <a:p>
            <a:pPr lvl="1"/>
            <a:r>
              <a:rPr lang="en-ZA" sz="3200" dirty="0"/>
              <a:t>Participatory representative groups, </a:t>
            </a:r>
            <a:r>
              <a:rPr lang="en-ZA" sz="3200" dirty="0" err="1"/>
              <a:t>eg</a:t>
            </a:r>
            <a:r>
              <a:rPr lang="en-ZA" sz="3200" dirty="0"/>
              <a:t>. Learner Representative Council </a:t>
            </a:r>
          </a:p>
          <a:p>
            <a:endParaRPr lang="en-ZA" dirty="0"/>
          </a:p>
        </p:txBody>
      </p:sp>
    </p:spTree>
    <p:extLst>
      <p:ext uri="{BB962C8B-B14F-4D97-AF65-F5344CB8AC3E}">
        <p14:creationId xmlns:p14="http://schemas.microsoft.com/office/powerpoint/2010/main" val="1427522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4400" dirty="0" smtClean="0"/>
              <a:t>Teaching and learning Strategies for Active Learning</a:t>
            </a:r>
            <a:endParaRPr lang="en-ZA" dirty="0"/>
          </a:p>
        </p:txBody>
      </p:sp>
      <p:sp>
        <p:nvSpPr>
          <p:cNvPr id="3" name="Content Placeholder 2"/>
          <p:cNvSpPr>
            <a:spLocks noGrp="1"/>
          </p:cNvSpPr>
          <p:nvPr>
            <p:ph idx="1"/>
          </p:nvPr>
        </p:nvSpPr>
        <p:spPr/>
        <p:txBody>
          <a:bodyPr/>
          <a:lstStyle/>
          <a:p>
            <a:r>
              <a:rPr lang="en-ZA" sz="3200" dirty="0" smtClean="0"/>
              <a:t>Collaborative learning</a:t>
            </a:r>
          </a:p>
          <a:p>
            <a:r>
              <a:rPr lang="en-ZA" sz="3200" dirty="0" smtClean="0"/>
              <a:t>Project Based Learning</a:t>
            </a:r>
          </a:p>
          <a:p>
            <a:r>
              <a:rPr lang="en-ZA" sz="3200" dirty="0" smtClean="0"/>
              <a:t>Simulations</a:t>
            </a:r>
          </a:p>
          <a:p>
            <a:r>
              <a:rPr lang="en-ZA" sz="3200" dirty="0" smtClean="0"/>
              <a:t>Discussions</a:t>
            </a:r>
          </a:p>
          <a:p>
            <a:endParaRPr lang="en-ZA" dirty="0" smtClean="0"/>
          </a:p>
          <a:p>
            <a:endParaRPr lang="en-ZA" dirty="0" smtClean="0"/>
          </a:p>
          <a:p>
            <a:endParaRPr lang="en-ZA" dirty="0" smtClean="0"/>
          </a:p>
          <a:p>
            <a:endParaRPr lang="en-ZA" dirty="0"/>
          </a:p>
        </p:txBody>
      </p:sp>
    </p:spTree>
    <p:extLst>
      <p:ext uri="{BB962C8B-B14F-4D97-AF65-F5344CB8AC3E}">
        <p14:creationId xmlns:p14="http://schemas.microsoft.com/office/powerpoint/2010/main" val="1994008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Shift from Teacher to Learner</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988" y="2490788"/>
            <a:ext cx="5583961" cy="3444875"/>
          </a:xfrm>
        </p:spPr>
      </p:pic>
    </p:spTree>
    <p:extLst>
      <p:ext uri="{BB962C8B-B14F-4D97-AF65-F5344CB8AC3E}">
        <p14:creationId xmlns:p14="http://schemas.microsoft.com/office/powerpoint/2010/main" val="3832691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GB" altLang="en-US" dirty="0" smtClean="0"/>
              <a:t>Approaches</a:t>
            </a:r>
          </a:p>
        </p:txBody>
      </p:sp>
      <p:pic>
        <p:nvPicPr>
          <p:cNvPr id="11267" name="Picture 7" descr="MCj03110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058" y="2695575"/>
            <a:ext cx="3564731"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p:cNvSpPr txBox="1">
            <a:spLocks noChangeArrowheads="1"/>
          </p:cNvSpPr>
          <p:nvPr/>
        </p:nvSpPr>
        <p:spPr bwMode="auto">
          <a:xfrm>
            <a:off x="3383758" y="2511030"/>
            <a:ext cx="25931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500" b="1" dirty="0">
                <a:latin typeface="Tahoma" pitchFamily="34" charset="0"/>
              </a:rPr>
              <a:t>Collaborative learning</a:t>
            </a:r>
          </a:p>
        </p:txBody>
      </p:sp>
      <p:sp>
        <p:nvSpPr>
          <p:cNvPr id="11269" name="Text Box 9"/>
          <p:cNvSpPr txBox="1">
            <a:spLocks noChangeArrowheads="1"/>
          </p:cNvSpPr>
          <p:nvPr/>
        </p:nvSpPr>
        <p:spPr bwMode="auto">
          <a:xfrm>
            <a:off x="2195513" y="3752851"/>
            <a:ext cx="22681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solidFill>
                  <a:srgbClr val="37ADA7"/>
                </a:solidFill>
                <a:latin typeface="Tahoma" pitchFamily="34" charset="0"/>
              </a:rPr>
              <a:t>Co-operative</a:t>
            </a:r>
            <a:r>
              <a:rPr lang="en-GB" altLang="en-US" sz="1350" b="1">
                <a:solidFill>
                  <a:schemeClr val="folHlink"/>
                </a:solidFill>
                <a:latin typeface="Tahoma" pitchFamily="34" charset="0"/>
              </a:rPr>
              <a:t> </a:t>
            </a:r>
            <a:r>
              <a:rPr lang="en-GB" altLang="en-US" sz="1350" b="1">
                <a:solidFill>
                  <a:srgbClr val="37ADA7"/>
                </a:solidFill>
                <a:latin typeface="Tahoma" pitchFamily="34" charset="0"/>
              </a:rPr>
              <a:t>learning</a:t>
            </a:r>
          </a:p>
        </p:txBody>
      </p:sp>
      <p:sp>
        <p:nvSpPr>
          <p:cNvPr id="11270" name="Text Box 10"/>
          <p:cNvSpPr txBox="1">
            <a:spLocks noChangeArrowheads="1"/>
          </p:cNvSpPr>
          <p:nvPr/>
        </p:nvSpPr>
        <p:spPr bwMode="auto">
          <a:xfrm>
            <a:off x="4248151" y="4617244"/>
            <a:ext cx="23217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latin typeface="Tahoma" pitchFamily="34" charset="0"/>
              </a:rPr>
              <a:t>Problem-based learning</a:t>
            </a:r>
          </a:p>
        </p:txBody>
      </p:sp>
      <p:sp>
        <p:nvSpPr>
          <p:cNvPr id="11271" name="Text Box 11"/>
          <p:cNvSpPr txBox="1">
            <a:spLocks noChangeArrowheads="1"/>
          </p:cNvSpPr>
          <p:nvPr/>
        </p:nvSpPr>
        <p:spPr bwMode="auto">
          <a:xfrm>
            <a:off x="2627711" y="4185047"/>
            <a:ext cx="14585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latin typeface="Tahoma" pitchFamily="34" charset="0"/>
              </a:rPr>
              <a:t>Writing groups</a:t>
            </a:r>
          </a:p>
        </p:txBody>
      </p:sp>
      <p:sp>
        <p:nvSpPr>
          <p:cNvPr id="11272" name="Text Box 12"/>
          <p:cNvSpPr txBox="1">
            <a:spLocks noChangeArrowheads="1"/>
          </p:cNvSpPr>
          <p:nvPr/>
        </p:nvSpPr>
        <p:spPr bwMode="auto">
          <a:xfrm>
            <a:off x="4463654" y="4293394"/>
            <a:ext cx="145732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latin typeface="Tahoma" pitchFamily="34" charset="0"/>
              </a:rPr>
              <a:t>Peer teaching</a:t>
            </a:r>
          </a:p>
        </p:txBody>
      </p:sp>
      <p:sp>
        <p:nvSpPr>
          <p:cNvPr id="11273" name="Text Box 14"/>
          <p:cNvSpPr txBox="1">
            <a:spLocks noChangeArrowheads="1"/>
          </p:cNvSpPr>
          <p:nvPr/>
        </p:nvSpPr>
        <p:spPr bwMode="auto">
          <a:xfrm>
            <a:off x="1925241" y="4670822"/>
            <a:ext cx="21609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latin typeface="Tahoma" pitchFamily="34" charset="0"/>
              </a:rPr>
              <a:t>Learning communities</a:t>
            </a:r>
          </a:p>
        </p:txBody>
      </p:sp>
      <p:sp>
        <p:nvSpPr>
          <p:cNvPr id="11274" name="Text Box 15"/>
          <p:cNvSpPr txBox="1">
            <a:spLocks noChangeArrowheads="1"/>
          </p:cNvSpPr>
          <p:nvPr/>
        </p:nvSpPr>
        <p:spPr bwMode="auto">
          <a:xfrm>
            <a:off x="4463653" y="4941094"/>
            <a:ext cx="17287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350" b="1">
                <a:latin typeface="Tahoma" pitchFamily="34" charset="0"/>
              </a:rPr>
              <a:t>Discussion groups</a:t>
            </a:r>
          </a:p>
        </p:txBody>
      </p:sp>
    </p:spTree>
    <p:extLst>
      <p:ext uri="{BB962C8B-B14F-4D97-AF65-F5344CB8AC3E}">
        <p14:creationId xmlns:p14="http://schemas.microsoft.com/office/powerpoint/2010/main" val="1079818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dirty="0" smtClean="0"/>
              <a:t>Problem-Based </a:t>
            </a:r>
            <a:r>
              <a:rPr lang="en-US" altLang="en-US" dirty="0"/>
              <a:t>Learning?</a:t>
            </a:r>
          </a:p>
        </p:txBody>
      </p:sp>
      <p:sp>
        <p:nvSpPr>
          <p:cNvPr id="11267" name="Rectangle 3"/>
          <p:cNvSpPr>
            <a:spLocks noGrp="1" noChangeArrowheads="1"/>
          </p:cNvSpPr>
          <p:nvPr>
            <p:ph idx="1"/>
          </p:nvPr>
        </p:nvSpPr>
        <p:spPr/>
        <p:txBody>
          <a:bodyPr>
            <a:normAutofit fontScale="25000" lnSpcReduction="20000"/>
          </a:bodyPr>
          <a:lstStyle/>
          <a:p>
            <a:r>
              <a:rPr lang="en-US" altLang="en-US" sz="12800" dirty="0"/>
              <a:t>An instructional method which focuses on the investigation and resolution of messy, “real world” problems as a context for students to learn critical thinking and problem solving skills</a:t>
            </a:r>
          </a:p>
          <a:p>
            <a:r>
              <a:rPr lang="en-US" altLang="en-US" sz="12800" dirty="0"/>
              <a:t>“Students work individually and/or in groups to solve challenging problems that are authentic, curriculum-based, and often interdisciplinary”</a:t>
            </a:r>
          </a:p>
          <a:p>
            <a:endParaRPr lang="en-US" altLang="en-US" dirty="0"/>
          </a:p>
        </p:txBody>
      </p:sp>
    </p:spTree>
    <p:extLst>
      <p:ext uri="{BB962C8B-B14F-4D97-AF65-F5344CB8AC3E}">
        <p14:creationId xmlns:p14="http://schemas.microsoft.com/office/powerpoint/2010/main" val="20069050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4" y="1556792"/>
            <a:ext cx="6851520" cy="4378341"/>
          </a:xfrm>
        </p:spPr>
        <p:txBody>
          <a:bodyPr/>
          <a:lstStyle/>
          <a:p>
            <a:r>
              <a:rPr lang="tr-TR" altLang="en-US" dirty="0"/>
              <a:t>Problem solving is a process to choose and use the effective and benefical tool and behaviours among the different potentialities to reach the target.</a:t>
            </a:r>
          </a:p>
          <a:p>
            <a:r>
              <a:rPr lang="tr-TR" altLang="en-US" dirty="0"/>
              <a:t>It contains scientific method,critical thinking,taking decision,examining and reflective thinking.</a:t>
            </a:r>
          </a:p>
          <a:p>
            <a:r>
              <a:rPr lang="tr-TR" altLang="en-US" dirty="0"/>
              <a:t>This method is used in the process of solving a problem to generalize or to make synthesis.</a:t>
            </a:r>
          </a:p>
          <a:p>
            <a:endParaRPr lang="en-ZA" dirty="0"/>
          </a:p>
        </p:txBody>
      </p:sp>
    </p:spTree>
    <p:extLst>
      <p:ext uri="{BB962C8B-B14F-4D97-AF65-F5344CB8AC3E}">
        <p14:creationId xmlns:p14="http://schemas.microsoft.com/office/powerpoint/2010/main" val="2473017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International and </a:t>
            </a:r>
            <a:r>
              <a:rPr lang="en-ZA" dirty="0" smtClean="0"/>
              <a:t>National Context</a:t>
            </a:r>
            <a:endParaRPr lang="en-ZA" dirty="0"/>
          </a:p>
        </p:txBody>
      </p:sp>
      <p:sp>
        <p:nvSpPr>
          <p:cNvPr id="3" name="Content Placeholder 2"/>
          <p:cNvSpPr>
            <a:spLocks noGrp="1"/>
          </p:cNvSpPr>
          <p:nvPr>
            <p:ph idx="1"/>
          </p:nvPr>
        </p:nvSpPr>
        <p:spPr>
          <a:xfrm>
            <a:off x="1485900" y="2564904"/>
            <a:ext cx="6164442" cy="3618402"/>
          </a:xfrm>
        </p:spPr>
        <p:txBody>
          <a:bodyPr>
            <a:normAutofit fontScale="92500" lnSpcReduction="20000"/>
          </a:bodyPr>
          <a:lstStyle/>
          <a:p>
            <a:r>
              <a:rPr lang="en-ZA" dirty="0" smtClean="0"/>
              <a:t>Article 12 of the UN Convention of the Rights of the Child (UNCRC) </a:t>
            </a:r>
          </a:p>
          <a:p>
            <a:pPr lvl="1"/>
            <a:r>
              <a:rPr lang="en-ZA" dirty="0" smtClean="0"/>
              <a:t>Sets out the rights of children and young people to </a:t>
            </a:r>
            <a:r>
              <a:rPr lang="en-ZA" b="1" dirty="0" smtClean="0"/>
              <a:t>express an opinion</a:t>
            </a:r>
            <a:r>
              <a:rPr lang="en-ZA" dirty="0" smtClean="0"/>
              <a:t>  and to have that </a:t>
            </a:r>
            <a:r>
              <a:rPr lang="en-ZA" b="1" dirty="0" smtClean="0"/>
              <a:t>opinion taken into account</a:t>
            </a:r>
            <a:r>
              <a:rPr lang="en-ZA" dirty="0" smtClean="0"/>
              <a:t> when </a:t>
            </a:r>
            <a:r>
              <a:rPr lang="en-ZA" u="sng" dirty="0" smtClean="0"/>
              <a:t>decisions</a:t>
            </a:r>
            <a:r>
              <a:rPr lang="en-ZA" dirty="0" smtClean="0"/>
              <a:t> are being made on </a:t>
            </a:r>
            <a:r>
              <a:rPr lang="en-ZA" u="sng" dirty="0" smtClean="0"/>
              <a:t>any matter that affects them</a:t>
            </a:r>
            <a:r>
              <a:rPr lang="en-ZA" dirty="0" smtClean="0"/>
              <a:t> </a:t>
            </a:r>
          </a:p>
          <a:p>
            <a:r>
              <a:rPr lang="en-ZA" dirty="0" smtClean="0"/>
              <a:t>Bill of Rights in the Constitution of South Africa</a:t>
            </a:r>
          </a:p>
          <a:p>
            <a:r>
              <a:rPr lang="en-ZA" dirty="0" smtClean="0"/>
              <a:t>Section 11 of the South African Schools Act</a:t>
            </a:r>
          </a:p>
          <a:p>
            <a:r>
              <a:rPr lang="en-ZA" dirty="0" smtClean="0"/>
              <a:t>Chapter 2 section 10 of the Children’s Act</a:t>
            </a:r>
          </a:p>
          <a:p>
            <a:pPr lvl="1"/>
            <a:r>
              <a:rPr lang="en-ZA" dirty="0" smtClean="0"/>
              <a:t>Every child has a </a:t>
            </a:r>
            <a:r>
              <a:rPr lang="en-ZA" b="1" dirty="0" smtClean="0"/>
              <a:t>right to participate</a:t>
            </a:r>
            <a:r>
              <a:rPr lang="en-ZA" dirty="0" smtClean="0"/>
              <a:t> and </a:t>
            </a:r>
            <a:r>
              <a:rPr lang="en-ZA" b="1" dirty="0" smtClean="0"/>
              <a:t>have a voice </a:t>
            </a:r>
            <a:r>
              <a:rPr lang="en-ZA" dirty="0" smtClean="0"/>
              <a:t>in matters affecting them</a:t>
            </a:r>
            <a:endParaRPr lang="en-ZA" b="1" dirty="0" smtClean="0"/>
          </a:p>
          <a:p>
            <a:endParaRPr lang="en-ZA" dirty="0"/>
          </a:p>
        </p:txBody>
      </p:sp>
    </p:spTree>
    <p:extLst>
      <p:ext uri="{BB962C8B-B14F-4D97-AF65-F5344CB8AC3E}">
        <p14:creationId xmlns:p14="http://schemas.microsoft.com/office/powerpoint/2010/main" val="3290409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Simulation</a:t>
            </a:r>
            <a:endParaRPr lang="en-ZA" dirty="0"/>
          </a:p>
        </p:txBody>
      </p:sp>
      <p:sp>
        <p:nvSpPr>
          <p:cNvPr id="3" name="Content Placeholder 2"/>
          <p:cNvSpPr>
            <a:spLocks noGrp="1"/>
          </p:cNvSpPr>
          <p:nvPr>
            <p:ph idx="1"/>
          </p:nvPr>
        </p:nvSpPr>
        <p:spPr>
          <a:xfrm>
            <a:off x="1043608" y="2420888"/>
            <a:ext cx="6798736" cy="4827297"/>
          </a:xfrm>
        </p:spPr>
        <p:txBody>
          <a:bodyPr>
            <a:normAutofit/>
          </a:bodyPr>
          <a:lstStyle/>
          <a:p>
            <a:r>
              <a:rPr lang="en-ZA" dirty="0" smtClean="0"/>
              <a:t>Learners role play events, personalities, scenes, discoveries, inventions, </a:t>
            </a:r>
            <a:r>
              <a:rPr lang="en-ZA" dirty="0" err="1" smtClean="0"/>
              <a:t>etc</a:t>
            </a:r>
            <a:endParaRPr lang="en-ZA" dirty="0" smtClean="0"/>
          </a:p>
          <a:p>
            <a:pPr lvl="1"/>
            <a:r>
              <a:rPr lang="en-ZA" dirty="0" smtClean="0"/>
              <a:t>TRC, State capture, Berlin Conference, Galileo, Isaac Newton</a:t>
            </a:r>
          </a:p>
          <a:p>
            <a:r>
              <a:rPr lang="en-ZA" dirty="0" smtClean="0"/>
              <a:t>May play role of an expert in a particular field</a:t>
            </a:r>
          </a:p>
          <a:p>
            <a:r>
              <a:rPr lang="en-ZA" dirty="0" smtClean="0"/>
              <a:t>Fellow learners prepare themselves to interview the expert</a:t>
            </a:r>
          </a:p>
          <a:p>
            <a:r>
              <a:rPr lang="en-ZA" dirty="0" smtClean="0"/>
              <a:t>Interviews may be sifted to craft a feature story in a </a:t>
            </a:r>
            <a:r>
              <a:rPr lang="en-ZA" dirty="0" err="1" smtClean="0"/>
              <a:t>a</a:t>
            </a:r>
            <a:r>
              <a:rPr lang="en-ZA" dirty="0" smtClean="0"/>
              <a:t> journal or magazine</a:t>
            </a:r>
          </a:p>
          <a:p>
            <a:endParaRPr lang="en-ZA" dirty="0"/>
          </a:p>
        </p:txBody>
      </p:sp>
    </p:spTree>
    <p:extLst>
      <p:ext uri="{BB962C8B-B14F-4D97-AF65-F5344CB8AC3E}">
        <p14:creationId xmlns:p14="http://schemas.microsoft.com/office/powerpoint/2010/main" val="2312418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Collaborative learning</a:t>
            </a:r>
          </a:p>
        </p:txBody>
      </p:sp>
      <p:sp>
        <p:nvSpPr>
          <p:cNvPr id="8195" name="Text Box 5"/>
          <p:cNvSpPr txBox="1">
            <a:spLocks noChangeArrowheads="1"/>
          </p:cNvSpPr>
          <p:nvPr/>
        </p:nvSpPr>
        <p:spPr bwMode="auto">
          <a:xfrm>
            <a:off x="1709737" y="2619376"/>
            <a:ext cx="5940029" cy="428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500" dirty="0">
                <a:latin typeface="Tahoma" pitchFamily="34" charset="0"/>
              </a:rPr>
              <a:t>“</a:t>
            </a:r>
            <a:r>
              <a:rPr lang="en-GB" altLang="en-US" sz="2000" dirty="0">
                <a:latin typeface="Tahoma" pitchFamily="34" charset="0"/>
              </a:rPr>
              <a:t>Collaborative learning is an umbrella term for a variety of educational approaches involving joint intellectual effort by students, or students and teachers together.   Usually students are working in groups of two or more, mutually searching for understanding, solutions or meanings, or creating a product.</a:t>
            </a:r>
          </a:p>
          <a:p>
            <a:pPr eaLnBrk="1" hangingPunct="1">
              <a:spcBef>
                <a:spcPct val="50000"/>
              </a:spcBef>
            </a:pPr>
            <a:r>
              <a:rPr lang="en-GB" altLang="en-US" sz="2000" dirty="0">
                <a:latin typeface="Tahoma" pitchFamily="34" charset="0"/>
              </a:rPr>
              <a:t>Collaborative learning activities vary widely, but most </a:t>
            </a:r>
            <a:r>
              <a:rPr lang="en-GB" altLang="en-US" sz="2000" dirty="0" err="1">
                <a:latin typeface="Tahoma" pitchFamily="34" charset="0"/>
              </a:rPr>
              <a:t>center</a:t>
            </a:r>
            <a:r>
              <a:rPr lang="en-GB" altLang="en-US" sz="2000" dirty="0">
                <a:latin typeface="Tahoma" pitchFamily="34" charset="0"/>
              </a:rPr>
              <a:t> on students’ </a:t>
            </a:r>
            <a:r>
              <a:rPr lang="en-GB" altLang="en-US" sz="2000" b="1" dirty="0">
                <a:latin typeface="Tahoma" pitchFamily="34" charset="0"/>
              </a:rPr>
              <a:t>exploration </a:t>
            </a:r>
            <a:r>
              <a:rPr lang="en-GB" altLang="en-US" sz="2000" dirty="0">
                <a:latin typeface="Tahoma" pitchFamily="34" charset="0"/>
              </a:rPr>
              <a:t>or </a:t>
            </a:r>
            <a:r>
              <a:rPr lang="en-GB" altLang="en-US" sz="2000" b="1" dirty="0">
                <a:latin typeface="Tahoma" pitchFamily="34" charset="0"/>
              </a:rPr>
              <a:t>application </a:t>
            </a:r>
            <a:r>
              <a:rPr lang="en-GB" altLang="en-US" sz="2000" dirty="0">
                <a:latin typeface="Tahoma" pitchFamily="34" charset="0"/>
              </a:rPr>
              <a:t>of the course material, not simply the teacher’s presentation or explication of it”.</a:t>
            </a:r>
          </a:p>
          <a:p>
            <a:pPr eaLnBrk="1" hangingPunct="1">
              <a:spcBef>
                <a:spcPct val="50000"/>
              </a:spcBef>
            </a:pPr>
            <a:endParaRPr lang="en-GB" altLang="en-US" sz="1500" dirty="0">
              <a:latin typeface="Tahoma" pitchFamily="34" charset="0"/>
            </a:endParaRPr>
          </a:p>
          <a:p>
            <a:pPr algn="r" eaLnBrk="1" hangingPunct="1">
              <a:spcBef>
                <a:spcPct val="50000"/>
              </a:spcBef>
            </a:pPr>
            <a:r>
              <a:rPr lang="en-GB" altLang="en-US" sz="1350" dirty="0">
                <a:latin typeface="Tahoma" pitchFamily="34" charset="0"/>
              </a:rPr>
              <a:t>Smith and McGregor (1992)</a:t>
            </a:r>
          </a:p>
        </p:txBody>
      </p:sp>
    </p:spTree>
    <p:extLst>
      <p:ext uri="{BB962C8B-B14F-4D97-AF65-F5344CB8AC3E}">
        <p14:creationId xmlns:p14="http://schemas.microsoft.com/office/powerpoint/2010/main" val="3334693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76866" y="692696"/>
            <a:ext cx="6798734" cy="1303867"/>
          </a:xfrm>
        </p:spPr>
        <p:txBody>
          <a:bodyPr/>
          <a:lstStyle/>
          <a:p>
            <a:r>
              <a:rPr lang="en-ZA" dirty="0" smtClean="0"/>
              <a:t>Always use Instructional Media</a:t>
            </a:r>
            <a:endParaRPr lang="en-ZA" dirty="0"/>
          </a:p>
        </p:txBody>
      </p:sp>
      <p:sp>
        <p:nvSpPr>
          <p:cNvPr id="12" name="Content Placeholder 11"/>
          <p:cNvSpPr>
            <a:spLocks noGrp="1"/>
          </p:cNvSpPr>
          <p:nvPr>
            <p:ph sz="half" idx="1"/>
          </p:nvPr>
        </p:nvSpPr>
        <p:spPr/>
        <p:txBody>
          <a:bodyPr>
            <a:noAutofit/>
          </a:bodyPr>
          <a:lstStyle/>
          <a:p>
            <a:r>
              <a:rPr lang="en-ZA" sz="2000" dirty="0" smtClean="0"/>
              <a:t>Integrate use of cell-phone in class</a:t>
            </a:r>
          </a:p>
          <a:p>
            <a:pPr lvl="1"/>
            <a:r>
              <a:rPr lang="en-ZA" dirty="0" smtClean="0"/>
              <a:t>Social media</a:t>
            </a:r>
          </a:p>
          <a:p>
            <a:pPr lvl="1"/>
            <a:r>
              <a:rPr lang="en-ZA" dirty="0" smtClean="0"/>
              <a:t>Search engines</a:t>
            </a:r>
          </a:p>
          <a:p>
            <a:pPr lvl="2"/>
            <a:r>
              <a:rPr lang="en-ZA" sz="2000" dirty="0" smtClean="0"/>
              <a:t>Popular sites</a:t>
            </a:r>
          </a:p>
          <a:p>
            <a:pPr lvl="1"/>
            <a:r>
              <a:rPr lang="en-ZA" dirty="0" smtClean="0"/>
              <a:t>Sound and Images</a:t>
            </a:r>
          </a:p>
          <a:p>
            <a:r>
              <a:rPr lang="en-ZA" sz="2000" dirty="0" smtClean="0"/>
              <a:t>Media should enhance teaching</a:t>
            </a:r>
          </a:p>
          <a:p>
            <a:r>
              <a:rPr lang="en-ZA" sz="2000" dirty="0" smtClean="0"/>
              <a:t>Link media with outcomes</a:t>
            </a:r>
            <a:endParaRPr lang="en-ZA" sz="2000" dirty="0"/>
          </a:p>
        </p:txBody>
      </p:sp>
      <p:sp>
        <p:nvSpPr>
          <p:cNvPr id="13" name="Content Placeholder 12"/>
          <p:cNvSpPr>
            <a:spLocks noGrp="1"/>
          </p:cNvSpPr>
          <p:nvPr>
            <p:ph sz="half" idx="2"/>
          </p:nvPr>
        </p:nvSpPr>
        <p:spPr/>
        <p:txBody>
          <a:bodyPr>
            <a:normAutofit/>
          </a:bodyPr>
          <a:lstStyle/>
          <a:p>
            <a:r>
              <a:rPr lang="en-ZA" sz="2600" dirty="0" smtClean="0"/>
              <a:t>Photos/images/</a:t>
            </a:r>
          </a:p>
          <a:p>
            <a:r>
              <a:rPr lang="en-ZA" sz="2600" dirty="0" smtClean="0"/>
              <a:t>Graphics</a:t>
            </a:r>
          </a:p>
          <a:p>
            <a:r>
              <a:rPr lang="en-ZA" sz="2600" dirty="0" smtClean="0"/>
              <a:t>You tube</a:t>
            </a:r>
          </a:p>
          <a:p>
            <a:r>
              <a:rPr lang="en-ZA" sz="2600" dirty="0" smtClean="0"/>
              <a:t>Internet</a:t>
            </a:r>
          </a:p>
          <a:p>
            <a:r>
              <a:rPr lang="en-ZA" sz="2600" dirty="0" smtClean="0"/>
              <a:t>Video</a:t>
            </a:r>
          </a:p>
          <a:p>
            <a:r>
              <a:rPr lang="en-ZA" sz="2600" dirty="0" smtClean="0"/>
              <a:t>Television </a:t>
            </a:r>
          </a:p>
          <a:p>
            <a:endParaRPr lang="en-ZA" dirty="0" smtClean="0"/>
          </a:p>
          <a:p>
            <a:endParaRPr lang="en-ZA" dirty="0" smtClean="0"/>
          </a:p>
          <a:p>
            <a:endParaRPr lang="en-ZA" dirty="0"/>
          </a:p>
        </p:txBody>
      </p:sp>
    </p:spTree>
    <p:extLst>
      <p:ext uri="{BB962C8B-B14F-4D97-AF65-F5344CB8AC3E}">
        <p14:creationId xmlns:p14="http://schemas.microsoft.com/office/powerpoint/2010/main" val="3390999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ZA" altLang="en-US" smtClean="0"/>
              <a:t>Technology Enhanced Learning</a:t>
            </a:r>
          </a:p>
        </p:txBody>
      </p:sp>
      <p:sp>
        <p:nvSpPr>
          <p:cNvPr id="16387" name="Text Placeholder 3"/>
          <p:cNvSpPr>
            <a:spLocks noGrp="1"/>
          </p:cNvSpPr>
          <p:nvPr>
            <p:ph type="body" idx="1"/>
          </p:nvPr>
        </p:nvSpPr>
        <p:spPr/>
        <p:txBody>
          <a:bodyPr/>
          <a:lstStyle/>
          <a:p>
            <a:pPr eaLnBrk="1" hangingPunct="1"/>
            <a:r>
              <a:rPr lang="en-ZA" altLang="en-US" smtClean="0"/>
              <a:t>ICT</a:t>
            </a:r>
          </a:p>
        </p:txBody>
      </p:sp>
      <p:sp>
        <p:nvSpPr>
          <p:cNvPr id="16388" name="Content Placeholder 4"/>
          <p:cNvSpPr>
            <a:spLocks noGrp="1"/>
          </p:cNvSpPr>
          <p:nvPr>
            <p:ph sz="half" idx="2"/>
          </p:nvPr>
        </p:nvSpPr>
        <p:spPr/>
        <p:txBody>
          <a:bodyPr/>
          <a:lstStyle/>
          <a:p>
            <a:pPr eaLnBrk="1" hangingPunct="1"/>
            <a:r>
              <a:rPr lang="en-ZA" altLang="en-US" smtClean="0"/>
              <a:t>Creating blogs</a:t>
            </a:r>
          </a:p>
          <a:p>
            <a:pPr eaLnBrk="1" hangingPunct="1"/>
            <a:r>
              <a:rPr lang="en-ZA" altLang="en-US" smtClean="0"/>
              <a:t>Embrace existing radio and TV learning channels in your teaching program</a:t>
            </a:r>
          </a:p>
        </p:txBody>
      </p:sp>
      <p:sp>
        <p:nvSpPr>
          <p:cNvPr id="16389" name="Text Placeholder 5"/>
          <p:cNvSpPr>
            <a:spLocks noGrp="1"/>
          </p:cNvSpPr>
          <p:nvPr>
            <p:ph type="body" sz="quarter" idx="3"/>
          </p:nvPr>
        </p:nvSpPr>
        <p:spPr>
          <a:xfrm>
            <a:off x="4427984" y="2658533"/>
            <a:ext cx="3337560" cy="576262"/>
          </a:xfrm>
        </p:spPr>
        <p:txBody>
          <a:bodyPr/>
          <a:lstStyle/>
          <a:p>
            <a:pPr eaLnBrk="1" hangingPunct="1"/>
            <a:endParaRPr lang="en-ZA" altLang="en-US" smtClean="0"/>
          </a:p>
        </p:txBody>
      </p:sp>
      <p:pic>
        <p:nvPicPr>
          <p:cNvPr id="16390"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551081" y="1891864"/>
            <a:ext cx="4312072" cy="4417455"/>
          </a:xfrm>
        </p:spPr>
      </p:pic>
    </p:spTree>
    <p:extLst>
      <p:ext uri="{BB962C8B-B14F-4D97-AF65-F5344CB8AC3E}">
        <p14:creationId xmlns:p14="http://schemas.microsoft.com/office/powerpoint/2010/main" val="3184560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92831" y="1376772"/>
            <a:ext cx="5101427" cy="1026114"/>
          </a:xfrm>
        </p:spPr>
        <p:txBody>
          <a:bodyPr>
            <a:normAutofit fontScale="90000"/>
          </a:bodyPr>
          <a:lstStyle/>
          <a:p>
            <a:pPr eaLnBrk="1" hangingPunct="1"/>
            <a:r>
              <a:rPr lang="en-ZA" altLang="en-US" dirty="0" smtClean="0"/>
              <a:t>Assessment for Learning: Active Participation</a:t>
            </a:r>
          </a:p>
        </p:txBody>
      </p:sp>
      <p:sp>
        <p:nvSpPr>
          <p:cNvPr id="22531" name="Content Placeholder 2"/>
          <p:cNvSpPr>
            <a:spLocks noGrp="1"/>
          </p:cNvSpPr>
          <p:nvPr>
            <p:ph idx="1"/>
          </p:nvPr>
        </p:nvSpPr>
        <p:spPr/>
        <p:txBody>
          <a:bodyPr>
            <a:normAutofit fontScale="92500"/>
          </a:bodyPr>
          <a:lstStyle/>
          <a:p>
            <a:pPr eaLnBrk="1" hangingPunct="1"/>
            <a:r>
              <a:rPr lang="en-AU" altLang="en-US" b="1" dirty="0" smtClean="0">
                <a:solidFill>
                  <a:schemeClr val="tx2"/>
                </a:solidFill>
              </a:rPr>
              <a:t>Changing planned curriculum</a:t>
            </a:r>
            <a:r>
              <a:rPr lang="en-AU" altLang="en-US" dirty="0" smtClean="0">
                <a:solidFill>
                  <a:schemeClr val="tx2"/>
                </a:solidFill>
              </a:rPr>
              <a:t> when an observation is made of a student’s unexpected level of current knowledge, skills and behaviours</a:t>
            </a:r>
          </a:p>
          <a:p>
            <a:pPr eaLnBrk="1" hangingPunct="1"/>
            <a:r>
              <a:rPr lang="en-AU" altLang="en-US" dirty="0" smtClean="0">
                <a:solidFill>
                  <a:schemeClr val="tx2"/>
                </a:solidFill>
              </a:rPr>
              <a:t> Work from Leaner’s Prior learning</a:t>
            </a:r>
          </a:p>
          <a:p>
            <a:pPr eaLnBrk="1" hangingPunct="1"/>
            <a:r>
              <a:rPr lang="en-AU" altLang="en-US" dirty="0" smtClean="0">
                <a:solidFill>
                  <a:schemeClr val="tx2"/>
                </a:solidFill>
              </a:rPr>
              <a:t> </a:t>
            </a:r>
            <a:r>
              <a:rPr lang="en-AU" altLang="en-US" b="1" dirty="0" smtClean="0">
                <a:solidFill>
                  <a:schemeClr val="tx2"/>
                </a:solidFill>
              </a:rPr>
              <a:t>Scaffold a student’s learning</a:t>
            </a:r>
            <a:r>
              <a:rPr lang="en-AU" altLang="en-US" dirty="0" smtClean="0">
                <a:solidFill>
                  <a:schemeClr val="tx2"/>
                </a:solidFill>
              </a:rPr>
              <a:t> after s/he demonstrates a misconception in a conversation, an essay or on a test</a:t>
            </a:r>
          </a:p>
          <a:p>
            <a:pPr eaLnBrk="1" hangingPunct="1"/>
            <a:r>
              <a:rPr lang="en-AU" altLang="en-US" dirty="0" smtClean="0">
                <a:solidFill>
                  <a:schemeClr val="tx2"/>
                </a:solidFill>
              </a:rPr>
              <a:t> </a:t>
            </a:r>
            <a:r>
              <a:rPr lang="en-AU" altLang="en-US" b="1" dirty="0" smtClean="0">
                <a:solidFill>
                  <a:schemeClr val="tx2"/>
                </a:solidFill>
              </a:rPr>
              <a:t>Share criteria </a:t>
            </a:r>
            <a:r>
              <a:rPr lang="en-AU" altLang="en-US" dirty="0" smtClean="0">
                <a:solidFill>
                  <a:schemeClr val="tx2"/>
                </a:solidFill>
              </a:rPr>
              <a:t>so that students understand what they are being assessed against and can strive to achieve</a:t>
            </a:r>
          </a:p>
          <a:p>
            <a:pPr eaLnBrk="1" hangingPunct="1"/>
            <a:endParaRPr lang="en-ZA" altLang="en-US" dirty="0" smtClean="0"/>
          </a:p>
        </p:txBody>
      </p:sp>
    </p:spTree>
    <p:extLst>
      <p:ext uri="{BB962C8B-B14F-4D97-AF65-F5344CB8AC3E}">
        <p14:creationId xmlns:p14="http://schemas.microsoft.com/office/powerpoint/2010/main" val="3141025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additive="base">
                                        <p:cTn id="2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additive="base">
                                        <p:cTn id="2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ZA" altLang="en-US" smtClean="0"/>
              <a:t>Assessment  for Learning</a:t>
            </a:r>
          </a:p>
        </p:txBody>
      </p:sp>
      <p:sp>
        <p:nvSpPr>
          <p:cNvPr id="23555" name="Content Placeholder 2"/>
          <p:cNvSpPr>
            <a:spLocks noGrp="1"/>
          </p:cNvSpPr>
          <p:nvPr>
            <p:ph idx="1"/>
          </p:nvPr>
        </p:nvSpPr>
        <p:spPr/>
        <p:txBody>
          <a:bodyPr/>
          <a:lstStyle/>
          <a:p>
            <a:pPr eaLnBrk="1" hangingPunct="1"/>
            <a:r>
              <a:rPr lang="en-AU" altLang="en-US" sz="2100" dirty="0">
                <a:solidFill>
                  <a:schemeClr val="tx2"/>
                </a:solidFill>
              </a:rPr>
              <a:t>Assessment </a:t>
            </a:r>
            <a:r>
              <a:rPr lang="en-AU" altLang="en-US" sz="2100" b="1" dirty="0">
                <a:solidFill>
                  <a:schemeClr val="tx2"/>
                </a:solidFill>
              </a:rPr>
              <a:t>for</a:t>
            </a:r>
            <a:r>
              <a:rPr lang="en-AU" altLang="en-US" sz="2100" dirty="0">
                <a:solidFill>
                  <a:schemeClr val="tx2"/>
                </a:solidFill>
              </a:rPr>
              <a:t> learning</a:t>
            </a:r>
            <a:r>
              <a:rPr lang="en-AU" altLang="en-US" dirty="0" smtClean="0">
                <a:solidFill>
                  <a:schemeClr val="tx2"/>
                </a:solidFill>
              </a:rPr>
              <a:t> occurs when teachers use inferences about student progress to inform their teaching.</a:t>
            </a:r>
          </a:p>
          <a:p>
            <a:pPr marL="0" indent="0" eaLnBrk="1" hangingPunct="1">
              <a:buNone/>
            </a:pPr>
            <a:endParaRPr lang="en-AU" altLang="en-US" dirty="0" smtClean="0">
              <a:solidFill>
                <a:schemeClr val="tx2"/>
              </a:solidFill>
            </a:endParaRPr>
          </a:p>
          <a:p>
            <a:pPr eaLnBrk="1" hangingPunct="1"/>
            <a:endParaRPr lang="en-ZA" altLang="en-US" dirty="0" smtClean="0"/>
          </a:p>
        </p:txBody>
      </p:sp>
    </p:spTree>
    <p:extLst>
      <p:ext uri="{BB962C8B-B14F-4D97-AF65-F5344CB8AC3E}">
        <p14:creationId xmlns:p14="http://schemas.microsoft.com/office/powerpoint/2010/main" val="303223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ZA" altLang="en-US" smtClean="0"/>
              <a:t>Assessment  for Learning</a:t>
            </a:r>
          </a:p>
        </p:txBody>
      </p:sp>
      <p:sp>
        <p:nvSpPr>
          <p:cNvPr id="23555" name="Content Placeholder 2"/>
          <p:cNvSpPr>
            <a:spLocks noGrp="1"/>
          </p:cNvSpPr>
          <p:nvPr>
            <p:ph idx="1"/>
          </p:nvPr>
        </p:nvSpPr>
        <p:spPr/>
        <p:txBody>
          <a:bodyPr/>
          <a:lstStyle/>
          <a:p>
            <a:pPr eaLnBrk="1" hangingPunct="1"/>
            <a:r>
              <a:rPr lang="en-AU" altLang="en-US" sz="2100">
                <a:solidFill>
                  <a:schemeClr val="tx2"/>
                </a:solidFill>
              </a:rPr>
              <a:t>Assessment </a:t>
            </a:r>
            <a:r>
              <a:rPr lang="en-AU" altLang="en-US" sz="2100" b="1">
                <a:solidFill>
                  <a:schemeClr val="tx2"/>
                </a:solidFill>
              </a:rPr>
              <a:t>for</a:t>
            </a:r>
            <a:r>
              <a:rPr lang="en-AU" altLang="en-US" sz="2100">
                <a:solidFill>
                  <a:schemeClr val="tx2"/>
                </a:solidFill>
              </a:rPr>
              <a:t> learning</a:t>
            </a:r>
            <a:r>
              <a:rPr lang="en-AU" altLang="en-US" smtClean="0">
                <a:solidFill>
                  <a:schemeClr val="tx2"/>
                </a:solidFill>
              </a:rPr>
              <a:t> occurs when teachers use inferences about student progress to inform their teaching.</a:t>
            </a:r>
          </a:p>
          <a:p>
            <a:pPr eaLnBrk="1" hangingPunct="1"/>
            <a:endParaRPr lang="en-ZA" altLang="en-US" smtClean="0"/>
          </a:p>
        </p:txBody>
      </p:sp>
    </p:spTree>
    <p:extLst>
      <p:ext uri="{BB962C8B-B14F-4D97-AF65-F5344CB8AC3E}">
        <p14:creationId xmlns:p14="http://schemas.microsoft.com/office/powerpoint/2010/main" val="3580949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Always prepare 2 Support Learning</a:t>
            </a:r>
            <a:endParaRPr lang="en-ZA" dirty="0"/>
          </a:p>
        </p:txBody>
      </p:sp>
      <p:sp>
        <p:nvSpPr>
          <p:cNvPr id="3" name="Content Placeholder 2"/>
          <p:cNvSpPr>
            <a:spLocks noGrp="1"/>
          </p:cNvSpPr>
          <p:nvPr>
            <p:ph idx="1"/>
          </p:nvPr>
        </p:nvSpPr>
        <p:spPr/>
        <p:txBody>
          <a:bodyPr/>
          <a:lstStyle/>
          <a:p>
            <a:r>
              <a:rPr lang="en-ZA" dirty="0" smtClean="0"/>
              <a:t>Encourage Learners to follow own paths to understand content</a:t>
            </a:r>
          </a:p>
          <a:p>
            <a:r>
              <a:rPr lang="en-ZA" dirty="0" smtClean="0"/>
              <a:t>Use Assessment as Learning 2 allow learners to identify their shortcomings</a:t>
            </a:r>
          </a:p>
          <a:p>
            <a:r>
              <a:rPr lang="en-ZA" dirty="0" smtClean="0"/>
              <a:t>Use </a:t>
            </a:r>
            <a:r>
              <a:rPr lang="en-ZA" dirty="0" err="1" smtClean="0"/>
              <a:t>Assessmment</a:t>
            </a:r>
            <a:r>
              <a:rPr lang="en-ZA" dirty="0" smtClean="0"/>
              <a:t> for learning to identify weaknesses</a:t>
            </a:r>
          </a:p>
          <a:p>
            <a:r>
              <a:rPr lang="en-ZA" dirty="0" smtClean="0"/>
              <a:t>Provide individualised attention</a:t>
            </a:r>
          </a:p>
          <a:p>
            <a:endParaRPr lang="en-ZA" dirty="0"/>
          </a:p>
        </p:txBody>
      </p:sp>
    </p:spTree>
    <p:extLst>
      <p:ext uri="{BB962C8B-B14F-4D97-AF65-F5344CB8AC3E}">
        <p14:creationId xmlns:p14="http://schemas.microsoft.com/office/powerpoint/2010/main" val="442295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Learners Asking Questions</a:t>
            </a:r>
            <a:endParaRPr lang="en-ZA" dirty="0"/>
          </a:p>
        </p:txBody>
      </p:sp>
      <p:sp>
        <p:nvSpPr>
          <p:cNvPr id="3" name="Content Placeholder 2"/>
          <p:cNvSpPr>
            <a:spLocks noGrp="1"/>
          </p:cNvSpPr>
          <p:nvPr>
            <p:ph idx="1"/>
          </p:nvPr>
        </p:nvSpPr>
        <p:spPr>
          <a:xfrm>
            <a:off x="1792832" y="2724150"/>
            <a:ext cx="5641487" cy="2647950"/>
          </a:xfrm>
        </p:spPr>
        <p:txBody>
          <a:bodyPr/>
          <a:lstStyle/>
          <a:p>
            <a:r>
              <a:rPr lang="en-ZA" sz="2100" dirty="0"/>
              <a:t>Individual assessment: Asking themselves questions</a:t>
            </a:r>
          </a:p>
          <a:p>
            <a:r>
              <a:rPr lang="en-ZA" sz="2100" dirty="0"/>
              <a:t>Group work:  Asking questions to groups</a:t>
            </a:r>
          </a:p>
          <a:p>
            <a:r>
              <a:rPr lang="en-ZA" sz="2100" dirty="0"/>
              <a:t>Discussing solutions as groups</a:t>
            </a:r>
          </a:p>
          <a:p>
            <a:r>
              <a:rPr lang="en-ZA" sz="2100" dirty="0"/>
              <a:t>Negotiate success criteria with learners</a:t>
            </a:r>
          </a:p>
          <a:p>
            <a:endParaRPr lang="en-ZA" dirty="0"/>
          </a:p>
        </p:txBody>
      </p:sp>
    </p:spTree>
    <p:extLst>
      <p:ext uri="{BB962C8B-B14F-4D97-AF65-F5344CB8AC3E}">
        <p14:creationId xmlns:p14="http://schemas.microsoft.com/office/powerpoint/2010/main" val="2920642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Learner Support Activities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Teacher plays </a:t>
            </a:r>
            <a:r>
              <a:rPr lang="en-ZA" b="1" dirty="0" smtClean="0"/>
              <a:t>supportive</a:t>
            </a:r>
            <a:r>
              <a:rPr lang="en-ZA" dirty="0" smtClean="0"/>
              <a:t> role in group  activities</a:t>
            </a:r>
          </a:p>
          <a:p>
            <a:r>
              <a:rPr lang="en-ZA" dirty="0" smtClean="0"/>
              <a:t>Use assessment strategies to identify weaknesses and address them</a:t>
            </a:r>
          </a:p>
          <a:p>
            <a:r>
              <a:rPr lang="en-ZA" dirty="0" smtClean="0"/>
              <a:t>Allow </a:t>
            </a:r>
            <a:r>
              <a:rPr lang="en-ZA" sz="2600" dirty="0" smtClean="0"/>
              <a:t>APPLICATION</a:t>
            </a:r>
            <a:r>
              <a:rPr lang="en-ZA" dirty="0" smtClean="0"/>
              <a:t>, SYNTHESIS and EVALUATION of REAL LIFE problems in your teaching and assessment</a:t>
            </a:r>
          </a:p>
          <a:p>
            <a:r>
              <a:rPr lang="en-ZA" dirty="0" smtClean="0"/>
              <a:t>Effective feedback on assessment</a:t>
            </a:r>
          </a:p>
          <a:p>
            <a:r>
              <a:rPr lang="en-ZA" dirty="0" smtClean="0"/>
              <a:t>Use </a:t>
            </a:r>
            <a:r>
              <a:rPr lang="en-ZA" b="1" dirty="0" smtClean="0"/>
              <a:t>corrective advice</a:t>
            </a:r>
            <a:r>
              <a:rPr lang="en-ZA" dirty="0" smtClean="0"/>
              <a:t> for learners: DO NOT JUST GIVE MARKS</a:t>
            </a:r>
          </a:p>
          <a:p>
            <a:r>
              <a:rPr lang="en-ZA" dirty="0" smtClean="0"/>
              <a:t>Memoranda and marking guides: Flexibility </a:t>
            </a:r>
            <a:endParaRPr lang="en-ZA" dirty="0"/>
          </a:p>
        </p:txBody>
      </p:sp>
    </p:spTree>
    <p:extLst>
      <p:ext uri="{BB962C8B-B14F-4D97-AF65-F5344CB8AC3E}">
        <p14:creationId xmlns:p14="http://schemas.microsoft.com/office/powerpoint/2010/main" val="2952444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Enabling Acts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These legal instruments </a:t>
            </a:r>
          </a:p>
          <a:p>
            <a:pPr lvl="1"/>
            <a:r>
              <a:rPr lang="en-ZA" dirty="0" smtClean="0"/>
              <a:t>Are enabling acts</a:t>
            </a:r>
          </a:p>
          <a:p>
            <a:pPr lvl="1"/>
            <a:r>
              <a:rPr lang="en-ZA" dirty="0" smtClean="0"/>
              <a:t>Empowering children to have their voices heard</a:t>
            </a:r>
          </a:p>
          <a:p>
            <a:r>
              <a:rPr lang="en-ZA" dirty="0" smtClean="0"/>
              <a:t>Allow for participation in matters affecting them</a:t>
            </a:r>
          </a:p>
          <a:p>
            <a:r>
              <a:rPr lang="en-ZA" dirty="0" smtClean="0"/>
              <a:t>Their involvement in decision-making is a  </a:t>
            </a:r>
            <a:r>
              <a:rPr lang="en-ZA" i="1" dirty="0" smtClean="0"/>
              <a:t>sine qua non</a:t>
            </a:r>
          </a:p>
          <a:p>
            <a:r>
              <a:rPr lang="en-ZA" dirty="0" smtClean="0"/>
              <a:t>They should be empowered and trusted to make meaningful contributions in their lives</a:t>
            </a:r>
          </a:p>
          <a:p>
            <a:r>
              <a:rPr lang="en-ZA" dirty="0" smtClean="0"/>
              <a:t>Importantly; </a:t>
            </a:r>
            <a:r>
              <a:rPr lang="en-ZA" b="1" dirty="0" smtClean="0"/>
              <a:t>representation</a:t>
            </a:r>
            <a:r>
              <a:rPr lang="en-ZA" dirty="0" smtClean="0"/>
              <a:t>, </a:t>
            </a:r>
            <a:r>
              <a:rPr lang="en-ZA" b="1" dirty="0" smtClean="0"/>
              <a:t>choice</a:t>
            </a:r>
            <a:r>
              <a:rPr lang="en-ZA" dirty="0" smtClean="0"/>
              <a:t> and </a:t>
            </a:r>
            <a:r>
              <a:rPr lang="en-ZA" b="1" dirty="0" smtClean="0"/>
              <a:t>voice </a:t>
            </a:r>
            <a:r>
              <a:rPr lang="en-ZA" dirty="0" smtClean="0"/>
              <a:t>and </a:t>
            </a:r>
            <a:r>
              <a:rPr lang="en-ZA" b="1" i="1" dirty="0" smtClean="0"/>
              <a:t>active </a:t>
            </a:r>
            <a:r>
              <a:rPr lang="en-ZA" b="1" i="1" dirty="0" err="1" smtClean="0"/>
              <a:t>partcipation</a:t>
            </a:r>
            <a:r>
              <a:rPr lang="en-ZA" dirty="0" smtClean="0"/>
              <a:t> are key to understanding involvement</a:t>
            </a:r>
            <a:endParaRPr lang="en-ZA" dirty="0"/>
          </a:p>
        </p:txBody>
      </p:sp>
      <p:sp>
        <p:nvSpPr>
          <p:cNvPr id="4" name="AutoShape 2" descr="Image result for agenda 2063"/>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1946897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Learner Support</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Create an environment of care and support:  Trust, confidentiality and empathy</a:t>
            </a:r>
          </a:p>
          <a:p>
            <a:r>
              <a:rPr lang="en-ZA" dirty="0" smtClean="0"/>
              <a:t>Involve learners in supporting others</a:t>
            </a:r>
          </a:p>
          <a:p>
            <a:r>
              <a:rPr lang="en-ZA" dirty="0" smtClean="0"/>
              <a:t>Create awareness for instances of learning support </a:t>
            </a:r>
          </a:p>
          <a:p>
            <a:r>
              <a:rPr lang="en-ZA" dirty="0" smtClean="0"/>
              <a:t>Identify each problem</a:t>
            </a:r>
          </a:p>
          <a:p>
            <a:r>
              <a:rPr lang="en-ZA" dirty="0" smtClean="0"/>
              <a:t>Develop strategy for intervention</a:t>
            </a:r>
          </a:p>
          <a:p>
            <a:r>
              <a:rPr lang="en-ZA" dirty="0" smtClean="0"/>
              <a:t>Remedial teaching, extra-supplemental instruction</a:t>
            </a:r>
          </a:p>
          <a:p>
            <a:r>
              <a:rPr lang="en-ZA" dirty="0" smtClean="0"/>
              <a:t>Use referral system where you do not have capacity as school</a:t>
            </a:r>
          </a:p>
          <a:p>
            <a:endParaRPr lang="en-ZA" dirty="0"/>
          </a:p>
        </p:txBody>
      </p:sp>
    </p:spTree>
    <p:extLst>
      <p:ext uri="{BB962C8B-B14F-4D97-AF65-F5344CB8AC3E}">
        <p14:creationId xmlns:p14="http://schemas.microsoft.com/office/powerpoint/2010/main" val="1437668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Summing Up</a:t>
            </a:r>
            <a:endParaRPr lang="en-ZA" dirty="0"/>
          </a:p>
        </p:txBody>
      </p:sp>
      <p:sp>
        <p:nvSpPr>
          <p:cNvPr id="3" name="Content Placeholder 2"/>
          <p:cNvSpPr>
            <a:spLocks noGrp="1"/>
          </p:cNvSpPr>
          <p:nvPr>
            <p:ph idx="1"/>
          </p:nvPr>
        </p:nvSpPr>
        <p:spPr/>
        <p:txBody>
          <a:bodyPr/>
          <a:lstStyle/>
          <a:p>
            <a:r>
              <a:rPr lang="en-ZA" dirty="0" smtClean="0"/>
              <a:t>Ways of involving the learner in the learning process</a:t>
            </a:r>
          </a:p>
          <a:p>
            <a:r>
              <a:rPr lang="en-ZA" dirty="0" smtClean="0"/>
              <a:t>Increased participation in learning</a:t>
            </a:r>
          </a:p>
          <a:p>
            <a:r>
              <a:rPr lang="en-ZA" dirty="0" smtClean="0"/>
              <a:t>Engagement in Extracurricular activities</a:t>
            </a:r>
          </a:p>
          <a:p>
            <a:r>
              <a:rPr lang="en-ZA" dirty="0" smtClean="0"/>
              <a:t>Involve learners in Assessment (As Learning and of Learning)</a:t>
            </a:r>
          </a:p>
          <a:p>
            <a:r>
              <a:rPr lang="en-ZA" dirty="0" smtClean="0"/>
              <a:t>Use of Instructional Media and media technology</a:t>
            </a:r>
            <a:endParaRPr lang="en-ZA" dirty="0"/>
          </a:p>
        </p:txBody>
      </p:sp>
    </p:spTree>
    <p:extLst>
      <p:ext uri="{BB962C8B-B14F-4D97-AF65-F5344CB8AC3E}">
        <p14:creationId xmlns:p14="http://schemas.microsoft.com/office/powerpoint/2010/main" val="1587215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err="1" smtClean="0"/>
              <a:t>Sautla</a:t>
            </a:r>
            <a:r>
              <a:rPr lang="en-ZA" sz="6000" dirty="0" smtClean="0"/>
              <a:t>!</a:t>
            </a:r>
            <a:endParaRPr lang="en-ZA" sz="6000" dirty="0"/>
          </a:p>
        </p:txBody>
      </p:sp>
      <p:sp>
        <p:nvSpPr>
          <p:cNvPr id="3" name="Content Placeholder 2"/>
          <p:cNvSpPr>
            <a:spLocks noGrp="1"/>
          </p:cNvSpPr>
          <p:nvPr>
            <p:ph idx="1"/>
          </p:nvPr>
        </p:nvSpPr>
        <p:spPr/>
        <p:txBody>
          <a:bodyPr>
            <a:normAutofit fontScale="85000" lnSpcReduction="20000"/>
          </a:bodyPr>
          <a:lstStyle/>
          <a:p>
            <a:pPr marL="0" indent="0">
              <a:buNone/>
            </a:pPr>
            <a:r>
              <a:rPr lang="en-ZA" sz="4800" dirty="0" smtClean="0"/>
              <a:t>Mocha a </a:t>
            </a:r>
            <a:r>
              <a:rPr lang="en-ZA" sz="4800" dirty="0" err="1" smtClean="0"/>
              <a:t>hloka</a:t>
            </a:r>
            <a:r>
              <a:rPr lang="en-ZA" sz="4800" dirty="0" smtClean="0"/>
              <a:t> </a:t>
            </a:r>
            <a:r>
              <a:rPr lang="en-ZA" sz="4800" dirty="0" err="1" smtClean="0"/>
              <a:t>moditi</a:t>
            </a:r>
            <a:r>
              <a:rPr lang="en-ZA" sz="4800" dirty="0" smtClean="0"/>
              <a:t> …!</a:t>
            </a:r>
          </a:p>
          <a:p>
            <a:pPr marL="0" indent="0">
              <a:buNone/>
            </a:pPr>
            <a:r>
              <a:rPr lang="en-ZA" sz="4800" dirty="0" smtClean="0"/>
              <a:t>Thank you!</a:t>
            </a:r>
          </a:p>
          <a:p>
            <a:pPr marL="0" indent="0">
              <a:buNone/>
            </a:pPr>
            <a:r>
              <a:rPr lang="en-ZA" sz="4800" dirty="0" err="1" smtClean="0"/>
              <a:t>Siyathokosa</a:t>
            </a:r>
            <a:r>
              <a:rPr lang="en-ZA" sz="4800" dirty="0" smtClean="0"/>
              <a:t>!</a:t>
            </a:r>
          </a:p>
          <a:p>
            <a:pPr marL="0" indent="0">
              <a:buNone/>
            </a:pPr>
            <a:r>
              <a:rPr lang="en-ZA" sz="4800" dirty="0" err="1" smtClean="0"/>
              <a:t>Siyabonga</a:t>
            </a:r>
            <a:r>
              <a:rPr lang="en-ZA" sz="4800" dirty="0" smtClean="0"/>
              <a:t>!</a:t>
            </a:r>
          </a:p>
          <a:p>
            <a:pPr marL="0" indent="0">
              <a:buNone/>
            </a:pPr>
            <a:r>
              <a:rPr lang="en-ZA" sz="4800" dirty="0" err="1" smtClean="0"/>
              <a:t>Xa</a:t>
            </a:r>
            <a:r>
              <a:rPr lang="en-ZA" sz="4800" dirty="0" smtClean="0"/>
              <a:t> mina hi </a:t>
            </a:r>
            <a:r>
              <a:rPr lang="en-ZA" sz="4800" dirty="0" err="1" smtClean="0"/>
              <a:t>xiluva</a:t>
            </a:r>
            <a:r>
              <a:rPr lang="en-ZA" sz="4800" dirty="0" smtClean="0"/>
              <a:t>!</a:t>
            </a:r>
            <a:endParaRPr lang="en-ZA" sz="4800" dirty="0"/>
          </a:p>
        </p:txBody>
      </p:sp>
    </p:spTree>
    <p:extLst>
      <p:ext uri="{BB962C8B-B14F-4D97-AF65-F5344CB8AC3E}">
        <p14:creationId xmlns:p14="http://schemas.microsoft.com/office/powerpoint/2010/main" val="1051015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Learner Involvement/Participation/E</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Varied meanings of the concepts</a:t>
            </a:r>
          </a:p>
          <a:p>
            <a:r>
              <a:rPr lang="en-ZA" dirty="0"/>
              <a:t>having a part in something : included in something</a:t>
            </a:r>
          </a:p>
          <a:p>
            <a:r>
              <a:rPr lang="en-ZA" dirty="0" smtClean="0"/>
              <a:t>actively </a:t>
            </a:r>
            <a:r>
              <a:rPr lang="en-ZA" dirty="0"/>
              <a:t>participating in something</a:t>
            </a:r>
          </a:p>
          <a:p>
            <a:pPr lvl="1"/>
            <a:r>
              <a:rPr lang="en-ZA" dirty="0"/>
              <a:t>Merriam Webster Learners Dictionary</a:t>
            </a:r>
          </a:p>
          <a:p>
            <a:r>
              <a:rPr lang="en-ZA" dirty="0" smtClean="0"/>
              <a:t>“Taking part”, pupil voice, learner voice</a:t>
            </a:r>
          </a:p>
          <a:p>
            <a:r>
              <a:rPr lang="en-ZA" dirty="0" smtClean="0"/>
              <a:t>“Process of engaging students as partners in every facet of the school change for the purpose of strengthening their commitment to education, community and democracy</a:t>
            </a:r>
            <a:endParaRPr lang="en-ZA" dirty="0"/>
          </a:p>
        </p:txBody>
      </p:sp>
    </p:spTree>
    <p:extLst>
      <p:ext uri="{BB962C8B-B14F-4D97-AF65-F5344CB8AC3E}">
        <p14:creationId xmlns:p14="http://schemas.microsoft.com/office/powerpoint/2010/main" val="615501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Student Engagement </a:t>
            </a:r>
            <a:endParaRPr lang="en-ZA" dirty="0"/>
          </a:p>
        </p:txBody>
      </p:sp>
      <p:sp>
        <p:nvSpPr>
          <p:cNvPr id="3" name="Content Placeholder 2"/>
          <p:cNvSpPr>
            <a:spLocks noGrp="1"/>
          </p:cNvSpPr>
          <p:nvPr>
            <p:ph idx="1"/>
          </p:nvPr>
        </p:nvSpPr>
        <p:spPr>
          <a:xfrm>
            <a:off x="1485900" y="2618910"/>
            <a:ext cx="6686500" cy="3132348"/>
          </a:xfrm>
        </p:spPr>
        <p:txBody>
          <a:bodyPr>
            <a:normAutofit/>
          </a:bodyPr>
          <a:lstStyle/>
          <a:p>
            <a:r>
              <a:rPr lang="en-ZA" sz="2800" b="1" dirty="0"/>
              <a:t>Student engagement</a:t>
            </a:r>
            <a:r>
              <a:rPr lang="en-ZA" sz="2800" dirty="0"/>
              <a:t> </a:t>
            </a:r>
          </a:p>
          <a:p>
            <a:pPr marL="0" indent="0">
              <a:buNone/>
            </a:pPr>
            <a:r>
              <a:rPr lang="en-ZA" sz="2800" dirty="0"/>
              <a:t>refers to the degree of attention, curiosity, interest, optimism, and passion that students show when they are learning or being taught, which extends to the level of motivation they have to learn and progress in their education. </a:t>
            </a:r>
          </a:p>
          <a:p>
            <a:endParaRPr lang="en-ZA" dirty="0"/>
          </a:p>
        </p:txBody>
      </p:sp>
    </p:spTree>
    <p:extLst>
      <p:ext uri="{BB962C8B-B14F-4D97-AF65-F5344CB8AC3E}">
        <p14:creationId xmlns:p14="http://schemas.microsoft.com/office/powerpoint/2010/main" val="258485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14755"/>
            <a:ext cx="5948418" cy="4237118"/>
          </a:xfrm>
        </p:spPr>
        <p:txBody>
          <a:bodyPr>
            <a:normAutofit/>
          </a:bodyPr>
          <a:lstStyle/>
          <a:p>
            <a:r>
              <a:rPr lang="en-ZA" dirty="0"/>
              <a:t>Generally speaking, the concept of “student engagement” is predicated on the belief that </a:t>
            </a:r>
            <a:r>
              <a:rPr lang="en-ZA" u="sng" dirty="0"/>
              <a:t>learning improves when students are inquisitive, interested, or inspired, and that learning tends to suffer when students are bored,</a:t>
            </a:r>
            <a:r>
              <a:rPr lang="en-ZA" dirty="0"/>
              <a:t> </a:t>
            </a:r>
            <a:r>
              <a:rPr lang="en-ZA" u="sng" dirty="0"/>
              <a:t>dispassionate, disaffected, or otherwise “disengaged.</a:t>
            </a:r>
            <a:r>
              <a:rPr lang="en-ZA" dirty="0"/>
              <a:t>”</a:t>
            </a:r>
            <a:r>
              <a:rPr lang="en-ZA" i="1" dirty="0"/>
              <a:t> Stronger student engagement</a:t>
            </a:r>
            <a:r>
              <a:rPr lang="en-ZA" dirty="0"/>
              <a:t> or </a:t>
            </a:r>
            <a:r>
              <a:rPr lang="en-ZA" i="1" dirty="0"/>
              <a:t>improved student engagement</a:t>
            </a:r>
            <a:r>
              <a:rPr lang="en-ZA" dirty="0"/>
              <a:t> are common instructional objectives expressed by educators.  </a:t>
            </a:r>
            <a:r>
              <a:rPr lang="en-ZA" i="1" dirty="0"/>
              <a:t>http://edglossary.org/student-engagement/</a:t>
            </a:r>
          </a:p>
          <a:p>
            <a:endParaRPr lang="en-ZA" dirty="0"/>
          </a:p>
        </p:txBody>
      </p:sp>
    </p:spTree>
    <p:extLst>
      <p:ext uri="{BB962C8B-B14F-4D97-AF65-F5344CB8AC3E}">
        <p14:creationId xmlns:p14="http://schemas.microsoft.com/office/powerpoint/2010/main" val="326697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68760"/>
            <a:ext cx="6326460" cy="4320479"/>
          </a:xfrm>
        </p:spPr>
        <p:txBody>
          <a:bodyPr>
            <a:normAutofit lnSpcReduction="10000"/>
          </a:bodyPr>
          <a:lstStyle/>
          <a:p>
            <a:r>
              <a:rPr lang="en-ZA" i="1" dirty="0" smtClean="0"/>
              <a:t>student engagement</a:t>
            </a:r>
            <a:r>
              <a:rPr lang="en-ZA" dirty="0" smtClean="0"/>
              <a:t> may also refer </a:t>
            </a:r>
          </a:p>
          <a:p>
            <a:pPr marL="0" indent="0">
              <a:buNone/>
            </a:pPr>
            <a:endParaRPr lang="en-ZA" dirty="0"/>
          </a:p>
          <a:p>
            <a:pPr marL="0" indent="0">
              <a:buNone/>
            </a:pPr>
            <a:r>
              <a:rPr lang="en-ZA" sz="3200" dirty="0" smtClean="0"/>
              <a:t>to the ways in which school leaders, educators, and other adults might “engage” students more fully in the governance and decision-making processes in school, in the design of programs and learning opportunities, or in the civic life of their community</a:t>
            </a:r>
            <a:endParaRPr lang="en-ZA" sz="3200" dirty="0"/>
          </a:p>
        </p:txBody>
      </p:sp>
    </p:spTree>
    <p:extLst>
      <p:ext uri="{BB962C8B-B14F-4D97-AF65-F5344CB8AC3E}">
        <p14:creationId xmlns:p14="http://schemas.microsoft.com/office/powerpoint/2010/main" val="740744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Engagement…defined</a:t>
            </a:r>
            <a:endParaRPr lang="en-ZA" dirty="0"/>
          </a:p>
        </p:txBody>
      </p:sp>
      <p:sp>
        <p:nvSpPr>
          <p:cNvPr id="3" name="Content Placeholder 2"/>
          <p:cNvSpPr>
            <a:spLocks noGrp="1"/>
          </p:cNvSpPr>
          <p:nvPr>
            <p:ph idx="1"/>
          </p:nvPr>
        </p:nvSpPr>
        <p:spPr>
          <a:xfrm>
            <a:off x="971600" y="2490135"/>
            <a:ext cx="7416823" cy="3459145"/>
          </a:xfrm>
        </p:spPr>
        <p:txBody>
          <a:bodyPr>
            <a:noAutofit/>
          </a:bodyPr>
          <a:lstStyle/>
          <a:p>
            <a:r>
              <a:rPr lang="en-ZA" sz="2800" dirty="0" smtClean="0"/>
              <a:t>“Engagement is seen to comprise </a:t>
            </a:r>
            <a:r>
              <a:rPr lang="en-ZA" sz="2800" b="1" dirty="0" smtClean="0"/>
              <a:t>active and collaborative learning</a:t>
            </a:r>
            <a:r>
              <a:rPr lang="en-ZA" sz="2800" dirty="0" smtClean="0"/>
              <a:t>, </a:t>
            </a:r>
            <a:r>
              <a:rPr lang="en-ZA" sz="2800" b="1" dirty="0" smtClean="0"/>
              <a:t>participation in challenging academic activities</a:t>
            </a:r>
            <a:r>
              <a:rPr lang="en-ZA" sz="2800" dirty="0" smtClean="0"/>
              <a:t>, formative communication with academic staff, </a:t>
            </a:r>
            <a:r>
              <a:rPr lang="en-ZA" sz="2800" b="1" dirty="0" smtClean="0"/>
              <a:t>involvement in enriching educational experiences</a:t>
            </a:r>
            <a:r>
              <a:rPr lang="en-ZA" sz="2800" dirty="0" smtClean="0"/>
              <a:t>, and feeling legitimated and supported by … by learning communities” (Coates, 2007)</a:t>
            </a:r>
            <a:endParaRPr lang="en-ZA" sz="2800" dirty="0"/>
          </a:p>
        </p:txBody>
      </p:sp>
    </p:spTree>
    <p:extLst>
      <p:ext uri="{BB962C8B-B14F-4D97-AF65-F5344CB8AC3E}">
        <p14:creationId xmlns:p14="http://schemas.microsoft.com/office/powerpoint/2010/main" val="3055737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4004</TotalTime>
  <Words>1790</Words>
  <Application>Microsoft Office PowerPoint</Application>
  <PresentationFormat>On-screen Show (4:3)</PresentationFormat>
  <Paragraphs>216</Paragraphs>
  <Slides>42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Tahoma</vt:lpstr>
      <vt:lpstr>Tw Cen MT</vt:lpstr>
      <vt:lpstr>Organic</vt:lpstr>
      <vt:lpstr>Learner Involvement and Support to improve Learning Outcomes</vt:lpstr>
      <vt:lpstr>Aim </vt:lpstr>
      <vt:lpstr>International and National Context</vt:lpstr>
      <vt:lpstr>Enabling Acts</vt:lpstr>
      <vt:lpstr>Learner Involvement/Participation/E</vt:lpstr>
      <vt:lpstr>Student Engagement </vt:lpstr>
      <vt:lpstr>PowerPoint Presentation</vt:lpstr>
      <vt:lpstr>PowerPoint Presentation</vt:lpstr>
      <vt:lpstr>Engagement…defined</vt:lpstr>
      <vt:lpstr>Learner participation</vt:lpstr>
      <vt:lpstr>PowerPoint Presentation</vt:lpstr>
      <vt:lpstr>Learner Support</vt:lpstr>
      <vt:lpstr>PowerPoint Presentation</vt:lpstr>
      <vt:lpstr>OUTCOMES</vt:lpstr>
      <vt:lpstr>Theoretical Assumptions</vt:lpstr>
      <vt:lpstr>Create Learning Contexts and Environments</vt:lpstr>
      <vt:lpstr>Transmitters/Facilitators?</vt:lpstr>
      <vt:lpstr>Benefits of learner involvement</vt:lpstr>
      <vt:lpstr>PowerPoint Presentation</vt:lpstr>
      <vt:lpstr>PowerPoint Presentation</vt:lpstr>
      <vt:lpstr>Develop a co-ordinated system of involvement</vt:lpstr>
      <vt:lpstr>How can they be involved?</vt:lpstr>
      <vt:lpstr>Involvement</vt:lpstr>
      <vt:lpstr>PowerPoint Presentation</vt:lpstr>
      <vt:lpstr>Teaching and learning Strategies for Active Learning</vt:lpstr>
      <vt:lpstr>Shift from Teacher to Learner</vt:lpstr>
      <vt:lpstr>Approaches</vt:lpstr>
      <vt:lpstr>Problem-Based Learning?</vt:lpstr>
      <vt:lpstr>PowerPoint Presentation</vt:lpstr>
      <vt:lpstr>Simulation</vt:lpstr>
      <vt:lpstr>Collaborative learning</vt:lpstr>
      <vt:lpstr>Always use Instructional Media</vt:lpstr>
      <vt:lpstr>Technology Enhanced Learning</vt:lpstr>
      <vt:lpstr>Assessment for Learning: Active Participation</vt:lpstr>
      <vt:lpstr>Assessment  for Learning</vt:lpstr>
      <vt:lpstr>Assessment  for Learning</vt:lpstr>
      <vt:lpstr>Always prepare 2 Support Learning</vt:lpstr>
      <vt:lpstr>Learners Asking Questions</vt:lpstr>
      <vt:lpstr>Learner Support Activities</vt:lpstr>
      <vt:lpstr>Learner Support</vt:lpstr>
      <vt:lpstr>Summing Up</vt:lpstr>
      <vt:lpstr>Sautla!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 Involvement and Support to improve Learning Outcomes</dc:title>
  <dc:creator>Mokgoatsana, Sekgothe</dc:creator>
  <cp:lastModifiedBy>Mmanare Athalia Mabotja</cp:lastModifiedBy>
  <cp:revision>55</cp:revision>
  <dcterms:created xsi:type="dcterms:W3CDTF">2016-05-03T13:41:39Z</dcterms:created>
  <dcterms:modified xsi:type="dcterms:W3CDTF">2016-05-10T06:47:56Z</dcterms:modified>
</cp:coreProperties>
</file>