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6" r:id="rId31"/>
    <p:sldId id="285" r:id="rId3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5/10/2016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5/10/2016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5/10/2016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5/10/2016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5/10/2016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5/10/2016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5/10/2016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200" dirty="0"/>
              <a:t>Improving Participation in Quality Education in South Africa:</a:t>
            </a:r>
            <a:br>
              <a:rPr lang="en-US" sz="3200" dirty="0"/>
            </a:br>
            <a:r>
              <a:rPr lang="en-US" sz="3200" dirty="0"/>
              <a:t>Who Are the Stakeholders?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Takalani Samuel </a:t>
            </a:r>
            <a:r>
              <a:rPr lang="en-US" dirty="0" smtClean="0"/>
              <a:t>Mashau, </a:t>
            </a:r>
            <a:r>
              <a:rPr lang="en-US" dirty="0"/>
              <a:t>Lufuno Reginald </a:t>
            </a:r>
            <a:r>
              <a:rPr lang="en-US" dirty="0" err="1"/>
              <a:t>Kone</a:t>
            </a:r>
            <a:r>
              <a:rPr lang="en-US" dirty="0"/>
              <a:t> &amp;</a:t>
            </a:r>
            <a:r>
              <a:rPr lang="en-US" dirty="0" smtClean="0"/>
              <a:t> </a:t>
            </a:r>
            <a:r>
              <a:rPr lang="en-US" dirty="0"/>
              <a:t>Humbulani Nancy Mutshaeni</a:t>
            </a:r>
          </a:p>
        </p:txBody>
      </p:sp>
    </p:spTree>
    <p:extLst>
      <p:ext uri="{BB962C8B-B14F-4D97-AF65-F5344CB8AC3E}">
        <p14:creationId xmlns:p14="http://schemas.microsoft.com/office/powerpoint/2010/main" val="803724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/>
              <a:t>Involvement of Stakeholders in Education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en-US" b="1" dirty="0"/>
              <a:t>Volunteering:</a:t>
            </a:r>
            <a:r>
              <a:rPr lang="en-US" dirty="0"/>
              <a:t> It enables educators to </a:t>
            </a:r>
            <a:r>
              <a:rPr lang="en-US" dirty="0" smtClean="0"/>
              <a:t>work with </a:t>
            </a:r>
            <a:r>
              <a:rPr lang="en-US" dirty="0"/>
              <a:t>volunteers who support students and </a:t>
            </a:r>
            <a:r>
              <a:rPr lang="en-US" dirty="0" smtClean="0"/>
              <a:t>the school</a:t>
            </a:r>
            <a:r>
              <a:rPr lang="en-US" dirty="0"/>
              <a:t>. This involves families as volunteers </a:t>
            </a:r>
            <a:r>
              <a:rPr lang="en-US" dirty="0" smtClean="0"/>
              <a:t>and as </a:t>
            </a:r>
            <a:r>
              <a:rPr lang="en-US" dirty="0"/>
              <a:t>audiences at the </a:t>
            </a:r>
            <a:r>
              <a:rPr lang="en-US" dirty="0" smtClean="0"/>
              <a:t>school. </a:t>
            </a:r>
            <a:r>
              <a:rPr lang="en-US" b="1" dirty="0" smtClean="0"/>
              <a:t>Learning </a:t>
            </a:r>
            <a:r>
              <a:rPr lang="en-US" b="1" dirty="0"/>
              <a:t>at Home: </a:t>
            </a:r>
            <a:r>
              <a:rPr lang="en-US" dirty="0"/>
              <a:t>It encourages the </a:t>
            </a:r>
            <a:r>
              <a:rPr lang="en-US" dirty="0" smtClean="0"/>
              <a:t>involvement of </a:t>
            </a:r>
            <a:r>
              <a:rPr lang="en-US" dirty="0"/>
              <a:t>families in their children’s </a:t>
            </a:r>
            <a:r>
              <a:rPr lang="en-US" dirty="0" smtClean="0"/>
              <a:t>academic activities </a:t>
            </a:r>
            <a:r>
              <a:rPr lang="en-US" dirty="0"/>
              <a:t>at home through </a:t>
            </a:r>
            <a:r>
              <a:rPr lang="en-US" dirty="0" smtClean="0"/>
              <a:t>curriculum-related exercises </a:t>
            </a:r>
            <a:r>
              <a:rPr lang="en-US" dirty="0"/>
              <a:t>such as homework and goal </a:t>
            </a:r>
            <a:r>
              <a:rPr lang="en-US" dirty="0" smtClean="0"/>
              <a:t>setting. </a:t>
            </a:r>
          </a:p>
          <a:p>
            <a:pPr marL="0" indent="0" algn="just">
              <a:buNone/>
            </a:pPr>
            <a:r>
              <a:rPr lang="en-US" b="1" dirty="0" smtClean="0"/>
              <a:t>Decision </a:t>
            </a:r>
            <a:r>
              <a:rPr lang="en-US" b="1" dirty="0"/>
              <a:t>Making: </a:t>
            </a:r>
            <a:r>
              <a:rPr lang="en-US" dirty="0"/>
              <a:t>It creates space for </a:t>
            </a:r>
            <a:r>
              <a:rPr lang="en-US" dirty="0" smtClean="0"/>
              <a:t>families to </a:t>
            </a:r>
            <a:r>
              <a:rPr lang="en-US" dirty="0"/>
              <a:t>participate in school decisions, </a:t>
            </a:r>
            <a:r>
              <a:rPr lang="en-US" dirty="0" smtClean="0"/>
              <a:t>governance, and </a:t>
            </a:r>
            <a:r>
              <a:rPr lang="en-US" dirty="0"/>
              <a:t>advocacy </a:t>
            </a:r>
            <a:r>
              <a:rPr lang="en-US" dirty="0" smtClean="0"/>
              <a:t>activities. </a:t>
            </a:r>
          </a:p>
          <a:p>
            <a:pPr marL="0" indent="0" algn="just">
              <a:buNone/>
            </a:pPr>
            <a:r>
              <a:rPr lang="en-US" b="1" dirty="0" smtClean="0"/>
              <a:t>Collaborating </a:t>
            </a:r>
            <a:r>
              <a:rPr lang="en-US" b="1" dirty="0"/>
              <a:t>with the Community: </a:t>
            </a:r>
            <a:r>
              <a:rPr lang="en-US" dirty="0" smtClean="0"/>
              <a:t>It serves </a:t>
            </a:r>
            <a:r>
              <a:rPr lang="en-US" dirty="0"/>
              <a:t>the purpose of coordinating </a:t>
            </a:r>
            <a:r>
              <a:rPr lang="en-US" dirty="0" smtClean="0"/>
              <a:t>resources and </a:t>
            </a:r>
            <a:r>
              <a:rPr lang="en-US" dirty="0"/>
              <a:t>services for families, students, and </a:t>
            </a:r>
            <a:r>
              <a:rPr lang="en-US" dirty="0" smtClean="0"/>
              <a:t>the school </a:t>
            </a:r>
            <a:r>
              <a:rPr lang="en-US" dirty="0"/>
              <a:t>with community groups such as </a:t>
            </a:r>
            <a:r>
              <a:rPr lang="en-US" dirty="0" smtClean="0"/>
              <a:t>businesses, cultural </a:t>
            </a:r>
            <a:r>
              <a:rPr lang="en-US" dirty="0"/>
              <a:t>and civic organizations, </a:t>
            </a:r>
            <a:r>
              <a:rPr lang="en-US" dirty="0" smtClean="0"/>
              <a:t>colleges or </a:t>
            </a:r>
            <a:r>
              <a:rPr lang="en-US" dirty="0"/>
              <a:t>universities.</a:t>
            </a:r>
          </a:p>
        </p:txBody>
      </p:sp>
    </p:spTree>
    <p:extLst>
      <p:ext uri="{BB962C8B-B14F-4D97-AF65-F5344CB8AC3E}">
        <p14:creationId xmlns:p14="http://schemas.microsoft.com/office/powerpoint/2010/main" val="23922797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/>
              <a:t>Stakeholders in Singapore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Students</a:t>
            </a:r>
          </a:p>
          <a:p>
            <a:pPr marL="0" indent="0" algn="just">
              <a:buNone/>
            </a:pPr>
            <a:r>
              <a:rPr lang="en-US" dirty="0"/>
              <a:t>The students value education and want </a:t>
            </a:r>
            <a:r>
              <a:rPr lang="en-US" dirty="0" smtClean="0"/>
              <a:t>to learn</a:t>
            </a:r>
            <a:r>
              <a:rPr lang="en-US" dirty="0"/>
              <a:t>, thereby desiring to get the most out of </a:t>
            </a:r>
            <a:r>
              <a:rPr lang="en-US" dirty="0" smtClean="0"/>
              <a:t>the experience </a:t>
            </a:r>
            <a:r>
              <a:rPr lang="en-US" dirty="0"/>
              <a:t>schools offer. They also stand </a:t>
            </a:r>
            <a:r>
              <a:rPr lang="en-US" dirty="0" smtClean="0"/>
              <a:t>firmly by </a:t>
            </a:r>
            <a:r>
              <a:rPr lang="en-US" dirty="0"/>
              <a:t>what is right, having understood what is </a:t>
            </a:r>
            <a:r>
              <a:rPr lang="en-US" dirty="0" smtClean="0"/>
              <a:t>right and </a:t>
            </a:r>
            <a:r>
              <a:rPr lang="en-US" dirty="0"/>
              <a:t>wrong from parents and teachers, </a:t>
            </a:r>
            <a:r>
              <a:rPr lang="en-US" dirty="0" smtClean="0"/>
              <a:t>respect authority </a:t>
            </a:r>
            <a:r>
              <a:rPr lang="en-US" dirty="0"/>
              <a:t>and have a sound sense of civic responsibility. These students work well and </a:t>
            </a:r>
            <a:r>
              <a:rPr lang="en-US" dirty="0" smtClean="0"/>
              <a:t>independently with </a:t>
            </a:r>
            <a:r>
              <a:rPr lang="en-US" dirty="0"/>
              <a:t>others, with purpose, </a:t>
            </a:r>
            <a:r>
              <a:rPr lang="en-US" dirty="0" smtClean="0"/>
              <a:t>passion and </a:t>
            </a:r>
            <a:r>
              <a:rPr lang="en-US" dirty="0"/>
              <a:t>pride in their work, and demonstrate a </a:t>
            </a:r>
            <a:r>
              <a:rPr lang="en-US" dirty="0" smtClean="0"/>
              <a:t>spirit of </a:t>
            </a:r>
            <a:r>
              <a:rPr lang="en-US" dirty="0"/>
              <a:t>caring and sharing towards others, </a:t>
            </a:r>
            <a:r>
              <a:rPr lang="en-US" dirty="0" smtClean="0"/>
              <a:t>together with </a:t>
            </a:r>
            <a:r>
              <a:rPr lang="en-US" dirty="0"/>
              <a:t>a sense of identity and pride as Singaporeans.</a:t>
            </a:r>
          </a:p>
        </p:txBody>
      </p:sp>
    </p:spTree>
    <p:extLst>
      <p:ext uri="{BB962C8B-B14F-4D97-AF65-F5344CB8AC3E}">
        <p14:creationId xmlns:p14="http://schemas.microsoft.com/office/powerpoint/2010/main" val="39193300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/>
              <a:t>Stakeholders in Singapore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Parents/Grandparents</a:t>
            </a:r>
          </a:p>
          <a:p>
            <a:pPr marL="0" indent="0" algn="just">
              <a:buNone/>
            </a:pPr>
            <a:r>
              <a:rPr lang="en-US" dirty="0"/>
              <a:t>Parents and grandparent play a role of </a:t>
            </a:r>
            <a:r>
              <a:rPr lang="en-US" dirty="0" smtClean="0"/>
              <a:t>supporting schools </a:t>
            </a:r>
            <a:r>
              <a:rPr lang="en-US" dirty="0"/>
              <a:t>in their efforts to educate </a:t>
            </a:r>
            <a:r>
              <a:rPr lang="en-US" dirty="0" smtClean="0"/>
              <a:t>the child </a:t>
            </a:r>
            <a:r>
              <a:rPr lang="en-US" dirty="0"/>
              <a:t>and take ultimate responsibility for </a:t>
            </a:r>
            <a:r>
              <a:rPr lang="en-US" dirty="0" smtClean="0"/>
              <a:t>the upbringing </a:t>
            </a:r>
            <a:r>
              <a:rPr lang="en-US" dirty="0"/>
              <a:t>of their children/grandchildren </a:t>
            </a:r>
            <a:r>
              <a:rPr lang="en-US" dirty="0" smtClean="0"/>
              <a:t>by setting </a:t>
            </a:r>
            <a:r>
              <a:rPr lang="en-US" dirty="0"/>
              <a:t>good examples for them to follow. </a:t>
            </a:r>
            <a:r>
              <a:rPr lang="en-US" dirty="0" smtClean="0"/>
              <a:t>They also </a:t>
            </a:r>
            <a:r>
              <a:rPr lang="en-US" dirty="0"/>
              <a:t>instill a sense of responsibility in their </a:t>
            </a:r>
            <a:r>
              <a:rPr lang="en-US" dirty="0" smtClean="0"/>
              <a:t>children/grandchildren </a:t>
            </a:r>
            <a:r>
              <a:rPr lang="en-US" dirty="0"/>
              <a:t>through helping them </a:t>
            </a:r>
            <a:r>
              <a:rPr lang="en-US" dirty="0" smtClean="0"/>
              <a:t>to become </a:t>
            </a:r>
            <a:r>
              <a:rPr lang="en-US" dirty="0"/>
              <a:t>good citizens, and show care and </a:t>
            </a:r>
            <a:r>
              <a:rPr lang="en-US" dirty="0" smtClean="0"/>
              <a:t>concern for </a:t>
            </a:r>
            <a:r>
              <a:rPr lang="en-US" dirty="0"/>
              <a:t>their children/grandchildren by </a:t>
            </a:r>
            <a:r>
              <a:rPr lang="en-US" dirty="0" smtClean="0"/>
              <a:t>being interested </a:t>
            </a:r>
            <a:r>
              <a:rPr lang="en-US" dirty="0"/>
              <a:t>in what they do.</a:t>
            </a:r>
          </a:p>
        </p:txBody>
      </p:sp>
    </p:spTree>
    <p:extLst>
      <p:ext uri="{BB962C8B-B14F-4D97-AF65-F5344CB8AC3E}">
        <p14:creationId xmlns:p14="http://schemas.microsoft.com/office/powerpoint/2010/main" val="29995854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/>
              <a:t>Stakeholders in Singapore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b="1" dirty="0"/>
              <a:t>Teachers</a:t>
            </a:r>
          </a:p>
          <a:p>
            <a:pPr marL="0" indent="0" algn="just">
              <a:buNone/>
            </a:pPr>
            <a:r>
              <a:rPr lang="en-US" dirty="0"/>
              <a:t>Teachers inspire love for Singapore in </a:t>
            </a:r>
            <a:r>
              <a:rPr lang="en-US" dirty="0" smtClean="0"/>
              <a:t>students and </a:t>
            </a:r>
            <a:r>
              <a:rPr lang="en-US" dirty="0"/>
              <a:t>care deeply for the character and </a:t>
            </a:r>
            <a:r>
              <a:rPr lang="en-US" dirty="0" smtClean="0"/>
              <a:t>moral development </a:t>
            </a:r>
            <a:r>
              <a:rPr lang="en-US" dirty="0"/>
              <a:t>of students by word and </a:t>
            </a:r>
            <a:r>
              <a:rPr lang="en-US" dirty="0" smtClean="0"/>
              <a:t>example; they </a:t>
            </a:r>
            <a:r>
              <a:rPr lang="en-US" dirty="0"/>
              <a:t>also promote teamwork, enterprise, </a:t>
            </a:r>
            <a:r>
              <a:rPr lang="en-US" dirty="0" smtClean="0"/>
              <a:t>innovation and </a:t>
            </a:r>
            <a:r>
              <a:rPr lang="en-US" dirty="0"/>
              <a:t>creativity in students. In </a:t>
            </a:r>
            <a:r>
              <a:rPr lang="en-US" dirty="0" smtClean="0"/>
              <a:t>addition, they </a:t>
            </a:r>
            <a:r>
              <a:rPr lang="en-US" dirty="0"/>
              <a:t>motivate, challenge and help students </a:t>
            </a:r>
            <a:r>
              <a:rPr lang="en-US" dirty="0" smtClean="0"/>
              <a:t>find the </a:t>
            </a:r>
            <a:r>
              <a:rPr lang="en-US" dirty="0"/>
              <a:t>potential within themselves, seek to </a:t>
            </a:r>
            <a:r>
              <a:rPr lang="en-US" dirty="0" smtClean="0"/>
              <a:t>learn continuously</a:t>
            </a:r>
            <a:r>
              <a:rPr lang="en-US" dirty="0"/>
              <a:t>, and believe in their calling to </a:t>
            </a:r>
            <a:r>
              <a:rPr lang="en-US" dirty="0" smtClean="0"/>
              <a:t>influence the </a:t>
            </a:r>
            <a:r>
              <a:rPr lang="en-US" dirty="0"/>
              <a:t>young.</a:t>
            </a:r>
          </a:p>
        </p:txBody>
      </p:sp>
    </p:spTree>
    <p:extLst>
      <p:ext uri="{BB962C8B-B14F-4D97-AF65-F5344CB8AC3E}">
        <p14:creationId xmlns:p14="http://schemas.microsoft.com/office/powerpoint/2010/main" val="12497521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/>
              <a:t>Stakeholders in Singapore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Principals</a:t>
            </a:r>
          </a:p>
          <a:p>
            <a:pPr marL="0" indent="0" algn="just">
              <a:buNone/>
            </a:pPr>
            <a:r>
              <a:rPr lang="en-US" dirty="0"/>
              <a:t>School principals are effective translators </a:t>
            </a:r>
            <a:r>
              <a:rPr lang="en-US" dirty="0" smtClean="0"/>
              <a:t>of educational </a:t>
            </a:r>
            <a:r>
              <a:rPr lang="en-US" dirty="0"/>
              <a:t>policies into practice and </a:t>
            </a:r>
            <a:r>
              <a:rPr lang="en-US" dirty="0" smtClean="0"/>
              <a:t>interpret and </a:t>
            </a:r>
            <a:r>
              <a:rPr lang="en-US" dirty="0"/>
              <a:t>apply these appropriately to suit </a:t>
            </a:r>
            <a:r>
              <a:rPr lang="en-US" dirty="0" smtClean="0"/>
              <a:t>school conditions</a:t>
            </a:r>
            <a:r>
              <a:rPr lang="en-US" dirty="0"/>
              <a:t>. They also lead by example, </a:t>
            </a:r>
            <a:r>
              <a:rPr lang="en-US" dirty="0" smtClean="0"/>
              <a:t>thereby conveying </a:t>
            </a:r>
            <a:r>
              <a:rPr lang="en-US" dirty="0"/>
              <a:t>a deep sense of mission. In </a:t>
            </a:r>
            <a:r>
              <a:rPr lang="en-US" dirty="0" smtClean="0"/>
              <a:t>addition, they </a:t>
            </a:r>
            <a:r>
              <a:rPr lang="en-US" dirty="0"/>
              <a:t>build a supportive community by </a:t>
            </a:r>
            <a:r>
              <a:rPr lang="en-US" dirty="0" smtClean="0"/>
              <a:t>forging links </a:t>
            </a:r>
            <a:r>
              <a:rPr lang="en-US" dirty="0"/>
              <a:t>with parents, alumni and the </a:t>
            </a:r>
            <a:r>
              <a:rPr lang="en-US" dirty="0" smtClean="0"/>
              <a:t>community by </a:t>
            </a:r>
            <a:r>
              <a:rPr lang="en-US" dirty="0"/>
              <a:t>creating an environment to nurture </a:t>
            </a:r>
            <a:r>
              <a:rPr lang="en-US" dirty="0" smtClean="0"/>
              <a:t>growth and </a:t>
            </a:r>
            <a:r>
              <a:rPr lang="en-US" dirty="0"/>
              <a:t>learning for staff and students; and </a:t>
            </a:r>
            <a:r>
              <a:rPr lang="en-US" dirty="0" smtClean="0"/>
              <a:t>facilitate sharing </a:t>
            </a:r>
            <a:r>
              <a:rPr lang="en-US" dirty="0"/>
              <a:t>of vision with parents and students.</a:t>
            </a:r>
          </a:p>
        </p:txBody>
      </p:sp>
    </p:spTree>
    <p:extLst>
      <p:ext uri="{BB962C8B-B14F-4D97-AF65-F5344CB8AC3E}">
        <p14:creationId xmlns:p14="http://schemas.microsoft.com/office/powerpoint/2010/main" val="36673793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/>
              <a:t>Stakeholders in Singapore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b="1" dirty="0"/>
              <a:t>Community</a:t>
            </a:r>
          </a:p>
          <a:p>
            <a:pPr marL="0" indent="0" algn="just">
              <a:buNone/>
            </a:pPr>
            <a:r>
              <a:rPr lang="en-US" dirty="0"/>
              <a:t>The community welcomes and </a:t>
            </a:r>
            <a:r>
              <a:rPr lang="en-US" dirty="0" smtClean="0"/>
              <a:t>encourages young </a:t>
            </a:r>
            <a:r>
              <a:rPr lang="en-US" dirty="0"/>
              <a:t>people to be involved in the life of </a:t>
            </a:r>
            <a:r>
              <a:rPr lang="en-US" dirty="0" smtClean="0"/>
              <a:t>the community </a:t>
            </a:r>
            <a:r>
              <a:rPr lang="en-US" dirty="0"/>
              <a:t>and upholds and transmits the </a:t>
            </a:r>
            <a:r>
              <a:rPr lang="en-US" dirty="0" smtClean="0"/>
              <a:t>right values </a:t>
            </a:r>
            <a:r>
              <a:rPr lang="en-US" dirty="0"/>
              <a:t>and attitudes to the young. It also </a:t>
            </a:r>
            <a:r>
              <a:rPr lang="en-US" dirty="0" smtClean="0"/>
              <a:t>recognizes the </a:t>
            </a:r>
            <a:r>
              <a:rPr lang="en-US" dirty="0"/>
              <a:t>variety of abilities and talents </a:t>
            </a:r>
            <a:r>
              <a:rPr lang="en-US" dirty="0" smtClean="0"/>
              <a:t>displayed by </a:t>
            </a:r>
            <a:r>
              <a:rPr lang="en-US" dirty="0"/>
              <a:t>the young and see the worth in each child. </a:t>
            </a:r>
            <a:r>
              <a:rPr lang="en-US" dirty="0" smtClean="0"/>
              <a:t>In addition</a:t>
            </a:r>
            <a:r>
              <a:rPr lang="en-US" dirty="0"/>
              <a:t>, communities, offer scholarships </a:t>
            </a:r>
            <a:r>
              <a:rPr lang="en-US" dirty="0" smtClean="0"/>
              <a:t>and bursaries </a:t>
            </a:r>
            <a:r>
              <a:rPr lang="en-US" dirty="0"/>
              <a:t>to students and teachers and </a:t>
            </a:r>
            <a:r>
              <a:rPr lang="en-US" dirty="0" smtClean="0"/>
              <a:t>provide support </a:t>
            </a:r>
            <a:r>
              <a:rPr lang="en-US" dirty="0"/>
              <a:t>to families and students who are in </a:t>
            </a:r>
            <a:r>
              <a:rPr lang="en-US" dirty="0" smtClean="0"/>
              <a:t>need of </a:t>
            </a:r>
            <a:r>
              <a:rPr lang="en-US" dirty="0"/>
              <a:t>assistance.</a:t>
            </a:r>
          </a:p>
        </p:txBody>
      </p:sp>
    </p:spTree>
    <p:extLst>
      <p:ext uri="{BB962C8B-B14F-4D97-AF65-F5344CB8AC3E}">
        <p14:creationId xmlns:p14="http://schemas.microsoft.com/office/powerpoint/2010/main" val="36971897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/>
              <a:t>Stakeholders in Singapore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b="1" dirty="0"/>
              <a:t>Business/Industry</a:t>
            </a:r>
          </a:p>
          <a:p>
            <a:pPr marL="0" indent="0" algn="just">
              <a:buNone/>
            </a:pPr>
            <a:r>
              <a:rPr lang="en-US" dirty="0"/>
              <a:t>The business stakeholders provide </a:t>
            </a:r>
            <a:r>
              <a:rPr lang="en-US" dirty="0" smtClean="0"/>
              <a:t>opportunities for </a:t>
            </a:r>
            <a:r>
              <a:rPr lang="en-US" dirty="0"/>
              <a:t>the young to experience the world </a:t>
            </a:r>
            <a:r>
              <a:rPr lang="en-US" dirty="0" smtClean="0"/>
              <a:t>of work </a:t>
            </a:r>
            <a:r>
              <a:rPr lang="en-US" dirty="0"/>
              <a:t>by collaborating with schools to </a:t>
            </a:r>
            <a:r>
              <a:rPr lang="en-US" dirty="0" smtClean="0"/>
              <a:t>formulate effective </a:t>
            </a:r>
            <a:r>
              <a:rPr lang="en-US" dirty="0"/>
              <a:t>programs for the young such as </a:t>
            </a:r>
            <a:r>
              <a:rPr lang="en-US" dirty="0" smtClean="0"/>
              <a:t>offering work-related </a:t>
            </a:r>
            <a:r>
              <a:rPr lang="en-US" dirty="0"/>
              <a:t>projects. They also </a:t>
            </a:r>
            <a:r>
              <a:rPr lang="en-US" dirty="0" smtClean="0"/>
              <a:t>support placement </a:t>
            </a:r>
            <a:r>
              <a:rPr lang="en-US" dirty="0"/>
              <a:t>opportunities for the </a:t>
            </a:r>
            <a:r>
              <a:rPr lang="en-US" dirty="0" smtClean="0"/>
              <a:t>professional development </a:t>
            </a:r>
            <a:r>
              <a:rPr lang="en-US" dirty="0"/>
              <a:t>of teachers; and offers </a:t>
            </a:r>
            <a:r>
              <a:rPr lang="en-US" dirty="0" smtClean="0"/>
              <a:t>scholarships and </a:t>
            </a:r>
            <a:r>
              <a:rPr lang="en-US" dirty="0"/>
              <a:t>bursaries to students and teachers.</a:t>
            </a:r>
          </a:p>
        </p:txBody>
      </p:sp>
    </p:spTree>
    <p:extLst>
      <p:ext uri="{BB962C8B-B14F-4D97-AF65-F5344CB8AC3E}">
        <p14:creationId xmlns:p14="http://schemas.microsoft.com/office/powerpoint/2010/main" val="36798012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/>
              <a:t>Stakeholders in Singapore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Alumni Associations</a:t>
            </a:r>
          </a:p>
          <a:p>
            <a:pPr marL="0" indent="0" algn="just">
              <a:buNone/>
            </a:pPr>
            <a:r>
              <a:rPr lang="en-US" dirty="0"/>
              <a:t>Alumni associations demonstrate </a:t>
            </a:r>
            <a:r>
              <a:rPr lang="en-US" dirty="0" smtClean="0"/>
              <a:t>loyalty and </a:t>
            </a:r>
            <a:r>
              <a:rPr lang="en-US" dirty="0"/>
              <a:t>responsibility for future generations by </a:t>
            </a:r>
            <a:r>
              <a:rPr lang="en-US" dirty="0" smtClean="0"/>
              <a:t>supporting the </a:t>
            </a:r>
            <a:r>
              <a:rPr lang="en-US" dirty="0"/>
              <a:t>school. These provide the </a:t>
            </a:r>
            <a:r>
              <a:rPr lang="en-US" dirty="0" smtClean="0"/>
              <a:t>school with </a:t>
            </a:r>
            <a:r>
              <a:rPr lang="en-US" dirty="0"/>
              <a:t>a sense of history, and act as mentors </a:t>
            </a:r>
            <a:r>
              <a:rPr lang="en-US" dirty="0" smtClean="0"/>
              <a:t>and role </a:t>
            </a:r>
            <a:r>
              <a:rPr lang="en-US" dirty="0"/>
              <a:t>models to students in the school. They </a:t>
            </a:r>
            <a:r>
              <a:rPr lang="en-US" dirty="0" smtClean="0"/>
              <a:t>also offer </a:t>
            </a:r>
            <a:r>
              <a:rPr lang="en-US" dirty="0"/>
              <a:t>scholarships and bursaries to students </a:t>
            </a:r>
            <a:r>
              <a:rPr lang="en-US" dirty="0" smtClean="0"/>
              <a:t>and teachers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609775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/>
              <a:t>Stakeholders in Singapore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School Advisory/Management Committee</a:t>
            </a:r>
          </a:p>
          <a:p>
            <a:pPr marL="0" indent="0" algn="just">
              <a:buNone/>
            </a:pPr>
            <a:r>
              <a:rPr lang="en-US" dirty="0"/>
              <a:t>The school committee serves in an </a:t>
            </a:r>
            <a:r>
              <a:rPr lang="en-US" dirty="0" smtClean="0"/>
              <a:t>advisory and </a:t>
            </a:r>
            <a:r>
              <a:rPr lang="en-US" dirty="0"/>
              <a:t>voluntary capacity to support school </a:t>
            </a:r>
            <a:r>
              <a:rPr lang="en-US" dirty="0" smtClean="0"/>
              <a:t>programs, functions </a:t>
            </a:r>
            <a:r>
              <a:rPr lang="en-US" dirty="0"/>
              <a:t>and activities. Such </a:t>
            </a:r>
            <a:r>
              <a:rPr lang="en-US" dirty="0" smtClean="0"/>
              <a:t>committees offer </a:t>
            </a:r>
            <a:r>
              <a:rPr lang="en-US" dirty="0"/>
              <a:t>sponsorship and help the school </a:t>
            </a:r>
            <a:r>
              <a:rPr lang="en-US" dirty="0" smtClean="0"/>
              <a:t>to raise </a:t>
            </a:r>
            <a:r>
              <a:rPr lang="en-US" dirty="0"/>
              <a:t>funds for developmental, </a:t>
            </a:r>
            <a:r>
              <a:rPr lang="en-US" dirty="0" smtClean="0"/>
              <a:t>infrastructural, and </a:t>
            </a:r>
            <a:r>
              <a:rPr lang="en-US" dirty="0"/>
              <a:t>enrichment activities to benefit students </a:t>
            </a:r>
            <a:r>
              <a:rPr lang="en-US" dirty="0" smtClean="0"/>
              <a:t>and staff</a:t>
            </a:r>
            <a:r>
              <a:rPr lang="en-US" dirty="0"/>
              <a:t>. They also provide links and </a:t>
            </a:r>
            <a:r>
              <a:rPr lang="en-US" dirty="0" smtClean="0"/>
              <a:t>encourage networking </a:t>
            </a:r>
            <a:r>
              <a:rPr lang="en-US" dirty="0"/>
              <a:t>between the school, on the one </a:t>
            </a:r>
            <a:r>
              <a:rPr lang="en-US" dirty="0" smtClean="0"/>
              <a:t>hand, and </a:t>
            </a:r>
            <a:r>
              <a:rPr lang="en-US" dirty="0"/>
              <a:t>the community, industry, and parents </a:t>
            </a:r>
            <a:r>
              <a:rPr lang="en-US" dirty="0" smtClean="0"/>
              <a:t>on the </a:t>
            </a:r>
            <a:r>
              <a:rPr lang="en-US" dirty="0"/>
              <a:t>other, for mutual benefit and quality </a:t>
            </a:r>
            <a:r>
              <a:rPr lang="en-US" dirty="0" smtClean="0"/>
              <a:t>education, and </a:t>
            </a:r>
            <a:r>
              <a:rPr lang="en-US" dirty="0"/>
              <a:t>acts as role models of active </a:t>
            </a:r>
            <a:r>
              <a:rPr lang="en-US" dirty="0" smtClean="0"/>
              <a:t>citizenship for </a:t>
            </a:r>
            <a:r>
              <a:rPr lang="en-US" dirty="0"/>
              <a:t>students.</a:t>
            </a:r>
          </a:p>
        </p:txBody>
      </p:sp>
    </p:spTree>
    <p:extLst>
      <p:ext uri="{BB962C8B-B14F-4D97-AF65-F5344CB8AC3E}">
        <p14:creationId xmlns:p14="http://schemas.microsoft.com/office/powerpoint/2010/main" val="22044592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/>
              <a:t>Stakeholders in </a:t>
            </a:r>
            <a:r>
              <a:rPr lang="en-US" sz="3200" b="1" dirty="0"/>
              <a:t>t</a:t>
            </a:r>
            <a:r>
              <a:rPr lang="en-US" sz="3200" b="1" dirty="0" smtClean="0"/>
              <a:t>he United States of America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School Board Members</a:t>
            </a:r>
          </a:p>
          <a:p>
            <a:pPr marL="0" indent="0" algn="just">
              <a:buNone/>
            </a:pPr>
            <a:r>
              <a:rPr lang="en-US" dirty="0"/>
              <a:t>A school board is comprised of members </a:t>
            </a:r>
            <a:r>
              <a:rPr lang="en-US" dirty="0" smtClean="0"/>
              <a:t>that are </a:t>
            </a:r>
            <a:r>
              <a:rPr lang="en-US" dirty="0"/>
              <a:t>usually elected by the residents of the </a:t>
            </a:r>
            <a:r>
              <a:rPr lang="en-US" dirty="0" smtClean="0"/>
              <a:t>school district</a:t>
            </a:r>
            <a:r>
              <a:rPr lang="en-US" dirty="0"/>
              <a:t>, but in some districts are elected by </a:t>
            </a:r>
            <a:r>
              <a:rPr lang="en-US" dirty="0" smtClean="0"/>
              <a:t>the mayor </a:t>
            </a:r>
            <a:r>
              <a:rPr lang="en-US" dirty="0"/>
              <a:t>or other executives of jurisdictions </a:t>
            </a:r>
            <a:r>
              <a:rPr lang="en-US" dirty="0" smtClean="0"/>
              <a:t>that may </a:t>
            </a:r>
            <a:r>
              <a:rPr lang="en-US" dirty="0"/>
              <a:t>include towns, cities, or counties. School boards have the power to </a:t>
            </a:r>
            <a:r>
              <a:rPr lang="en-US" dirty="0" smtClean="0"/>
              <a:t>hire and </a:t>
            </a:r>
            <a:r>
              <a:rPr lang="en-US" dirty="0"/>
              <a:t>fire teachers and administrators. They </a:t>
            </a:r>
            <a:r>
              <a:rPr lang="en-US" dirty="0" smtClean="0"/>
              <a:t>are the </a:t>
            </a:r>
            <a:r>
              <a:rPr lang="en-US" dirty="0"/>
              <a:t>guardians of the policy that help </a:t>
            </a:r>
            <a:r>
              <a:rPr lang="en-US" dirty="0" smtClean="0"/>
              <a:t>implement changes </a:t>
            </a:r>
            <a:r>
              <a:rPr lang="en-US" dirty="0"/>
              <a:t>that will benefit the district or </a:t>
            </a:r>
            <a:r>
              <a:rPr lang="en-US" dirty="0" smtClean="0"/>
              <a:t>support the </a:t>
            </a:r>
            <a:r>
              <a:rPr lang="en-US" dirty="0"/>
              <a:t>superintendent of the district who has </a:t>
            </a:r>
            <a:r>
              <a:rPr lang="en-US" dirty="0" smtClean="0"/>
              <a:t>the responsibility </a:t>
            </a:r>
            <a:r>
              <a:rPr lang="en-US" dirty="0"/>
              <a:t>of implementing and </a:t>
            </a:r>
            <a:r>
              <a:rPr lang="en-US" dirty="0" smtClean="0"/>
              <a:t>maintaining the </a:t>
            </a:r>
            <a:r>
              <a:rPr lang="en-US" dirty="0"/>
              <a:t>policies set by the board. </a:t>
            </a:r>
          </a:p>
        </p:txBody>
      </p:sp>
    </p:spTree>
    <p:extLst>
      <p:ext uri="{BB962C8B-B14F-4D97-AF65-F5344CB8AC3E}">
        <p14:creationId xmlns:p14="http://schemas.microsoft.com/office/powerpoint/2010/main" val="3418054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/>
              <a:t>Introduction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dirty="0"/>
              <a:t>The Department of Basic Education </a:t>
            </a:r>
            <a:r>
              <a:rPr lang="en-US" dirty="0" smtClean="0"/>
              <a:t>encourages different </a:t>
            </a:r>
            <a:r>
              <a:rPr lang="en-US" dirty="0"/>
              <a:t>stakeholders to participate in </a:t>
            </a:r>
            <a:r>
              <a:rPr lang="en-US" dirty="0" smtClean="0"/>
              <a:t>education. The </a:t>
            </a:r>
            <a:r>
              <a:rPr lang="en-US" dirty="0"/>
              <a:t>South African Schools Act of </a:t>
            </a:r>
            <a:r>
              <a:rPr lang="en-US" dirty="0" smtClean="0"/>
              <a:t>1996 stipulates </a:t>
            </a:r>
            <a:r>
              <a:rPr lang="en-US" dirty="0"/>
              <a:t>the roles and functions of </a:t>
            </a:r>
            <a:r>
              <a:rPr lang="en-US" dirty="0" smtClean="0"/>
              <a:t>parents, through </a:t>
            </a:r>
            <a:r>
              <a:rPr lang="en-US" dirty="0"/>
              <a:t>School Governing Bodies, in the </a:t>
            </a:r>
            <a:r>
              <a:rPr lang="en-US" dirty="0" smtClean="0"/>
              <a:t>education of </a:t>
            </a:r>
            <a:r>
              <a:rPr lang="en-US" dirty="0"/>
              <a:t>their children, as one of the most </a:t>
            </a:r>
            <a:r>
              <a:rPr lang="en-US" dirty="0" smtClean="0"/>
              <a:t>important stakeholders</a:t>
            </a:r>
            <a:r>
              <a:rPr lang="en-US" dirty="0"/>
              <a:t>. It is not only parents </a:t>
            </a:r>
            <a:r>
              <a:rPr lang="en-US" dirty="0" smtClean="0"/>
              <a:t>who should </a:t>
            </a:r>
            <a:r>
              <a:rPr lang="en-US" dirty="0"/>
              <a:t>get involved in education. All people </a:t>
            </a:r>
            <a:r>
              <a:rPr lang="en-US" dirty="0" smtClean="0"/>
              <a:t>who are </a:t>
            </a:r>
            <a:r>
              <a:rPr lang="en-US" dirty="0"/>
              <a:t>interested in education should be involved.</a:t>
            </a:r>
          </a:p>
        </p:txBody>
      </p:sp>
    </p:spTree>
    <p:extLst>
      <p:ext uri="{BB962C8B-B14F-4D97-AF65-F5344CB8AC3E}">
        <p14:creationId xmlns:p14="http://schemas.microsoft.com/office/powerpoint/2010/main" val="14763539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/>
              <a:t>Stakeholders in the United States of America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en-US" b="1" dirty="0"/>
              <a:t>Teacher</a:t>
            </a:r>
            <a:r>
              <a:rPr lang="en-US" dirty="0"/>
              <a:t>s</a:t>
            </a:r>
          </a:p>
          <a:p>
            <a:pPr marL="0" indent="0" algn="just">
              <a:buNone/>
            </a:pPr>
            <a:r>
              <a:rPr lang="en-US" dirty="0"/>
              <a:t>The teacher, along with the student, </a:t>
            </a:r>
            <a:r>
              <a:rPr lang="en-US" dirty="0" smtClean="0"/>
              <a:t>plays an </a:t>
            </a:r>
            <a:r>
              <a:rPr lang="en-US" dirty="0"/>
              <a:t>interactive role in the education process </a:t>
            </a:r>
            <a:r>
              <a:rPr lang="en-US" dirty="0" smtClean="0"/>
              <a:t>because one </a:t>
            </a:r>
            <a:r>
              <a:rPr lang="en-US" dirty="0"/>
              <a:t>cannot function without the </a:t>
            </a:r>
            <a:r>
              <a:rPr lang="en-US" dirty="0" smtClean="0"/>
              <a:t>other. </a:t>
            </a:r>
            <a:r>
              <a:rPr lang="en-US" dirty="0" err="1" smtClean="0"/>
              <a:t>MoE</a:t>
            </a:r>
            <a:r>
              <a:rPr lang="en-US" dirty="0" smtClean="0"/>
              <a:t> </a:t>
            </a:r>
            <a:r>
              <a:rPr lang="en-US" dirty="0"/>
              <a:t>(2013) explains “the empowerment of </a:t>
            </a:r>
            <a:r>
              <a:rPr lang="en-US" dirty="0" smtClean="0"/>
              <a:t>teachers will </a:t>
            </a:r>
            <a:r>
              <a:rPr lang="en-US" dirty="0"/>
              <a:t>facilitate the empowerment of students</a:t>
            </a:r>
            <a:r>
              <a:rPr lang="en-US" dirty="0" smtClean="0"/>
              <a:t>.” Teacher </a:t>
            </a:r>
            <a:r>
              <a:rPr lang="en-US" dirty="0"/>
              <a:t>empowerment provides teachers with </a:t>
            </a:r>
            <a:r>
              <a:rPr lang="en-US" dirty="0" smtClean="0"/>
              <a:t>a significant </a:t>
            </a:r>
            <a:r>
              <a:rPr lang="en-US" dirty="0"/>
              <a:t>role in decision-making, control </a:t>
            </a:r>
            <a:r>
              <a:rPr lang="en-US" dirty="0" smtClean="0"/>
              <a:t>over their </a:t>
            </a:r>
            <a:r>
              <a:rPr lang="en-US" dirty="0"/>
              <a:t>work environment and conditions, and </a:t>
            </a:r>
            <a:r>
              <a:rPr lang="en-US" dirty="0" smtClean="0"/>
              <a:t>opportunities to </a:t>
            </a:r>
            <a:r>
              <a:rPr lang="en-US" dirty="0"/>
              <a:t>serve in a range of </a:t>
            </a:r>
            <a:r>
              <a:rPr lang="en-US" dirty="0" smtClean="0"/>
              <a:t>professional roles</a:t>
            </a:r>
            <a:r>
              <a:rPr lang="en-US" dirty="0"/>
              <a:t>. The teacher, as a stakeholder, is </a:t>
            </a:r>
            <a:r>
              <a:rPr lang="en-US" dirty="0" smtClean="0"/>
              <a:t>expected to </a:t>
            </a:r>
            <a:r>
              <a:rPr lang="en-US" dirty="0"/>
              <a:t>possess the professional knowledge to </a:t>
            </a:r>
            <a:r>
              <a:rPr lang="en-US" dirty="0" smtClean="0"/>
              <a:t>lead the </a:t>
            </a:r>
            <a:r>
              <a:rPr lang="en-US" dirty="0"/>
              <a:t>students in instruction.</a:t>
            </a:r>
          </a:p>
        </p:txBody>
      </p:sp>
    </p:spTree>
    <p:extLst>
      <p:ext uri="{BB962C8B-B14F-4D97-AF65-F5344CB8AC3E}">
        <p14:creationId xmlns:p14="http://schemas.microsoft.com/office/powerpoint/2010/main" val="17117235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/>
              <a:t>Stakeholders in the United States of America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/>
              <a:t>Parents</a:t>
            </a:r>
          </a:p>
          <a:p>
            <a:pPr marL="0" indent="0" algn="just">
              <a:buNone/>
            </a:pPr>
            <a:r>
              <a:rPr lang="en-US" dirty="0"/>
              <a:t>Parents play key roles as educational </a:t>
            </a:r>
            <a:r>
              <a:rPr lang="en-US" dirty="0" smtClean="0"/>
              <a:t>stakeholders. Parents</a:t>
            </a:r>
            <a:r>
              <a:rPr lang="en-US" dirty="0"/>
              <a:t>’ primary objective is the </a:t>
            </a:r>
            <a:r>
              <a:rPr lang="en-US" dirty="0" smtClean="0"/>
              <a:t>assurance that </a:t>
            </a:r>
            <a:r>
              <a:rPr lang="en-US" dirty="0"/>
              <a:t>their children will receive a quality </a:t>
            </a:r>
            <a:r>
              <a:rPr lang="en-US" dirty="0" smtClean="0"/>
              <a:t>education, which </a:t>
            </a:r>
            <a:r>
              <a:rPr lang="en-US" dirty="0"/>
              <a:t>will enable the children to </a:t>
            </a:r>
            <a:r>
              <a:rPr lang="en-US" dirty="0" smtClean="0"/>
              <a:t>lead productive </a:t>
            </a:r>
            <a:r>
              <a:rPr lang="en-US" dirty="0"/>
              <a:t>rewarding lives as adults in a </a:t>
            </a:r>
            <a:r>
              <a:rPr lang="en-US" dirty="0" smtClean="0"/>
              <a:t>global society</a:t>
            </a:r>
            <a:r>
              <a:rPr lang="en-US" dirty="0"/>
              <a:t>. Parents bring valuable quality to </a:t>
            </a:r>
            <a:r>
              <a:rPr lang="en-US" dirty="0" smtClean="0"/>
              <a:t>the educational </a:t>
            </a:r>
            <a:r>
              <a:rPr lang="en-US" dirty="0"/>
              <a:t>experience of their children </a:t>
            </a:r>
            <a:r>
              <a:rPr lang="en-US" dirty="0" smtClean="0"/>
              <a:t>because they </a:t>
            </a:r>
            <a:r>
              <a:rPr lang="en-US" dirty="0"/>
              <a:t>are better able to understand their own </a:t>
            </a:r>
            <a:r>
              <a:rPr lang="en-US" dirty="0" smtClean="0"/>
              <a:t>children and </a:t>
            </a:r>
            <a:r>
              <a:rPr lang="en-US" dirty="0"/>
              <a:t>can influence, significantly, </a:t>
            </a:r>
            <a:r>
              <a:rPr lang="en-US" dirty="0" smtClean="0"/>
              <a:t>student behaviors </a:t>
            </a:r>
            <a:r>
              <a:rPr lang="en-US" dirty="0"/>
              <a:t>such as time management and </a:t>
            </a:r>
            <a:r>
              <a:rPr lang="en-US" dirty="0" smtClean="0"/>
              <a:t>study habits</a:t>
            </a:r>
            <a:r>
              <a:rPr lang="en-US" dirty="0"/>
              <a:t>, eating practices, and their personal </a:t>
            </a:r>
            <a:r>
              <a:rPr lang="en-US" dirty="0" smtClean="0"/>
              <a:t>safety and </a:t>
            </a:r>
            <a:r>
              <a:rPr lang="en-US" dirty="0"/>
              <a:t>general welfare. Parents, as </a:t>
            </a:r>
            <a:r>
              <a:rPr lang="en-US" dirty="0" smtClean="0"/>
              <a:t>educational stakeholders</a:t>
            </a:r>
            <a:r>
              <a:rPr lang="en-US" dirty="0"/>
              <a:t>, provide additional resources </a:t>
            </a:r>
            <a:r>
              <a:rPr lang="en-US" dirty="0" smtClean="0"/>
              <a:t>for the </a:t>
            </a:r>
            <a:r>
              <a:rPr lang="en-US" dirty="0"/>
              <a:t>school to assist with student </a:t>
            </a:r>
            <a:r>
              <a:rPr lang="en-US" dirty="0" smtClean="0"/>
              <a:t>achievement and </a:t>
            </a:r>
            <a:r>
              <a:rPr lang="en-US" dirty="0"/>
              <a:t>to enhance a sense of community pride </a:t>
            </a:r>
            <a:r>
              <a:rPr lang="en-US" dirty="0" smtClean="0"/>
              <a:t>and commitment</a:t>
            </a:r>
            <a:r>
              <a:rPr lang="en-US" dirty="0"/>
              <a:t>, which may be influential in the </a:t>
            </a:r>
            <a:r>
              <a:rPr lang="en-US" dirty="0" smtClean="0"/>
              <a:t>overall success </a:t>
            </a:r>
            <a:r>
              <a:rPr lang="en-US" dirty="0"/>
              <a:t>of the </a:t>
            </a:r>
            <a:r>
              <a:rPr lang="en-US" dirty="0" smtClean="0"/>
              <a:t>school.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8931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/>
              <a:t>Stakeholders in the United States of America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en-US" b="1" dirty="0"/>
              <a:t>Students</a:t>
            </a:r>
          </a:p>
          <a:p>
            <a:pPr marL="0" indent="0" algn="just">
              <a:buNone/>
            </a:pPr>
            <a:r>
              <a:rPr lang="en-US" dirty="0"/>
              <a:t>The student plays a lead role in the </a:t>
            </a:r>
            <a:r>
              <a:rPr lang="en-US" dirty="0" smtClean="0"/>
              <a:t>educational process</a:t>
            </a:r>
            <a:r>
              <a:rPr lang="en-US" dirty="0"/>
              <a:t>, and as stakeholders, are </a:t>
            </a:r>
            <a:r>
              <a:rPr lang="en-US" dirty="0" smtClean="0"/>
              <a:t>expected to </a:t>
            </a:r>
            <a:r>
              <a:rPr lang="en-US" dirty="0"/>
              <a:t>participate in the process. “Successful </a:t>
            </a:r>
            <a:r>
              <a:rPr lang="en-US" dirty="0" smtClean="0"/>
              <a:t>schools encourage </a:t>
            </a:r>
            <a:r>
              <a:rPr lang="en-US" dirty="0"/>
              <a:t>significant participation by </a:t>
            </a:r>
            <a:r>
              <a:rPr lang="en-US" dirty="0" smtClean="0"/>
              <a:t>parents, students </a:t>
            </a:r>
            <a:r>
              <a:rPr lang="en-US" dirty="0"/>
              <a:t>and teachers” (</a:t>
            </a:r>
            <a:r>
              <a:rPr lang="en-US" dirty="0" err="1"/>
              <a:t>MoE</a:t>
            </a:r>
            <a:r>
              <a:rPr lang="en-US" dirty="0"/>
              <a:t> 2013). </a:t>
            </a:r>
            <a:r>
              <a:rPr lang="en-US" dirty="0" smtClean="0"/>
              <a:t>Although the </a:t>
            </a:r>
            <a:r>
              <a:rPr lang="en-US" dirty="0"/>
              <a:t>student’s primary role is that of a </a:t>
            </a:r>
            <a:r>
              <a:rPr lang="en-US" dirty="0" smtClean="0"/>
              <a:t>recipient, students </a:t>
            </a:r>
            <a:r>
              <a:rPr lang="en-US" dirty="0"/>
              <a:t>should be encouraged to exercise their decision-making role in the education process. By giving aid to the decision-making </a:t>
            </a:r>
            <a:r>
              <a:rPr lang="en-US" dirty="0" smtClean="0"/>
              <a:t>process, students </a:t>
            </a:r>
            <a:r>
              <a:rPr lang="en-US" dirty="0"/>
              <a:t>become an integral part of a </a:t>
            </a:r>
            <a:r>
              <a:rPr lang="en-US" dirty="0" smtClean="0"/>
              <a:t>successful institution</a:t>
            </a:r>
            <a:r>
              <a:rPr lang="en-US" dirty="0"/>
              <a:t>. To empower students with </a:t>
            </a:r>
            <a:r>
              <a:rPr lang="en-US" dirty="0" smtClean="0"/>
              <a:t>shared decision-making </a:t>
            </a:r>
            <a:r>
              <a:rPr lang="en-US" dirty="0"/>
              <a:t>increases their choices and </a:t>
            </a:r>
            <a:r>
              <a:rPr lang="en-US" dirty="0" smtClean="0"/>
              <a:t>responsibilities for </a:t>
            </a:r>
            <a:r>
              <a:rPr lang="en-US" dirty="0"/>
              <a:t>their own learning.</a:t>
            </a:r>
          </a:p>
        </p:txBody>
      </p:sp>
    </p:spTree>
    <p:extLst>
      <p:ext uri="{BB962C8B-B14F-4D97-AF65-F5344CB8AC3E}">
        <p14:creationId xmlns:p14="http://schemas.microsoft.com/office/powerpoint/2010/main" val="4178109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/>
              <a:t>The South African Education 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dirty="0"/>
              <a:t>Schools consist of educators, learners, </a:t>
            </a:r>
            <a:r>
              <a:rPr lang="en-US" dirty="0" smtClean="0"/>
              <a:t>principals, School </a:t>
            </a:r>
            <a:r>
              <a:rPr lang="en-US" dirty="0"/>
              <a:t>Management Teams (SMT</a:t>
            </a:r>
            <a:r>
              <a:rPr lang="en-US" dirty="0" smtClean="0"/>
              <a:t>), School </a:t>
            </a:r>
            <a:r>
              <a:rPr lang="en-US" dirty="0"/>
              <a:t>Governing Bodies (SGBs) and </a:t>
            </a:r>
            <a:r>
              <a:rPr lang="en-US" dirty="0" smtClean="0"/>
              <a:t>parents who </a:t>
            </a:r>
            <a:r>
              <a:rPr lang="en-US" dirty="0"/>
              <a:t>work together in different ways (</a:t>
            </a:r>
            <a:r>
              <a:rPr lang="en-US" dirty="0" smtClean="0"/>
              <a:t>learning, teaching</a:t>
            </a:r>
            <a:r>
              <a:rPr lang="en-US" dirty="0"/>
              <a:t>, managing and supporting to </a:t>
            </a:r>
            <a:r>
              <a:rPr lang="en-US" dirty="0" smtClean="0"/>
              <a:t>meet shared </a:t>
            </a:r>
            <a:r>
              <a:rPr lang="en-US" dirty="0"/>
              <a:t>goals</a:t>
            </a:r>
            <a:r>
              <a:rPr lang="en-US" dirty="0" smtClean="0"/>
              <a:t>). South African launched </a:t>
            </a:r>
            <a:r>
              <a:rPr lang="en-US" dirty="0"/>
              <a:t>National Education </a:t>
            </a:r>
            <a:r>
              <a:rPr lang="en-US" dirty="0" smtClean="0"/>
              <a:t>Collaboration Trust </a:t>
            </a:r>
            <a:r>
              <a:rPr lang="en-US" dirty="0"/>
              <a:t>(NECT). </a:t>
            </a:r>
            <a:r>
              <a:rPr lang="en-US" dirty="0" smtClean="0"/>
              <a:t>The NECT </a:t>
            </a:r>
            <a:r>
              <a:rPr lang="en-US" dirty="0"/>
              <a:t>is to guide in the National Education </a:t>
            </a:r>
            <a:r>
              <a:rPr lang="en-US" dirty="0" smtClean="0"/>
              <a:t>Collaboration Framework </a:t>
            </a:r>
            <a:r>
              <a:rPr lang="en-US" dirty="0"/>
              <a:t>(NECF) that was </a:t>
            </a:r>
            <a:r>
              <a:rPr lang="en-US" dirty="0" smtClean="0"/>
              <a:t>developed by </a:t>
            </a:r>
            <a:r>
              <a:rPr lang="en-US" dirty="0"/>
              <a:t>a range of stakeholders in response to the National Development Plan, which takes </a:t>
            </a:r>
            <a:r>
              <a:rPr lang="en-US" dirty="0" smtClean="0"/>
              <a:t>forward Government’s </a:t>
            </a:r>
            <a:r>
              <a:rPr lang="en-US" dirty="0"/>
              <a:t>commitment to </a:t>
            </a:r>
            <a:r>
              <a:rPr lang="en-US" dirty="0" smtClean="0"/>
              <a:t>prioritizing education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481679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/>
              <a:t>The South African Education System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en-US" dirty="0"/>
              <a:t>The NECF defines themes for </a:t>
            </a:r>
            <a:r>
              <a:rPr lang="en-US" dirty="0" smtClean="0"/>
              <a:t>collaboration between </a:t>
            </a:r>
            <a:r>
              <a:rPr lang="en-US" dirty="0"/>
              <a:t>government through the </a:t>
            </a:r>
            <a:r>
              <a:rPr lang="en-US" dirty="0" smtClean="0"/>
              <a:t>Department of </a:t>
            </a:r>
            <a:r>
              <a:rPr lang="en-US" dirty="0"/>
              <a:t>Basic Education and civil society, with </a:t>
            </a:r>
            <a:r>
              <a:rPr lang="en-US" dirty="0" smtClean="0"/>
              <a:t>the aim </a:t>
            </a:r>
            <a:r>
              <a:rPr lang="en-US" dirty="0"/>
              <a:t>of improving human capacity, school </a:t>
            </a:r>
            <a:r>
              <a:rPr lang="en-US" dirty="0" smtClean="0"/>
              <a:t>management, district </a:t>
            </a:r>
            <a:r>
              <a:rPr lang="en-US" dirty="0"/>
              <a:t>support, infrastructure and </a:t>
            </a:r>
            <a:r>
              <a:rPr lang="en-US" dirty="0" smtClean="0"/>
              <a:t>results- orientated </a:t>
            </a:r>
            <a:r>
              <a:rPr lang="en-US" dirty="0"/>
              <a:t>mutual accountability </a:t>
            </a:r>
            <a:r>
              <a:rPr lang="en-US" dirty="0" smtClean="0"/>
              <a:t>between schools </a:t>
            </a:r>
            <a:r>
              <a:rPr lang="en-US" dirty="0"/>
              <a:t>and </a:t>
            </a:r>
            <a:r>
              <a:rPr lang="en-US" dirty="0" smtClean="0"/>
              <a:t>communities. The </a:t>
            </a:r>
            <a:r>
              <a:rPr lang="en-US" dirty="0"/>
              <a:t>NECT, to be guided by the National </a:t>
            </a:r>
            <a:r>
              <a:rPr lang="en-US" dirty="0" smtClean="0"/>
              <a:t>Education Collaboration </a:t>
            </a:r>
            <a:r>
              <a:rPr lang="en-US" dirty="0"/>
              <a:t>Framework, does not </a:t>
            </a:r>
            <a:r>
              <a:rPr lang="en-US" dirty="0" smtClean="0"/>
              <a:t>intend to </a:t>
            </a:r>
            <a:r>
              <a:rPr lang="en-US" dirty="0"/>
              <a:t>usurp the primary role of government </a:t>
            </a:r>
            <a:r>
              <a:rPr lang="en-US" dirty="0" smtClean="0"/>
              <a:t>in education</a:t>
            </a:r>
            <a:r>
              <a:rPr lang="en-US" dirty="0"/>
              <a:t>, which is to manage and </a:t>
            </a:r>
            <a:r>
              <a:rPr lang="en-US" dirty="0" smtClean="0"/>
              <a:t>administer the </a:t>
            </a:r>
            <a:r>
              <a:rPr lang="en-US" dirty="0"/>
              <a:t>entire basic education system. </a:t>
            </a:r>
            <a:r>
              <a:rPr lang="en-US" dirty="0" smtClean="0"/>
              <a:t>Government remains </a:t>
            </a:r>
            <a:r>
              <a:rPr lang="en-US" dirty="0"/>
              <a:t>responsible for the basic </a:t>
            </a:r>
            <a:r>
              <a:rPr lang="en-US" dirty="0" smtClean="0"/>
              <a:t>provisioning of </a:t>
            </a:r>
            <a:r>
              <a:rPr lang="en-US" dirty="0"/>
              <a:t>the system. The NECT rather creates an </a:t>
            </a:r>
            <a:r>
              <a:rPr lang="en-US" dirty="0" smtClean="0"/>
              <a:t>interface to </a:t>
            </a:r>
            <a:r>
              <a:rPr lang="en-US" dirty="0"/>
              <a:t>between government and civil </a:t>
            </a:r>
            <a:r>
              <a:rPr lang="en-US" dirty="0" smtClean="0"/>
              <a:t>society and </a:t>
            </a:r>
            <a:r>
              <a:rPr lang="en-US" dirty="0"/>
              <a:t>aims to both influence and support the </a:t>
            </a:r>
            <a:r>
              <a:rPr lang="en-US" dirty="0" smtClean="0"/>
              <a:t>agenda for </a:t>
            </a:r>
            <a:r>
              <a:rPr lang="en-US" dirty="0"/>
              <a:t>reform in education.</a:t>
            </a:r>
          </a:p>
        </p:txBody>
      </p:sp>
    </p:spTree>
    <p:extLst>
      <p:ext uri="{BB962C8B-B14F-4D97-AF65-F5344CB8AC3E}">
        <p14:creationId xmlns:p14="http://schemas.microsoft.com/office/powerpoint/2010/main" val="25396042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/>
              <a:t>The South African Education System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dirty="0" smtClean="0"/>
              <a:t>Schreiner (2014</a:t>
            </a:r>
            <a:r>
              <a:rPr lang="en-US" dirty="0"/>
              <a:t>) states that challenges to SA’s </a:t>
            </a:r>
            <a:r>
              <a:rPr lang="en-US" dirty="0" smtClean="0"/>
              <a:t>education system </a:t>
            </a:r>
            <a:r>
              <a:rPr lang="en-US" dirty="0"/>
              <a:t>require consultation with all </a:t>
            </a:r>
            <a:r>
              <a:rPr lang="en-US" dirty="0" smtClean="0"/>
              <a:t>interested stakeholders</a:t>
            </a:r>
            <a:r>
              <a:rPr lang="en-US" dirty="0"/>
              <a:t>. The current challenges in </a:t>
            </a:r>
            <a:r>
              <a:rPr lang="en-US" dirty="0" smtClean="0"/>
              <a:t>South Africa’s </a:t>
            </a:r>
            <a:r>
              <a:rPr lang="en-US" dirty="0"/>
              <a:t>education system can only be </a:t>
            </a:r>
            <a:r>
              <a:rPr lang="en-US" dirty="0" smtClean="0"/>
              <a:t>overcome if </a:t>
            </a:r>
            <a:r>
              <a:rPr lang="en-US" dirty="0"/>
              <a:t>there is direct consultation with </a:t>
            </a:r>
            <a:r>
              <a:rPr lang="en-US" dirty="0" smtClean="0"/>
              <a:t>principals, teachers</a:t>
            </a:r>
            <a:r>
              <a:rPr lang="en-US" dirty="0"/>
              <a:t>, parents, and other interested </a:t>
            </a:r>
            <a:r>
              <a:rPr lang="en-US" dirty="0" smtClean="0"/>
              <a:t>stakeholders in </a:t>
            </a:r>
            <a:r>
              <a:rPr lang="en-US" dirty="0"/>
              <a:t>the industry. The problem is that </a:t>
            </a:r>
            <a:r>
              <a:rPr lang="en-US" dirty="0" smtClean="0"/>
              <a:t>South Africans </a:t>
            </a:r>
            <a:r>
              <a:rPr lang="en-US" dirty="0"/>
              <a:t>are unable to identify exact </a:t>
            </a:r>
            <a:r>
              <a:rPr lang="en-US" dirty="0" smtClean="0"/>
              <a:t>stakeholders. It </a:t>
            </a:r>
            <a:r>
              <a:rPr lang="en-US" dirty="0"/>
              <a:t>is necessary to identify different </a:t>
            </a:r>
            <a:r>
              <a:rPr lang="en-US" dirty="0" smtClean="0"/>
              <a:t>stakeholders in </a:t>
            </a:r>
            <a:r>
              <a:rPr lang="en-US" dirty="0"/>
              <a:t>education and stipulate their </a:t>
            </a:r>
            <a:r>
              <a:rPr lang="en-US" dirty="0" smtClean="0"/>
              <a:t>exact roles </a:t>
            </a:r>
            <a:r>
              <a:rPr lang="en-US" dirty="0"/>
              <a:t>in education</a:t>
            </a:r>
          </a:p>
        </p:txBody>
      </p:sp>
    </p:spTree>
    <p:extLst>
      <p:ext uri="{BB962C8B-B14F-4D97-AF65-F5344CB8AC3E}">
        <p14:creationId xmlns:p14="http://schemas.microsoft.com/office/powerpoint/2010/main" val="126588550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dirty="0"/>
              <a:t>Strengths and Weaknesses of Stakeholder</a:t>
            </a:r>
            <a:br>
              <a:rPr lang="en-US" sz="3200" dirty="0"/>
            </a:br>
            <a:r>
              <a:rPr lang="en-US" sz="3200" dirty="0"/>
              <a:t>Participation in South African Education</a:t>
            </a:r>
            <a:br>
              <a:rPr lang="en-US" sz="3200" dirty="0"/>
            </a:br>
            <a:r>
              <a:rPr lang="en-US" sz="3200" dirty="0"/>
              <a:t>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en-US" dirty="0"/>
              <a:t>The launch of National Collaboration Trust </a:t>
            </a:r>
            <a:r>
              <a:rPr lang="en-US" dirty="0" smtClean="0"/>
              <a:t>is a </a:t>
            </a:r>
            <a:r>
              <a:rPr lang="en-US" dirty="0"/>
              <a:t>step in right direction. The most important </a:t>
            </a:r>
            <a:r>
              <a:rPr lang="en-US" dirty="0" smtClean="0"/>
              <a:t>thing is </a:t>
            </a:r>
            <a:r>
              <a:rPr lang="en-US" dirty="0"/>
              <a:t>to identify stakeholders, their functions </a:t>
            </a:r>
            <a:r>
              <a:rPr lang="en-US" dirty="0" smtClean="0"/>
              <a:t>and roles </a:t>
            </a:r>
            <a:r>
              <a:rPr lang="en-US" dirty="0"/>
              <a:t>and responsibilities in working with </a:t>
            </a:r>
            <a:r>
              <a:rPr lang="en-US" dirty="0" smtClean="0"/>
              <a:t>different schools </a:t>
            </a:r>
            <a:r>
              <a:rPr lang="en-US" dirty="0"/>
              <a:t>in the whole country. The </a:t>
            </a:r>
            <a:r>
              <a:rPr lang="en-US" dirty="0" smtClean="0"/>
              <a:t>Department of </a:t>
            </a:r>
            <a:r>
              <a:rPr lang="en-US" dirty="0"/>
              <a:t>Basic Education should discuss the </a:t>
            </a:r>
            <a:r>
              <a:rPr lang="en-US" dirty="0" smtClean="0"/>
              <a:t>roles and </a:t>
            </a:r>
            <a:r>
              <a:rPr lang="en-US" dirty="0"/>
              <a:t>functions of all interested stakeholders. On the </a:t>
            </a:r>
            <a:r>
              <a:rPr lang="en-US" dirty="0" smtClean="0"/>
              <a:t>other hand</a:t>
            </a:r>
            <a:r>
              <a:rPr lang="en-US" dirty="0"/>
              <a:t>, the NECT is the only business and </a:t>
            </a:r>
            <a:r>
              <a:rPr lang="en-US" dirty="0" smtClean="0"/>
              <a:t>communities which </a:t>
            </a:r>
            <a:r>
              <a:rPr lang="en-US" dirty="0"/>
              <a:t>are mentioned. The </a:t>
            </a:r>
            <a:r>
              <a:rPr lang="en-US" dirty="0" smtClean="0"/>
              <a:t>advisory/management </a:t>
            </a:r>
            <a:r>
              <a:rPr lang="en-US" dirty="0"/>
              <a:t>committees should be instituted </a:t>
            </a:r>
            <a:r>
              <a:rPr lang="en-US" dirty="0" smtClean="0"/>
              <a:t>in the </a:t>
            </a:r>
            <a:r>
              <a:rPr lang="en-US" dirty="0"/>
              <a:t>South African education system. There </a:t>
            </a:r>
            <a:r>
              <a:rPr lang="en-US" dirty="0" smtClean="0"/>
              <a:t>are alumni </a:t>
            </a:r>
            <a:r>
              <a:rPr lang="en-US" dirty="0"/>
              <a:t>which are less regarded in basic </a:t>
            </a:r>
            <a:r>
              <a:rPr lang="en-US" dirty="0" smtClean="0"/>
              <a:t>education in </a:t>
            </a:r>
            <a:r>
              <a:rPr lang="en-US" dirty="0"/>
              <a:t>South Africa. In addition, schools </a:t>
            </a:r>
            <a:r>
              <a:rPr lang="en-US" dirty="0" smtClean="0"/>
              <a:t>have their </a:t>
            </a:r>
            <a:r>
              <a:rPr lang="en-US" dirty="0"/>
              <a:t>own alumni which are working in the </a:t>
            </a:r>
            <a:r>
              <a:rPr lang="en-US" dirty="0" smtClean="0"/>
              <a:t>corporate world</a:t>
            </a:r>
            <a:r>
              <a:rPr lang="en-US" dirty="0"/>
              <a:t>, and these alumni are forgotten </a:t>
            </a:r>
            <a:r>
              <a:rPr lang="en-US" dirty="0" smtClean="0"/>
              <a:t>and recognized </a:t>
            </a:r>
            <a:r>
              <a:rPr lang="en-US" dirty="0"/>
              <a:t>elsewhere, mostly by institutions </a:t>
            </a:r>
            <a:r>
              <a:rPr lang="en-US" dirty="0" smtClean="0"/>
              <a:t>of higher </a:t>
            </a:r>
            <a:r>
              <a:rPr lang="en-US" dirty="0"/>
              <a:t>learning, where they are </a:t>
            </a:r>
            <a:r>
              <a:rPr lang="en-US" dirty="0" smtClean="0"/>
              <a:t>contributing positively</a:t>
            </a:r>
            <a:r>
              <a:rPr lang="en-US" dirty="0"/>
              <a:t>. It is time for South African schools </a:t>
            </a:r>
            <a:r>
              <a:rPr lang="en-US" dirty="0" smtClean="0"/>
              <a:t>to realize </a:t>
            </a:r>
            <a:r>
              <a:rPr lang="en-US" dirty="0"/>
              <a:t>the importance of alumni in contributing </a:t>
            </a:r>
            <a:r>
              <a:rPr lang="en-US" dirty="0" smtClean="0"/>
              <a:t>towards donating </a:t>
            </a:r>
            <a:r>
              <a:rPr lang="en-US" dirty="0"/>
              <a:t>resources for their </a:t>
            </a:r>
            <a:r>
              <a:rPr lang="en-US" dirty="0" smtClean="0"/>
              <a:t>former schools</a:t>
            </a:r>
            <a:r>
              <a:rPr lang="en-US" dirty="0"/>
              <a:t>.  </a:t>
            </a:r>
          </a:p>
        </p:txBody>
      </p:sp>
    </p:spTree>
    <p:extLst>
      <p:ext uri="{BB962C8B-B14F-4D97-AF65-F5344CB8AC3E}">
        <p14:creationId xmlns:p14="http://schemas.microsoft.com/office/powerpoint/2010/main" val="164758229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/>
              <a:t>The South African Education System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dirty="0"/>
              <a:t>In most cases, communities in South </a:t>
            </a:r>
            <a:r>
              <a:rPr lang="en-US" dirty="0" smtClean="0"/>
              <a:t>Africa are </a:t>
            </a:r>
            <a:r>
              <a:rPr lang="en-US" dirty="0"/>
              <a:t>reluctant to be involved in education, and </a:t>
            </a:r>
            <a:r>
              <a:rPr lang="en-US" dirty="0" smtClean="0"/>
              <a:t>it is </a:t>
            </a:r>
            <a:r>
              <a:rPr lang="en-US" dirty="0"/>
              <a:t>only a few parents who are members of </a:t>
            </a:r>
            <a:r>
              <a:rPr lang="en-US" dirty="0" smtClean="0"/>
              <a:t>School Governing </a:t>
            </a:r>
            <a:r>
              <a:rPr lang="en-US" dirty="0"/>
              <a:t>Body who are involved in the </a:t>
            </a:r>
            <a:r>
              <a:rPr lang="en-US" dirty="0" smtClean="0"/>
              <a:t>education of </a:t>
            </a:r>
            <a:r>
              <a:rPr lang="en-US" dirty="0"/>
              <a:t>their children. There should be </a:t>
            </a:r>
            <a:r>
              <a:rPr lang="en-US" dirty="0" smtClean="0"/>
              <a:t>mechanism of </a:t>
            </a:r>
            <a:r>
              <a:rPr lang="en-US" dirty="0"/>
              <a:t>involving the communities to be part </a:t>
            </a:r>
            <a:r>
              <a:rPr lang="en-US" dirty="0" smtClean="0"/>
              <a:t>of the </a:t>
            </a:r>
            <a:r>
              <a:rPr lang="en-US" dirty="0"/>
              <a:t>schools because the communities are </a:t>
            </a:r>
            <a:r>
              <a:rPr lang="en-US" dirty="0" smtClean="0"/>
              <a:t>the ones </a:t>
            </a:r>
            <a:r>
              <a:rPr lang="en-US" dirty="0"/>
              <a:t>which have an understanding of </a:t>
            </a:r>
            <a:r>
              <a:rPr lang="en-US" dirty="0" smtClean="0"/>
              <a:t>abilities of </a:t>
            </a:r>
            <a:r>
              <a:rPr lang="en-US" dirty="0"/>
              <a:t>its own people.</a:t>
            </a:r>
          </a:p>
        </p:txBody>
      </p:sp>
    </p:spTree>
    <p:extLst>
      <p:ext uri="{BB962C8B-B14F-4D97-AF65-F5344CB8AC3E}">
        <p14:creationId xmlns:p14="http://schemas.microsoft.com/office/powerpoint/2010/main" val="383372746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/>
              <a:t>Recommendations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dirty="0"/>
              <a:t>Singapore and the US have a number of </a:t>
            </a:r>
            <a:r>
              <a:rPr lang="en-US" dirty="0" smtClean="0"/>
              <a:t>stakeholders and </a:t>
            </a:r>
            <a:r>
              <a:rPr lang="en-US" dirty="0"/>
              <a:t>have specified their roles and </a:t>
            </a:r>
            <a:r>
              <a:rPr lang="en-US" dirty="0" smtClean="0"/>
              <a:t>functions in </a:t>
            </a:r>
            <a:r>
              <a:rPr lang="en-US" dirty="0"/>
              <a:t>their education system. It is </a:t>
            </a:r>
            <a:r>
              <a:rPr lang="en-US" dirty="0" smtClean="0"/>
              <a:t>necessary for </a:t>
            </a:r>
            <a:r>
              <a:rPr lang="en-US" dirty="0"/>
              <a:t>the South African education system to </a:t>
            </a:r>
            <a:r>
              <a:rPr lang="en-US" dirty="0" smtClean="0"/>
              <a:t>identify its </a:t>
            </a:r>
            <a:r>
              <a:rPr lang="en-US" dirty="0"/>
              <a:t>stakeholders in the provision and </a:t>
            </a:r>
            <a:r>
              <a:rPr lang="en-US" dirty="0" smtClean="0"/>
              <a:t>support of </a:t>
            </a:r>
            <a:r>
              <a:rPr lang="en-US" dirty="0"/>
              <a:t>education. Such stakeholders may </a:t>
            </a:r>
            <a:r>
              <a:rPr lang="en-US" dirty="0" smtClean="0"/>
              <a:t>be: the </a:t>
            </a:r>
            <a:r>
              <a:rPr lang="en-US" dirty="0"/>
              <a:t>Department of Basic Education, parents, </a:t>
            </a:r>
            <a:r>
              <a:rPr lang="en-US" dirty="0" smtClean="0"/>
              <a:t>students, community </a:t>
            </a:r>
            <a:r>
              <a:rPr lang="en-US" dirty="0"/>
              <a:t>(civic leaders), and </a:t>
            </a:r>
            <a:r>
              <a:rPr lang="en-US" dirty="0" smtClean="0"/>
              <a:t>business/industry</a:t>
            </a:r>
            <a:r>
              <a:rPr lang="en-US" dirty="0"/>
              <a:t>, alumni associates, school </a:t>
            </a:r>
            <a:r>
              <a:rPr lang="en-US" dirty="0" smtClean="0"/>
              <a:t>management committee</a:t>
            </a:r>
            <a:r>
              <a:rPr lang="en-US" dirty="0"/>
              <a:t>, teacher unions, education </a:t>
            </a:r>
            <a:r>
              <a:rPr lang="en-US" dirty="0" smtClean="0"/>
              <a:t>support professionals</a:t>
            </a:r>
            <a:r>
              <a:rPr lang="en-US" dirty="0"/>
              <a:t>, district and school leaders, </a:t>
            </a:r>
            <a:r>
              <a:rPr lang="en-US" dirty="0" smtClean="0"/>
              <a:t>school advisory/management </a:t>
            </a:r>
            <a:r>
              <a:rPr lang="en-US" dirty="0"/>
              <a:t>committees.</a:t>
            </a:r>
          </a:p>
        </p:txBody>
      </p:sp>
    </p:spTree>
    <p:extLst>
      <p:ext uri="{BB962C8B-B14F-4D97-AF65-F5344CB8AC3E}">
        <p14:creationId xmlns:p14="http://schemas.microsoft.com/office/powerpoint/2010/main" val="123568331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/>
              <a:t>Recommendations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dirty="0"/>
              <a:t>In rural communities where parents are </a:t>
            </a:r>
            <a:r>
              <a:rPr lang="en-US" dirty="0" smtClean="0"/>
              <a:t>mostly illiterate</a:t>
            </a:r>
            <a:r>
              <a:rPr lang="en-US" dirty="0"/>
              <a:t>, it is imperative for the Department </a:t>
            </a:r>
            <a:r>
              <a:rPr lang="en-US" dirty="0" smtClean="0"/>
              <a:t>of Basic </a:t>
            </a:r>
            <a:r>
              <a:rPr lang="en-US" dirty="0"/>
              <a:t>Education to reintroduce Adult Basic </a:t>
            </a:r>
            <a:r>
              <a:rPr lang="en-US" dirty="0" smtClean="0"/>
              <a:t>Education and </a:t>
            </a:r>
            <a:r>
              <a:rPr lang="en-US" dirty="0"/>
              <a:t>Training for parents and </a:t>
            </a:r>
            <a:r>
              <a:rPr lang="en-US" dirty="0" smtClean="0"/>
              <a:t>grandparents for </a:t>
            </a:r>
            <a:r>
              <a:rPr lang="en-US" dirty="0"/>
              <a:t>them to be able to read and write and </a:t>
            </a:r>
            <a:r>
              <a:rPr lang="en-US" dirty="0" smtClean="0"/>
              <a:t>to be </a:t>
            </a:r>
            <a:r>
              <a:rPr lang="en-US" dirty="0"/>
              <a:t>involved in education of their children </a:t>
            </a:r>
            <a:r>
              <a:rPr lang="en-US" dirty="0" smtClean="0"/>
              <a:t>and grandchildren </a:t>
            </a:r>
            <a:r>
              <a:rPr lang="en-US" dirty="0"/>
              <a:t>with ease. In South Africa, when these </a:t>
            </a:r>
            <a:r>
              <a:rPr lang="en-US" dirty="0" smtClean="0"/>
              <a:t>stakeholders have </a:t>
            </a:r>
            <a:r>
              <a:rPr lang="en-US" dirty="0"/>
              <a:t>been identified and engaged, they </a:t>
            </a:r>
            <a:r>
              <a:rPr lang="en-US" dirty="0" smtClean="0"/>
              <a:t>should be </a:t>
            </a:r>
            <a:r>
              <a:rPr lang="en-US" dirty="0"/>
              <a:t>given roles to play in the provision of </a:t>
            </a:r>
            <a:r>
              <a:rPr lang="en-US" dirty="0" smtClean="0"/>
              <a:t>quality education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2388943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/>
              <a:t>Introduction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dirty="0" smtClean="0"/>
              <a:t>Researchers are </a:t>
            </a:r>
            <a:r>
              <a:rPr lang="en-US" dirty="0"/>
              <a:t>going to discuss how Singapore and </a:t>
            </a:r>
            <a:r>
              <a:rPr lang="en-US" dirty="0" smtClean="0"/>
              <a:t>the United </a:t>
            </a:r>
            <a:r>
              <a:rPr lang="en-US" dirty="0"/>
              <a:t>States of America (US) involve </a:t>
            </a:r>
            <a:r>
              <a:rPr lang="en-US" dirty="0" smtClean="0"/>
              <a:t>different stakeholders </a:t>
            </a:r>
            <a:r>
              <a:rPr lang="en-US" dirty="0"/>
              <a:t>in education. These countries </a:t>
            </a:r>
            <a:r>
              <a:rPr lang="en-US" dirty="0" smtClean="0"/>
              <a:t>involve different </a:t>
            </a:r>
            <a:r>
              <a:rPr lang="en-US" dirty="0"/>
              <a:t>stakeholders and stipulate </a:t>
            </a:r>
            <a:r>
              <a:rPr lang="en-US" dirty="0" smtClean="0"/>
              <a:t>their roles </a:t>
            </a:r>
            <a:r>
              <a:rPr lang="en-US" dirty="0"/>
              <a:t>and functions, in a manner that </a:t>
            </a:r>
            <a:r>
              <a:rPr lang="en-US" dirty="0" smtClean="0"/>
              <a:t>supersedes South </a:t>
            </a:r>
            <a:r>
              <a:rPr lang="en-US" dirty="0"/>
              <a:t>Africa.</a:t>
            </a:r>
          </a:p>
        </p:txBody>
      </p:sp>
    </p:spTree>
    <p:extLst>
      <p:ext uri="{BB962C8B-B14F-4D97-AF65-F5344CB8AC3E}">
        <p14:creationId xmlns:p14="http://schemas.microsoft.com/office/powerpoint/2010/main" val="255448858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/>
              <a:t>Recommendations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n-US" dirty="0"/>
              <a:t>Their roles can be associated with those of Singapore and the US. In most cases, students are not recruited or encouraged to be stakeholders who can play a role in education; it should be acknowledged that a student is a very important stakeholder who plays a very important role in the success of the school. There cannot be a school and education without this important stakeholder. </a:t>
            </a:r>
            <a:r>
              <a:rPr lang="en-US" dirty="0" err="1"/>
              <a:t>Summatively</a:t>
            </a:r>
            <a:r>
              <a:rPr lang="en-US" dirty="0"/>
              <a:t>, all these stakeholders can be engaged in different ways where all of them can contribute towards development and offering of quality education to all South Africans.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416309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b="1" dirty="0" smtClean="0"/>
              <a:t>THANK YOU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22068921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/>
              <a:t>Who Are Stakeholders?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en-US" dirty="0"/>
              <a:t>According to </a:t>
            </a:r>
            <a:r>
              <a:rPr lang="en-US" dirty="0" err="1"/>
              <a:t>Saxena</a:t>
            </a:r>
            <a:r>
              <a:rPr lang="en-US" dirty="0"/>
              <a:t> (2014), a </a:t>
            </a:r>
            <a:r>
              <a:rPr lang="en-US" dirty="0" smtClean="0"/>
              <a:t>stakeholder of </a:t>
            </a:r>
            <a:r>
              <a:rPr lang="en-US" dirty="0"/>
              <a:t>any school is anyone who is involved in </a:t>
            </a:r>
            <a:r>
              <a:rPr lang="en-US" dirty="0" smtClean="0"/>
              <a:t>the welfare </a:t>
            </a:r>
            <a:r>
              <a:rPr lang="en-US" dirty="0"/>
              <a:t>and success of a school and its </a:t>
            </a:r>
            <a:r>
              <a:rPr lang="en-US" dirty="0" smtClean="0"/>
              <a:t>students, including </a:t>
            </a:r>
            <a:r>
              <a:rPr lang="en-US" dirty="0"/>
              <a:t>administrators, teachers, </a:t>
            </a:r>
            <a:r>
              <a:rPr lang="en-US" dirty="0" smtClean="0"/>
              <a:t>staff, students</a:t>
            </a:r>
            <a:r>
              <a:rPr lang="en-US" dirty="0"/>
              <a:t>, parents, community members, </a:t>
            </a:r>
            <a:r>
              <a:rPr lang="en-US" dirty="0" smtClean="0"/>
              <a:t>school board </a:t>
            </a:r>
            <a:r>
              <a:rPr lang="en-US" dirty="0"/>
              <a:t>members, city councilors and state </a:t>
            </a:r>
            <a:r>
              <a:rPr lang="en-US" dirty="0" smtClean="0"/>
              <a:t>representatives. The </a:t>
            </a:r>
            <a:r>
              <a:rPr lang="en-US" dirty="0"/>
              <a:t>Glossary of Education Reform (</a:t>
            </a:r>
            <a:r>
              <a:rPr lang="en-US" dirty="0" smtClean="0"/>
              <a:t>2013) describe </a:t>
            </a:r>
            <a:r>
              <a:rPr lang="en-US" dirty="0"/>
              <a:t>the term ‘stakeholder’ as one who </a:t>
            </a:r>
            <a:r>
              <a:rPr lang="en-US" dirty="0" smtClean="0"/>
              <a:t>refers to </a:t>
            </a:r>
            <a:r>
              <a:rPr lang="en-US" dirty="0"/>
              <a:t>anyone who is invested in the </a:t>
            </a:r>
            <a:r>
              <a:rPr lang="en-US" dirty="0" smtClean="0"/>
              <a:t>welfare and </a:t>
            </a:r>
            <a:r>
              <a:rPr lang="en-US" dirty="0"/>
              <a:t>success of a school and its students. </a:t>
            </a:r>
            <a:r>
              <a:rPr lang="en-US" dirty="0" smtClean="0"/>
              <a:t>Such people </a:t>
            </a:r>
            <a:r>
              <a:rPr lang="en-US" dirty="0"/>
              <a:t>include administrators, teachers, </a:t>
            </a:r>
            <a:r>
              <a:rPr lang="en-US" dirty="0" smtClean="0"/>
              <a:t>staff members</a:t>
            </a:r>
            <a:r>
              <a:rPr lang="en-US" dirty="0"/>
              <a:t>, students, parents, families, </a:t>
            </a:r>
            <a:r>
              <a:rPr lang="en-US" dirty="0" smtClean="0"/>
              <a:t>community members</a:t>
            </a:r>
            <a:r>
              <a:rPr lang="en-US" dirty="0"/>
              <a:t>, local business leaders, and </a:t>
            </a:r>
            <a:r>
              <a:rPr lang="en-US" dirty="0" smtClean="0"/>
              <a:t>elected officials </a:t>
            </a:r>
            <a:r>
              <a:rPr lang="en-US" dirty="0"/>
              <a:t>such as school governing body </a:t>
            </a:r>
            <a:r>
              <a:rPr lang="en-US" dirty="0" smtClean="0"/>
              <a:t>members, city </a:t>
            </a:r>
            <a:r>
              <a:rPr lang="en-US" dirty="0"/>
              <a:t>councilors, and state representatives.</a:t>
            </a:r>
          </a:p>
          <a:p>
            <a:pPr marL="0" indent="0" algn="just">
              <a:buNone/>
            </a:pP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64720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/>
              <a:t>Who Are Stakeholders</a:t>
            </a:r>
            <a:r>
              <a:rPr lang="en-US" sz="3200" dirty="0" smtClean="0"/>
              <a:t>?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dirty="0" smtClean="0"/>
              <a:t>Stakeholders </a:t>
            </a:r>
            <a:r>
              <a:rPr lang="en-US" dirty="0"/>
              <a:t>may also be collective entities </a:t>
            </a:r>
            <a:r>
              <a:rPr lang="en-US" dirty="0" smtClean="0"/>
              <a:t>such as </a:t>
            </a:r>
            <a:r>
              <a:rPr lang="en-US" dirty="0"/>
              <a:t>local businesses, organizations, </a:t>
            </a:r>
            <a:r>
              <a:rPr lang="en-US" dirty="0" smtClean="0"/>
              <a:t>initiatives, committees</a:t>
            </a:r>
            <a:r>
              <a:rPr lang="en-US" dirty="0"/>
              <a:t>, media outlets, and cultural </a:t>
            </a:r>
            <a:r>
              <a:rPr lang="en-US" dirty="0" smtClean="0"/>
              <a:t>institutions. In </a:t>
            </a:r>
            <a:r>
              <a:rPr lang="en-US" dirty="0"/>
              <a:t>other words, stakeholders have </a:t>
            </a:r>
            <a:r>
              <a:rPr lang="en-US" dirty="0" smtClean="0"/>
              <a:t>a “stake</a:t>
            </a:r>
            <a:r>
              <a:rPr lang="en-US" dirty="0"/>
              <a:t>” in the school and its students, </a:t>
            </a:r>
            <a:r>
              <a:rPr lang="en-US" dirty="0" smtClean="0"/>
              <a:t>meaning that </a:t>
            </a:r>
            <a:r>
              <a:rPr lang="en-US" dirty="0"/>
              <a:t>they have personal, professional, civic, </a:t>
            </a:r>
            <a:r>
              <a:rPr lang="en-US" dirty="0" smtClean="0"/>
              <a:t>or financial </a:t>
            </a:r>
            <a:r>
              <a:rPr lang="en-US" dirty="0"/>
              <a:t>interest or concern. The term “</a:t>
            </a:r>
            <a:r>
              <a:rPr lang="en-US" dirty="0" smtClean="0"/>
              <a:t>stakeholders” may </a:t>
            </a:r>
            <a:r>
              <a:rPr lang="en-US" dirty="0"/>
              <a:t>also be used interchangeably with the concept of a school community, which </a:t>
            </a:r>
            <a:r>
              <a:rPr lang="en-US" dirty="0" smtClean="0"/>
              <a:t>necessarily comprises </a:t>
            </a:r>
            <a:r>
              <a:rPr lang="en-US" dirty="0"/>
              <a:t>a wide variety of stakeholders.</a:t>
            </a:r>
          </a:p>
          <a:p>
            <a:pPr marL="0" indent="0" algn="just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89778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/>
              <a:t>Who Are Stakeholders?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dirty="0" smtClean="0"/>
              <a:t>The </a:t>
            </a:r>
            <a:r>
              <a:rPr lang="en-US" dirty="0"/>
              <a:t>idea of a “stakeholder” intersects </a:t>
            </a:r>
            <a:r>
              <a:rPr lang="en-US" dirty="0" smtClean="0"/>
              <a:t>with many </a:t>
            </a:r>
            <a:r>
              <a:rPr lang="en-US" dirty="0"/>
              <a:t>school-reform concepts and </a:t>
            </a:r>
            <a:r>
              <a:rPr lang="en-US" dirty="0" smtClean="0"/>
              <a:t>strategies, particularly </a:t>
            </a:r>
            <a:r>
              <a:rPr lang="en-US" dirty="0"/>
              <a:t>leadership teams, shared </a:t>
            </a:r>
            <a:r>
              <a:rPr lang="en-US" dirty="0" smtClean="0"/>
              <a:t>leadership and </a:t>
            </a:r>
            <a:r>
              <a:rPr lang="en-US" dirty="0"/>
              <a:t>voice, which generally seek to expand </a:t>
            </a:r>
            <a:r>
              <a:rPr lang="en-US" dirty="0" smtClean="0"/>
              <a:t>the number </a:t>
            </a:r>
            <a:r>
              <a:rPr lang="en-US" dirty="0"/>
              <a:t>of people involved in making </a:t>
            </a:r>
            <a:r>
              <a:rPr lang="en-US" dirty="0" smtClean="0"/>
              <a:t>important decisions </a:t>
            </a:r>
            <a:r>
              <a:rPr lang="en-US" dirty="0"/>
              <a:t>related to a school’s </a:t>
            </a:r>
            <a:r>
              <a:rPr lang="en-US" dirty="0" smtClean="0"/>
              <a:t>organization, operation</a:t>
            </a:r>
            <a:r>
              <a:rPr lang="en-US" dirty="0"/>
              <a:t>, and academics. Besides, shared </a:t>
            </a:r>
            <a:r>
              <a:rPr lang="en-US" dirty="0" smtClean="0"/>
              <a:t>leadership entails </a:t>
            </a:r>
            <a:r>
              <a:rPr lang="en-US" dirty="0"/>
              <a:t>the creation of leadership </a:t>
            </a:r>
            <a:r>
              <a:rPr lang="en-US" dirty="0" smtClean="0"/>
              <a:t>roles and </a:t>
            </a:r>
            <a:r>
              <a:rPr lang="en-US" dirty="0"/>
              <a:t>decision-making opportunities for teachers, staff members, students, parents, and </a:t>
            </a:r>
            <a:r>
              <a:rPr lang="en-US" dirty="0" smtClean="0"/>
              <a:t>community members</a:t>
            </a:r>
            <a:r>
              <a:rPr lang="en-US" dirty="0"/>
              <a:t>, while “voice” refers the </a:t>
            </a:r>
            <a:r>
              <a:rPr lang="en-US" dirty="0" smtClean="0"/>
              <a:t>values, opinions</a:t>
            </a:r>
            <a:r>
              <a:rPr lang="en-US" dirty="0"/>
              <a:t>, beliefs, perspectives, and </a:t>
            </a:r>
            <a:r>
              <a:rPr lang="en-US" dirty="0" smtClean="0"/>
              <a:t>cultural backgrounds </a:t>
            </a:r>
            <a:r>
              <a:rPr lang="en-US" dirty="0"/>
              <a:t>of the people in a school or </a:t>
            </a:r>
            <a:r>
              <a:rPr lang="en-US" dirty="0" smtClean="0"/>
              <a:t>surrounding community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44517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/>
              <a:t>Involvement of Stakeholders in Education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dirty="0"/>
              <a:t>Stakeholder-engagement strategies are </a:t>
            </a:r>
            <a:r>
              <a:rPr lang="en-US" dirty="0" smtClean="0"/>
              <a:t>widely considered </a:t>
            </a:r>
            <a:r>
              <a:rPr lang="en-US" dirty="0"/>
              <a:t>central to successful school </a:t>
            </a:r>
            <a:r>
              <a:rPr lang="en-US" dirty="0" smtClean="0"/>
              <a:t>improvement by </a:t>
            </a:r>
            <a:r>
              <a:rPr lang="en-US" dirty="0"/>
              <a:t>many individuals and </a:t>
            </a:r>
            <a:r>
              <a:rPr lang="en-US" dirty="0" smtClean="0"/>
              <a:t>organizations that </a:t>
            </a:r>
            <a:r>
              <a:rPr lang="en-US" dirty="0"/>
              <a:t>work with public schools. </a:t>
            </a:r>
            <a:r>
              <a:rPr lang="en-US" dirty="0" smtClean="0"/>
              <a:t>Because some </a:t>
            </a:r>
            <a:r>
              <a:rPr lang="en-US" dirty="0"/>
              <a:t>communities may be relatively </a:t>
            </a:r>
            <a:r>
              <a:rPr lang="en-US" dirty="0" smtClean="0"/>
              <a:t>uninformed about </a:t>
            </a:r>
            <a:r>
              <a:rPr lang="en-US" dirty="0"/>
              <a:t>or disconnected from their local </a:t>
            </a:r>
            <a:r>
              <a:rPr lang="en-US" dirty="0" smtClean="0"/>
              <a:t>schools, a </a:t>
            </a:r>
            <a:r>
              <a:rPr lang="en-US" dirty="0"/>
              <a:t>growing number of educational reformers </a:t>
            </a:r>
            <a:r>
              <a:rPr lang="en-US" dirty="0" smtClean="0"/>
              <a:t>and reform </a:t>
            </a:r>
            <a:r>
              <a:rPr lang="en-US" dirty="0"/>
              <a:t>movements in recent decades have </a:t>
            </a:r>
            <a:r>
              <a:rPr lang="en-US" dirty="0" smtClean="0"/>
              <a:t>advocated for </a:t>
            </a:r>
            <a:r>
              <a:rPr lang="en-US" dirty="0"/>
              <a:t>more inclusive, community-wide </a:t>
            </a:r>
            <a:r>
              <a:rPr lang="en-US" dirty="0" smtClean="0"/>
              <a:t>involvement in </a:t>
            </a:r>
            <a:r>
              <a:rPr lang="en-US" dirty="0"/>
              <a:t>an improvement process.</a:t>
            </a:r>
          </a:p>
        </p:txBody>
      </p:sp>
    </p:spTree>
    <p:extLst>
      <p:ext uri="{BB962C8B-B14F-4D97-AF65-F5344CB8AC3E}">
        <p14:creationId xmlns:p14="http://schemas.microsoft.com/office/powerpoint/2010/main" val="25187501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/>
              <a:t>Involvement of Stakeholders in Education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dirty="0"/>
              <a:t>In some cases, when schools make </a:t>
            </a:r>
            <a:r>
              <a:rPr lang="en-US" dirty="0" smtClean="0"/>
              <a:t>major organizational</a:t>
            </a:r>
            <a:r>
              <a:rPr lang="en-US" dirty="0"/>
              <a:t>, programmatic, or </a:t>
            </a:r>
            <a:r>
              <a:rPr lang="en-US" dirty="0" smtClean="0"/>
              <a:t>instructional changes</a:t>
            </a:r>
            <a:r>
              <a:rPr lang="en-US" dirty="0"/>
              <a:t>, particularly when parents and </a:t>
            </a:r>
            <a:r>
              <a:rPr lang="en-US" dirty="0" smtClean="0"/>
              <a:t>community members </a:t>
            </a:r>
            <a:r>
              <a:rPr lang="en-US" dirty="0"/>
              <a:t>are not informed in advance </a:t>
            </a:r>
            <a:r>
              <a:rPr lang="en-US" dirty="0" smtClean="0"/>
              <a:t>or involved </a:t>
            </a:r>
            <a:r>
              <a:rPr lang="en-US" dirty="0"/>
              <a:t>in the process, it can give rise to </a:t>
            </a:r>
            <a:r>
              <a:rPr lang="en-US" dirty="0" smtClean="0"/>
              <a:t>criticism, resistance</a:t>
            </a:r>
            <a:r>
              <a:rPr lang="en-US" dirty="0"/>
              <a:t>, and even organized opposition. As a reform strategy, involving a variety of </a:t>
            </a:r>
            <a:r>
              <a:rPr lang="en-US" dirty="0" smtClean="0"/>
              <a:t>stakeholders from </a:t>
            </a:r>
            <a:r>
              <a:rPr lang="en-US" dirty="0"/>
              <a:t>the broader community can </a:t>
            </a:r>
            <a:r>
              <a:rPr lang="en-US" dirty="0" smtClean="0"/>
              <a:t>improve communication </a:t>
            </a:r>
            <a:r>
              <a:rPr lang="en-US" dirty="0"/>
              <a:t>and public understanding, </a:t>
            </a:r>
            <a:r>
              <a:rPr lang="en-US" dirty="0" smtClean="0"/>
              <a:t>while also </a:t>
            </a:r>
            <a:r>
              <a:rPr lang="en-US" dirty="0"/>
              <a:t>incorporating the perspectives, </a:t>
            </a:r>
            <a:r>
              <a:rPr lang="en-US" dirty="0" smtClean="0"/>
              <a:t>experiences, and </a:t>
            </a:r>
            <a:r>
              <a:rPr lang="en-US" dirty="0"/>
              <a:t>expertise </a:t>
            </a:r>
            <a:r>
              <a:rPr lang="en-US" dirty="0" smtClean="0"/>
              <a:t>of participating community members </a:t>
            </a:r>
            <a:r>
              <a:rPr lang="en-US" dirty="0"/>
              <a:t>in order to improve reform </a:t>
            </a:r>
            <a:r>
              <a:rPr lang="en-US" dirty="0" smtClean="0"/>
              <a:t>proposals, strategies</a:t>
            </a:r>
            <a:r>
              <a:rPr lang="en-US" dirty="0"/>
              <a:t>, or processes.</a:t>
            </a:r>
          </a:p>
        </p:txBody>
      </p:sp>
    </p:spTree>
    <p:extLst>
      <p:ext uri="{BB962C8B-B14F-4D97-AF65-F5344CB8AC3E}">
        <p14:creationId xmlns:p14="http://schemas.microsoft.com/office/powerpoint/2010/main" val="19017215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/>
              <a:t>Involvement of Stakeholders in Education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en-US" dirty="0"/>
              <a:t>A research-based framework developed </a:t>
            </a:r>
            <a:r>
              <a:rPr lang="en-US" dirty="0" smtClean="0"/>
              <a:t>by Joyce </a:t>
            </a:r>
            <a:r>
              <a:rPr lang="en-US" dirty="0"/>
              <a:t>Epstein of John Hopkins University </a:t>
            </a:r>
            <a:r>
              <a:rPr lang="en-US" dirty="0" smtClean="0"/>
              <a:t>in (</a:t>
            </a:r>
            <a:r>
              <a:rPr lang="en-US" dirty="0" err="1" smtClean="0"/>
              <a:t>Sexana</a:t>
            </a:r>
            <a:r>
              <a:rPr lang="en-US" dirty="0" smtClean="0"/>
              <a:t> </a:t>
            </a:r>
            <a:r>
              <a:rPr lang="en-US" dirty="0"/>
              <a:t>2014), describes six types of </a:t>
            </a:r>
            <a:r>
              <a:rPr lang="en-US" dirty="0" smtClean="0"/>
              <a:t>stakeholder involvement: </a:t>
            </a:r>
          </a:p>
          <a:p>
            <a:pPr marL="0" indent="0" algn="just">
              <a:buNone/>
            </a:pPr>
            <a:r>
              <a:rPr lang="en-US" b="1" dirty="0" smtClean="0"/>
              <a:t>Parenting</a:t>
            </a:r>
            <a:r>
              <a:rPr lang="en-US" b="1" dirty="0"/>
              <a:t>:</a:t>
            </a:r>
            <a:r>
              <a:rPr lang="en-US" dirty="0"/>
              <a:t> It helps families by </a:t>
            </a:r>
            <a:r>
              <a:rPr lang="en-US" dirty="0" smtClean="0"/>
              <a:t>providing them </a:t>
            </a:r>
            <a:r>
              <a:rPr lang="en-US" dirty="0"/>
              <a:t>with parenting skills and family </a:t>
            </a:r>
            <a:r>
              <a:rPr lang="en-US" dirty="0" smtClean="0"/>
              <a:t>support, make </a:t>
            </a:r>
            <a:r>
              <a:rPr lang="en-US" dirty="0"/>
              <a:t>them understand the phases of child </a:t>
            </a:r>
            <a:r>
              <a:rPr lang="en-US" dirty="0" smtClean="0"/>
              <a:t>development, its </a:t>
            </a:r>
            <a:r>
              <a:rPr lang="en-US" dirty="0"/>
              <a:t>complexities and ways to </a:t>
            </a:r>
            <a:r>
              <a:rPr lang="en-US" dirty="0" smtClean="0"/>
              <a:t>cope with </a:t>
            </a:r>
            <a:r>
              <a:rPr lang="en-US" dirty="0"/>
              <a:t>it. Parent stakeholders serve the </a:t>
            </a:r>
            <a:r>
              <a:rPr lang="en-US" dirty="0" smtClean="0"/>
              <a:t>purpose of </a:t>
            </a:r>
            <a:r>
              <a:rPr lang="en-US" dirty="0"/>
              <a:t>assisting schools to understand </a:t>
            </a:r>
            <a:r>
              <a:rPr lang="en-US" dirty="0" smtClean="0"/>
              <a:t>backgrounds and </a:t>
            </a:r>
            <a:r>
              <a:rPr lang="en-US" dirty="0"/>
              <a:t>cultures of families and their </a:t>
            </a:r>
            <a:r>
              <a:rPr lang="en-US" dirty="0" smtClean="0"/>
              <a:t>goals for </a:t>
            </a:r>
            <a:r>
              <a:rPr lang="en-US" dirty="0"/>
              <a:t>children.</a:t>
            </a:r>
          </a:p>
          <a:p>
            <a:pPr marL="0" indent="0">
              <a:buNone/>
            </a:pPr>
            <a:r>
              <a:rPr lang="en-US" b="1" dirty="0"/>
              <a:t>Communicating:</a:t>
            </a:r>
            <a:r>
              <a:rPr lang="en-US" dirty="0"/>
              <a:t> It creates reliable </a:t>
            </a:r>
            <a:r>
              <a:rPr lang="en-US" dirty="0" smtClean="0"/>
              <a:t>communication channels </a:t>
            </a:r>
            <a:r>
              <a:rPr lang="en-US" dirty="0"/>
              <a:t>between the school </a:t>
            </a:r>
            <a:r>
              <a:rPr lang="en-US" dirty="0" smtClean="0"/>
              <a:t>and homes </a:t>
            </a:r>
            <a:r>
              <a:rPr lang="en-US" dirty="0"/>
              <a:t>to communicate with families </a:t>
            </a:r>
            <a:r>
              <a:rPr lang="en-US" dirty="0" smtClean="0"/>
              <a:t>about school </a:t>
            </a:r>
            <a:r>
              <a:rPr lang="en-US" dirty="0"/>
              <a:t>programs and student progress.</a:t>
            </a:r>
          </a:p>
        </p:txBody>
      </p:sp>
    </p:spTree>
    <p:extLst>
      <p:ext uri="{BB962C8B-B14F-4D97-AF65-F5344CB8AC3E}">
        <p14:creationId xmlns:p14="http://schemas.microsoft.com/office/powerpoint/2010/main" val="323735863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86</TotalTime>
  <Words>2724</Words>
  <Application>Microsoft Office PowerPoint</Application>
  <PresentationFormat>Widescreen</PresentationFormat>
  <Paragraphs>78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4" baseType="lpstr">
      <vt:lpstr>Arial</vt:lpstr>
      <vt:lpstr>Garamond</vt:lpstr>
      <vt:lpstr>Organic</vt:lpstr>
      <vt:lpstr>Improving Participation in Quality Education in South Africa: Who Are the Stakeholders?</vt:lpstr>
      <vt:lpstr>Introduction</vt:lpstr>
      <vt:lpstr>Introduction</vt:lpstr>
      <vt:lpstr>Who Are Stakeholders?</vt:lpstr>
      <vt:lpstr>Who Are Stakeholders?</vt:lpstr>
      <vt:lpstr>Who Are Stakeholders?</vt:lpstr>
      <vt:lpstr>Involvement of Stakeholders in Education</vt:lpstr>
      <vt:lpstr>Involvement of Stakeholders in Education</vt:lpstr>
      <vt:lpstr>Involvement of Stakeholders in Education</vt:lpstr>
      <vt:lpstr>Involvement of Stakeholders in Education</vt:lpstr>
      <vt:lpstr>Stakeholders in Singapore</vt:lpstr>
      <vt:lpstr>Stakeholders in Singapore</vt:lpstr>
      <vt:lpstr>Stakeholders in Singapore</vt:lpstr>
      <vt:lpstr>Stakeholders in Singapore</vt:lpstr>
      <vt:lpstr>Stakeholders in Singapore</vt:lpstr>
      <vt:lpstr>Stakeholders in Singapore</vt:lpstr>
      <vt:lpstr>Stakeholders in Singapore</vt:lpstr>
      <vt:lpstr>Stakeholders in Singapore</vt:lpstr>
      <vt:lpstr>Stakeholders in the United States of America</vt:lpstr>
      <vt:lpstr>Stakeholders in the United States of America</vt:lpstr>
      <vt:lpstr>Stakeholders in the United States of America</vt:lpstr>
      <vt:lpstr>Stakeholders in the United States of America</vt:lpstr>
      <vt:lpstr>The South African Education System</vt:lpstr>
      <vt:lpstr>The South African Education System</vt:lpstr>
      <vt:lpstr>The South African Education System</vt:lpstr>
      <vt:lpstr>Strengths and Weaknesses of Stakeholder Participation in South African Education System</vt:lpstr>
      <vt:lpstr>The South African Education System</vt:lpstr>
      <vt:lpstr>Recommendations</vt:lpstr>
      <vt:lpstr>Recommendations</vt:lpstr>
      <vt:lpstr>Recommendations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Improving Participation in Quality Education in South Africa: Who Are the Stakeholders?</dc:title>
  <dc:creator>Takalani Mashau</dc:creator>
  <cp:lastModifiedBy>Mmanare Athalia Mabotja</cp:lastModifiedBy>
  <cp:revision>13</cp:revision>
  <dcterms:created xsi:type="dcterms:W3CDTF">2016-05-02T14:33:27Z</dcterms:created>
  <dcterms:modified xsi:type="dcterms:W3CDTF">2016-05-10T06:43:45Z</dcterms:modified>
</cp:coreProperties>
</file>