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73" r:id="rId3"/>
  </p:sldMasterIdLst>
  <p:notesMasterIdLst>
    <p:notesMasterId r:id="rId32"/>
  </p:notesMasterIdLst>
  <p:handoutMasterIdLst>
    <p:handoutMasterId r:id="rId33"/>
  </p:handoutMasterIdLst>
  <p:sldIdLst>
    <p:sldId id="309" r:id="rId4"/>
    <p:sldId id="356" r:id="rId5"/>
    <p:sldId id="385" r:id="rId6"/>
    <p:sldId id="386" r:id="rId7"/>
    <p:sldId id="391" r:id="rId8"/>
    <p:sldId id="387" r:id="rId9"/>
    <p:sldId id="379" r:id="rId10"/>
    <p:sldId id="388" r:id="rId11"/>
    <p:sldId id="389" r:id="rId12"/>
    <p:sldId id="357" r:id="rId13"/>
    <p:sldId id="315" r:id="rId14"/>
    <p:sldId id="345" r:id="rId15"/>
    <p:sldId id="383" r:id="rId16"/>
    <p:sldId id="384" r:id="rId17"/>
    <p:sldId id="350" r:id="rId18"/>
    <p:sldId id="351" r:id="rId19"/>
    <p:sldId id="382" r:id="rId20"/>
    <p:sldId id="381" r:id="rId21"/>
    <p:sldId id="362" r:id="rId22"/>
    <p:sldId id="371" r:id="rId23"/>
    <p:sldId id="365" r:id="rId24"/>
    <p:sldId id="366" r:id="rId25"/>
    <p:sldId id="369" r:id="rId26"/>
    <p:sldId id="390" r:id="rId27"/>
    <p:sldId id="368" r:id="rId28"/>
    <p:sldId id="361" r:id="rId29"/>
    <p:sldId id="393" r:id="rId30"/>
    <p:sldId id="392" r:id="rId31"/>
  </p:sldIdLst>
  <p:sldSz cx="10080625" cy="7559675"/>
  <p:notesSz cx="6797675" cy="9926638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30213" indent="-2159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646113" indent="-2159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862013" indent="-214313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077913" indent="-2159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odwa Modimakwane" initials="ZM" lastIdx="3" clrIdx="0">
    <p:extLst>
      <p:ext uri="{19B8F6BF-5375-455C-9EA6-DF929625EA0E}">
        <p15:presenceInfo xmlns:p15="http://schemas.microsoft.com/office/powerpoint/2012/main" userId="S-1-5-21-1981554753-85856005-3289934986-1757" providerId="AD"/>
      </p:ext>
    </p:extLst>
  </p:cmAuthor>
  <p:cmAuthor id="2" name="Tinyiko Khosa" initials="TK" lastIdx="3" clrIdx="1">
    <p:extLst>
      <p:ext uri="{19B8F6BF-5375-455C-9EA6-DF929625EA0E}">
        <p15:presenceInfo xmlns:p15="http://schemas.microsoft.com/office/powerpoint/2012/main" userId="S-1-5-21-1981554753-85856005-3289934986-17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88984" autoAdjust="0"/>
  </p:normalViewPr>
  <p:slideViewPr>
    <p:cSldViewPr>
      <p:cViewPr varScale="1">
        <p:scale>
          <a:sx n="78" d="100"/>
          <a:sy n="78" d="100"/>
        </p:scale>
        <p:origin x="936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909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A" dirty="0" smtClean="0"/>
              <a:t>Limpopo Province Grade 12</a:t>
            </a:r>
            <a:r>
              <a:rPr lang="en-ZA" baseline="0" dirty="0" smtClean="0"/>
              <a:t> learner </a:t>
            </a:r>
          </a:p>
          <a:p>
            <a:pPr>
              <a:defRPr/>
            </a:pPr>
            <a:r>
              <a:rPr lang="en-ZA" baseline="0" dirty="0" smtClean="0"/>
              <a:t>Enrolments 2011-2015</a:t>
            </a:r>
            <a:endParaRPr lang="en-ZA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73888547213618E-2"/>
          <c:y val="0.26554466041055819"/>
          <c:w val="0.90899829846408353"/>
          <c:h val="0.653345624698822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73731</c:v>
                </c:pt>
                <c:pt idx="1">
                  <c:v>77360</c:v>
                </c:pt>
                <c:pt idx="2">
                  <c:v>82483</c:v>
                </c:pt>
                <c:pt idx="3">
                  <c:v>72990</c:v>
                </c:pt>
                <c:pt idx="4">
                  <c:v>101575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66-48BD-9F81-CF59B63E98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9808136"/>
        <c:axId val="219806960"/>
      </c:barChart>
      <c:catAx>
        <c:axId val="219808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806960"/>
        <c:crosses val="autoZero"/>
        <c:auto val="1"/>
        <c:lblAlgn val="ctr"/>
        <c:lblOffset val="100"/>
        <c:noMultiLvlLbl val="0"/>
      </c:catAx>
      <c:valAx>
        <c:axId val="219806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808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A" baseline="0" dirty="0" smtClean="0"/>
              <a:t>LP NSC PASSES 2014 and </a:t>
            </a:r>
          </a:p>
          <a:p>
            <a:pPr>
              <a:defRPr/>
            </a:pPr>
            <a:r>
              <a:rPr lang="en-ZA" baseline="0" dirty="0" smtClean="0"/>
              <a:t>2015</a:t>
            </a:r>
            <a:endParaRPr lang="en-ZA" dirty="0"/>
          </a:p>
        </c:rich>
      </c:tx>
      <c:layout>
        <c:manualLayout>
          <c:xMode val="edge"/>
          <c:yMode val="edge"/>
          <c:x val="9.7007143947317562E-2"/>
          <c:y val="1.13385821147705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318601820962159"/>
          <c:y val="0.18001427589984373"/>
          <c:w val="0.79268386235572508"/>
          <c:h val="0.671649393184976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53179</c:v>
                </c:pt>
                <c:pt idx="1">
                  <c:v>66946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682-4361-BE96-999A131E3D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9809704"/>
        <c:axId val="219807352"/>
      </c:barChart>
      <c:catAx>
        <c:axId val="219809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807352"/>
        <c:crosses val="autoZero"/>
        <c:auto val="1"/>
        <c:lblAlgn val="ctr"/>
        <c:lblOffset val="100"/>
        <c:noMultiLvlLbl val="0"/>
      </c:catAx>
      <c:valAx>
        <c:axId val="219807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809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A" dirty="0" smtClean="0"/>
              <a:t>Incomplete results </a:t>
            </a:r>
            <a:endParaRPr lang="en-ZA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LP</c:v>
                </c:pt>
                <c:pt idx="7">
                  <c:v>8</c:v>
                </c:pt>
                <c:pt idx="8">
                  <c:v>9</c:v>
                </c:pt>
                <c:pt idx="9">
                  <c:v>National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5.31</c:v>
                </c:pt>
                <c:pt idx="1">
                  <c:v>10.78</c:v>
                </c:pt>
                <c:pt idx="2">
                  <c:v>12.63</c:v>
                </c:pt>
                <c:pt idx="3">
                  <c:v>3.38</c:v>
                </c:pt>
                <c:pt idx="4">
                  <c:v>4.96</c:v>
                </c:pt>
                <c:pt idx="5">
                  <c:v>1.98</c:v>
                </c:pt>
                <c:pt idx="6">
                  <c:v>1.02</c:v>
                </c:pt>
                <c:pt idx="7">
                  <c:v>4.2699999999999996</c:v>
                </c:pt>
                <c:pt idx="8">
                  <c:v>1.68</c:v>
                </c:pt>
                <c:pt idx="9">
                  <c:v>4.1500000000000004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05-4A19-9433-C8D5518FF5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9807744"/>
        <c:axId val="219803432"/>
      </c:barChart>
      <c:catAx>
        <c:axId val="219807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803432"/>
        <c:crosses val="autoZero"/>
        <c:auto val="1"/>
        <c:lblAlgn val="ctr"/>
        <c:lblOffset val="100"/>
        <c:noMultiLvlLbl val="0"/>
      </c:catAx>
      <c:valAx>
        <c:axId val="219803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807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A" dirty="0" smtClean="0"/>
              <a:t>Bachelor passes</a:t>
            </a:r>
            <a:endParaRPr lang="en-ZA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16325</c:v>
                </c:pt>
                <c:pt idx="1">
                  <c:v>20992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330-49F3-AA17-B77F148CDA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9810488"/>
        <c:axId val="219808528"/>
      </c:barChart>
      <c:catAx>
        <c:axId val="219810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808528"/>
        <c:crosses val="autoZero"/>
        <c:auto val="1"/>
        <c:lblAlgn val="ctr"/>
        <c:lblOffset val="100"/>
        <c:noMultiLvlLbl val="0"/>
      </c:catAx>
      <c:valAx>
        <c:axId val="21980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810488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6325" cy="49670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 sz="11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27" y="2"/>
            <a:ext cx="2946325" cy="49670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 sz="11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62CBCDF-0254-4A6E-93DB-7AF0097D9032}" type="datetimeFigureOut">
              <a:rPr lang="en-US"/>
              <a:pPr>
                <a:defRPr/>
              </a:pPr>
              <a:t>5/10/2016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428466"/>
            <a:ext cx="2946325" cy="496700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 sz="11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27" y="9428466"/>
            <a:ext cx="2946325" cy="496700"/>
          </a:xfrm>
          <a:prstGeom prst="rect">
            <a:avLst/>
          </a:prstGeom>
        </p:spPr>
        <p:txBody>
          <a:bodyPr vert="horz" wrap="square" lIns="83786" tIns="41893" rIns="83786" bIns="41893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100"/>
            </a:lvl1pPr>
          </a:lstStyle>
          <a:p>
            <a:fld id="{2C54B940-066B-4BD4-AEEC-46CD97E1979F}" type="slidenum">
              <a:rPr lang="en-ZA" altLang="en-US"/>
              <a:pPr/>
              <a:t>‹#›</a:t>
            </a:fld>
            <a:endParaRPr lang="en-ZA" altLang="en-US" dirty="0"/>
          </a:p>
        </p:txBody>
      </p:sp>
    </p:spTree>
    <p:extLst>
      <p:ext uri="{BB962C8B-B14F-4D97-AF65-F5344CB8AC3E}">
        <p14:creationId xmlns:p14="http://schemas.microsoft.com/office/powerpoint/2010/main" val="5589836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</p:spPr>
        <p:txBody>
          <a:bodyPr wrap="none" lIns="83786" tIns="41893" rIns="83786" bIns="41893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3075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54063"/>
            <a:ext cx="4959350" cy="3719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4972"/>
            <a:ext cx="5435856" cy="446440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4" y="0"/>
            <a:ext cx="2947753" cy="4937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7752" cy="4937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" y="9429938"/>
            <a:ext cx="2947753" cy="4937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29938"/>
            <a:ext cx="2947752" cy="4937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E648B292-DBD4-49B4-BAD6-D2E4E3F8E5A4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594848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BB96288-FC85-4CF6-8953-34183EDEBBF8}" type="slidenum">
              <a:rPr lang="en-GB" altLang="en-US"/>
              <a:pPr/>
              <a:t>1</a:t>
            </a:fld>
            <a:endParaRPr lang="en-GB" altLang="en-US" dirty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994960" y="754633"/>
            <a:ext cx="4806335" cy="372156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3786" tIns="41893" rIns="83786" bIns="41893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ZA" altLang="en-US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/>
          </p:nvPr>
        </p:nvSpPr>
        <p:spPr>
          <a:xfrm>
            <a:off x="679482" y="4714972"/>
            <a:ext cx="5437284" cy="4465881"/>
          </a:xfrm>
          <a:noFill/>
          <a:ln/>
        </p:spPr>
        <p:txBody>
          <a:bodyPr wrap="none" anchor="ctr"/>
          <a:lstStyle/>
          <a:p>
            <a:endParaRPr lang="en-US" altLang="en-US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10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648B292-DBD4-49B4-BAD6-D2E4E3F8E5A4}" type="slidenum">
              <a:rPr lang="en-GB" altLang="en-US" smtClean="0"/>
              <a:pPr/>
              <a:t>21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9194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648B292-DBD4-49B4-BAD6-D2E4E3F8E5A4}" type="slidenum">
              <a:rPr lang="en-GB" altLang="en-US" smtClean="0"/>
              <a:pPr/>
              <a:t>22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43441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3" y="2347916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91E7F3-357B-4F1C-8A9B-627FFAA6CC0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FE9A57-4EF1-4199-8229-D5BF9197A69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3216"/>
            <a:ext cx="2266950" cy="6448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8" y="303216"/>
            <a:ext cx="6651625" cy="6448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D1294D-D1FE-48BC-ACDB-24A3EDCFC60C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3" y="2347916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7" y="4857753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7" y="3203577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331914"/>
            <a:ext cx="4456113" cy="4984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331914"/>
            <a:ext cx="4457700" cy="4984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7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7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7" y="301626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7" y="301626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7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12AFF3-1FC1-41A5-B020-DE758835EAA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42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42" y="674691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42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23850"/>
            <a:ext cx="2265363" cy="5992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23850"/>
            <a:ext cx="6648450" cy="5992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23850"/>
            <a:ext cx="9066213" cy="933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FBCF0-CE4F-40AC-BEB1-7E5BB952168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196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7" y="4857753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7" y="3203577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3C39E5-81F9-43AC-9835-FF07EBFED38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7" y="1763716"/>
            <a:ext cx="4459288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6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9D48C-AEBD-41EE-B8FB-2F938E910B69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7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7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C8361C-844B-4F6A-84D6-75711AB9018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CF448E-8659-4298-AD6E-680AB941072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733A50-1B41-4F8B-9BF4-4A1BC456203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7" y="301626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7" y="301626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7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EDDF1B-110D-4ECD-97B6-FC303C9311D9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42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42" y="674691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42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7E65BF-3451-49D9-AD6B-889E2FAF808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3213"/>
            <a:ext cx="9070975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3713"/>
            <a:ext cx="9070975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4988"/>
            <a:ext cx="2349500" cy="522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charset="0"/>
                <a:ea typeface="MS Gothic" pitchFamily="49" charset="0"/>
                <a:cs typeface="MS Gothic" pitchFamily="49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4875" y="6884988"/>
            <a:ext cx="3189288" cy="522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charset="0"/>
                <a:ea typeface="MS Gothic" pitchFamily="49" charset="0"/>
                <a:cs typeface="MS Gothic" pitchFamily="49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4713" y="6884988"/>
            <a:ext cx="2351087" cy="522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ea typeface="MS Gothic" pitchFamily="49" charset="-128"/>
              </a:defRPr>
            </a:lvl1pPr>
          </a:lstStyle>
          <a:p>
            <a:fld id="{FB682254-A90A-4E36-AFA3-8B22414A6040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1031" name="Picture 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7161213"/>
            <a:ext cx="10079038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032" name="Picture 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0080625" cy="1835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1313" indent="-341313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0079038" cy="935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23850"/>
            <a:ext cx="9066213" cy="933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331913"/>
            <a:ext cx="9066213" cy="4984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5794375"/>
            <a:ext cx="10080625" cy="1657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  <a:ea typeface="MS Gothic" pitchFamily="49" charset="0"/>
          <a:cs typeface="MS Gothic" pitchFamily="49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  <a:ea typeface="MS Gothic" pitchFamily="49" charset="0"/>
          <a:cs typeface="MS Gothic" pitchFamily="49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  <a:ea typeface="MS Gothic" pitchFamily="49" charset="0"/>
          <a:cs typeface="MS Gothic" pitchFamily="49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  <a:ea typeface="MS Gothic" pitchFamily="49" charset="0"/>
          <a:cs typeface="MS Gothic" pitchFamily="49" charset="0"/>
        </a:defRPr>
      </a:lvl5pPr>
      <a:lvl6pPr marL="4572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MS Gothic" pitchFamily="49" charset="0"/>
          <a:cs typeface="MS Gothic" pitchFamily="49" charset="0"/>
        </a:defRPr>
      </a:lvl6pPr>
      <a:lvl7pPr marL="9144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MS Gothic" pitchFamily="49" charset="0"/>
          <a:cs typeface="MS Gothic" pitchFamily="49" charset="0"/>
        </a:defRPr>
      </a:lvl7pPr>
      <a:lvl8pPr marL="1371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MS Gothic" pitchFamily="49" charset="0"/>
          <a:cs typeface="MS Gothic" pitchFamily="49" charset="0"/>
        </a:defRPr>
      </a:lvl8pPr>
      <a:lvl9pPr marL="18288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MS Gothic" pitchFamily="49" charset="0"/>
          <a:cs typeface="MS Gothic" pitchFamily="49" charset="0"/>
        </a:defRPr>
      </a:lvl9pPr>
    </p:titleStyle>
    <p:bodyStyle>
      <a:lvl1pPr marL="430213" indent="-32385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pitchFamily="2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860425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itchFamily="18" charset="2"/>
        <a:buChar char="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293813" indent="-2159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725613" indent="-214313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157413" indent="-2159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614613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3071813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529013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986213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5902325"/>
            <a:ext cx="10079037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075" name="Picture 7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79038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0"/>
            <a:ext cx="9069387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331913"/>
            <a:ext cx="9069387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087F4116-C9A5-4ABD-A3A3-CDAA5E38DA4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3014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5C"/>
          </a:solidFill>
          <a:latin typeface="+mj-lt"/>
          <a:ea typeface="+mj-ea"/>
          <a:cs typeface="MS Gothic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5C"/>
          </a:solidFill>
          <a:latin typeface="Arial" charset="0"/>
          <a:ea typeface="MS Gothic" pitchFamily="49" charset="-128"/>
          <a:cs typeface="MS Gothic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5C"/>
          </a:solidFill>
          <a:latin typeface="Arial" charset="0"/>
          <a:ea typeface="MS Gothic" pitchFamily="49" charset="-128"/>
          <a:cs typeface="MS Gothic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5C"/>
          </a:solidFill>
          <a:latin typeface="Arial" charset="0"/>
          <a:ea typeface="MS Gothic" pitchFamily="49" charset="-128"/>
          <a:cs typeface="MS Gothic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5C"/>
          </a:solidFill>
          <a:latin typeface="Arial" charset="0"/>
          <a:ea typeface="MS Gothic" pitchFamily="49" charset="-128"/>
          <a:cs typeface="MS Gothic"/>
        </a:defRPr>
      </a:lvl5pPr>
      <a:lvl6pPr marL="15367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  <a:ea typeface="MS Gothic" pitchFamily="49" charset="-128"/>
        </a:defRPr>
      </a:lvl6pPr>
      <a:lvl7pPr marL="19939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  <a:ea typeface="MS Gothic" pitchFamily="49" charset="-128"/>
        </a:defRPr>
      </a:lvl7pPr>
      <a:lvl8pPr marL="24511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  <a:ea typeface="MS Gothic" pitchFamily="49" charset="-128"/>
        </a:defRPr>
      </a:lvl8pPr>
      <a:lvl9pPr marL="29083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  <a:ea typeface="MS Gothic" pitchFamily="49" charset="-128"/>
        </a:defRPr>
      </a:lvl9pPr>
    </p:titleStyle>
    <p:bodyStyle>
      <a:lvl1pPr marL="431800" indent="-323850" algn="l" defTabSz="449263" rtl="0" eaLnBrk="0" fontAlgn="base" hangingPunct="0">
        <a:lnSpc>
          <a:spcPct val="93000"/>
        </a:lnSpc>
        <a:spcBef>
          <a:spcPts val="1400"/>
        </a:spcBef>
        <a:spcAft>
          <a:spcPts val="1400"/>
        </a:spcAft>
        <a:buClr>
          <a:srgbClr val="000000"/>
        </a:buClr>
        <a:buSzPct val="45000"/>
        <a:buFont typeface="Wingdings" pitchFamily="2" charset="2"/>
        <a:buChar char=""/>
        <a:defRPr sz="3200">
          <a:solidFill>
            <a:srgbClr val="000000"/>
          </a:solidFill>
          <a:latin typeface="+mn-lt"/>
          <a:ea typeface="+mn-ea"/>
          <a:cs typeface="MS Gothic"/>
        </a:defRPr>
      </a:lvl1pPr>
      <a:lvl2pPr marL="863600" indent="-287338" algn="l" defTabSz="449263" rtl="0" eaLnBrk="0" fontAlgn="base" hangingPunct="0">
        <a:spcBef>
          <a:spcPct val="0"/>
        </a:spcBef>
        <a:spcAft>
          <a:spcPts val="1100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800">
          <a:solidFill>
            <a:srgbClr val="000000"/>
          </a:solidFill>
          <a:latin typeface="+mn-lt"/>
          <a:ea typeface="+mn-ea"/>
          <a:cs typeface="MS Gothic"/>
        </a:defRPr>
      </a:lvl2pPr>
      <a:lvl3pPr marL="1295400" indent="-215900" algn="l" defTabSz="449263" rtl="0" eaLnBrk="0" fontAlgn="base" hangingPunct="0">
        <a:spcBef>
          <a:spcPct val="0"/>
        </a:spcBef>
        <a:spcAft>
          <a:spcPts val="90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400">
          <a:solidFill>
            <a:srgbClr val="000000"/>
          </a:solidFill>
          <a:latin typeface="+mn-lt"/>
          <a:ea typeface="+mn-ea"/>
          <a:cs typeface="MS Gothic"/>
        </a:defRPr>
      </a:lvl3pPr>
      <a:lvl4pPr marL="1727200" indent="-215900" algn="l" defTabSz="449263" rtl="0" eaLnBrk="0" fontAlgn="base" hangingPunct="0">
        <a:spcBef>
          <a:spcPct val="0"/>
        </a:spcBef>
        <a:spcAft>
          <a:spcPts val="600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000">
          <a:solidFill>
            <a:srgbClr val="000000"/>
          </a:solidFill>
          <a:latin typeface="+mn-lt"/>
          <a:ea typeface="+mn-ea"/>
          <a:cs typeface="MS Gothic"/>
        </a:defRPr>
      </a:lvl4pPr>
      <a:lvl5pPr marL="2159000" indent="-215900" algn="l" defTabSz="449263" rtl="0" eaLnBrk="0" fontAlgn="base" hangingPunct="0">
        <a:spcBef>
          <a:spcPct val="0"/>
        </a:spcBef>
        <a:spcAft>
          <a:spcPts val="30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000">
          <a:solidFill>
            <a:srgbClr val="000000"/>
          </a:solidFill>
          <a:latin typeface="+mn-lt"/>
          <a:ea typeface="+mn-ea"/>
          <a:cs typeface="MS Gothic"/>
        </a:defRPr>
      </a:lvl5pPr>
      <a:lvl6pPr marL="2616200" indent="-215900" algn="l" defTabSz="449263" rtl="0" fontAlgn="base" hangingPunct="0">
        <a:spcBef>
          <a:spcPct val="0"/>
        </a:spcBef>
        <a:spcAft>
          <a:spcPts val="300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  <a:ea typeface="+mn-ea"/>
        </a:defRPr>
      </a:lvl6pPr>
      <a:lvl7pPr marL="3073400" indent="-215900" algn="l" defTabSz="449263" rtl="0" fontAlgn="base" hangingPunct="0">
        <a:spcBef>
          <a:spcPct val="0"/>
        </a:spcBef>
        <a:spcAft>
          <a:spcPts val="300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  <a:ea typeface="+mn-ea"/>
        </a:defRPr>
      </a:lvl7pPr>
      <a:lvl8pPr marL="3530600" indent="-215900" algn="l" defTabSz="449263" rtl="0" fontAlgn="base" hangingPunct="0">
        <a:spcBef>
          <a:spcPct val="0"/>
        </a:spcBef>
        <a:spcAft>
          <a:spcPts val="300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  <a:ea typeface="+mn-ea"/>
        </a:defRPr>
      </a:lvl8pPr>
      <a:lvl9pPr marL="3987800" indent="-215900" algn="l" defTabSz="449263" rtl="0" fontAlgn="base" hangingPunct="0">
        <a:spcBef>
          <a:spcPct val="0"/>
        </a:spcBef>
        <a:spcAft>
          <a:spcPts val="300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8" y="36513"/>
            <a:ext cx="10079037" cy="2079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719138" y="1798638"/>
            <a:ext cx="8893174" cy="1676400"/>
          </a:xfrm>
        </p:spPr>
        <p:txBody>
          <a:bodyPr/>
          <a:lstStyle/>
          <a:p>
            <a:r>
              <a:rPr lang="en-US" altLang="en-US" sz="4000" b="1" dirty="0" smtClean="0">
                <a:latin typeface="Century Gothic" panose="020B0502020202020204" pitchFamily="34" charset="0"/>
              </a:rPr>
              <a:t>Feedback </a:t>
            </a:r>
            <a:br>
              <a:rPr lang="en-US" altLang="en-US" sz="4000" b="1" dirty="0" smtClean="0">
                <a:latin typeface="Century Gothic" panose="020B0502020202020204" pitchFamily="34" charset="0"/>
              </a:rPr>
            </a:br>
            <a:r>
              <a:rPr lang="en-US" altLang="en-US" sz="4000" b="1" dirty="0" smtClean="0">
                <a:latin typeface="Century Gothic" panose="020B0502020202020204" pitchFamily="34" charset="0"/>
              </a:rPr>
              <a:t>on the 2015 </a:t>
            </a:r>
            <a:br>
              <a:rPr lang="en-US" altLang="en-US" sz="4000" b="1" dirty="0" smtClean="0">
                <a:latin typeface="Century Gothic" panose="020B0502020202020204" pitchFamily="34" charset="0"/>
              </a:rPr>
            </a:br>
            <a:r>
              <a:rPr lang="en-US" altLang="en-US" sz="4000" b="1" dirty="0" smtClean="0">
                <a:latin typeface="Century Gothic" panose="020B0502020202020204" pitchFamily="34" charset="0"/>
              </a:rPr>
              <a:t>National Senior Certificate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35112" y="3846512"/>
            <a:ext cx="7056438" cy="2501900"/>
          </a:xfrm>
          <a:noFill/>
        </p:spPr>
        <p:txBody>
          <a:bodyPr anchor="ctr"/>
          <a:lstStyle/>
          <a:p>
            <a:pPr marL="0" indent="0" algn="ctr">
              <a:spcAft>
                <a:spcPct val="0"/>
              </a:spcAft>
              <a:buNone/>
            </a:pPr>
            <a:r>
              <a:rPr lang="en-GB" altLang="en-US" sz="2600" b="1" dirty="0" smtClean="0">
                <a:latin typeface="Century Gothic" panose="020B0502020202020204" pitchFamily="34" charset="0"/>
              </a:rPr>
              <a:t>Limpopo Provincial </a:t>
            </a:r>
            <a:r>
              <a:rPr lang="en-GB" altLang="en-US" sz="2600" b="1" dirty="0">
                <a:latin typeface="Century Gothic" panose="020B0502020202020204" pitchFamily="34" charset="0"/>
              </a:rPr>
              <a:t>Department of Education </a:t>
            </a:r>
            <a:endParaRPr lang="en-GB" altLang="en-US" sz="2600" b="1" dirty="0" smtClean="0">
              <a:latin typeface="Century Gothic" panose="020B0502020202020204" pitchFamily="34" charset="0"/>
            </a:endParaRPr>
          </a:p>
          <a:p>
            <a:pPr marL="0" indent="0" algn="ctr">
              <a:spcAft>
                <a:spcPct val="0"/>
              </a:spcAft>
              <a:buFont typeface="Wingdings" pitchFamily="2" charset="2"/>
              <a:buNone/>
            </a:pPr>
            <a:endParaRPr lang="en-GB" altLang="en-US" sz="2600" b="1" dirty="0" smtClean="0">
              <a:latin typeface="Century Gothic" panose="020B0502020202020204" pitchFamily="34" charset="0"/>
            </a:endParaRPr>
          </a:p>
          <a:p>
            <a:pPr marL="0" indent="0" algn="ctr">
              <a:spcAft>
                <a:spcPct val="0"/>
              </a:spcAft>
              <a:buFont typeface="Wingdings" pitchFamily="2" charset="2"/>
              <a:buNone/>
            </a:pPr>
            <a:r>
              <a:rPr lang="en-GB" altLang="en-US" sz="2600" b="1" dirty="0" smtClean="0">
                <a:latin typeface="Century Gothic" panose="020B0502020202020204" pitchFamily="34" charset="0"/>
              </a:rPr>
              <a:t>Dr Mafu Rakometsi</a:t>
            </a:r>
            <a:endParaRPr lang="en-GB" altLang="en-US" sz="2600" b="1" dirty="0">
              <a:latin typeface="Century Gothic" panose="020B0502020202020204" pitchFamily="34" charset="0"/>
            </a:endParaRPr>
          </a:p>
          <a:p>
            <a:pPr marL="0" indent="0" algn="ctr">
              <a:spcAft>
                <a:spcPct val="0"/>
              </a:spcAft>
              <a:buFont typeface="Wingdings" pitchFamily="2" charset="2"/>
              <a:buNone/>
            </a:pPr>
            <a:endParaRPr lang="en-GB" altLang="en-US" sz="2600" b="1" dirty="0" smtClean="0">
              <a:latin typeface="Century Gothic" panose="020B0502020202020204" pitchFamily="34" charset="0"/>
            </a:endParaRPr>
          </a:p>
          <a:p>
            <a:pPr marL="0" indent="0" algn="ctr">
              <a:spcAft>
                <a:spcPct val="0"/>
              </a:spcAft>
              <a:buFont typeface="Wingdings" pitchFamily="2" charset="2"/>
              <a:buNone/>
            </a:pPr>
            <a:r>
              <a:rPr lang="en-GB" altLang="en-US" sz="2600" b="1" dirty="0" smtClean="0">
                <a:latin typeface="Century Gothic" panose="020B0502020202020204" pitchFamily="34" charset="0"/>
              </a:rPr>
              <a:t>9 May 2016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>
                <a:latin typeface="Century Gothic" panose="020B0502020202020204" pitchFamily="34" charset="0"/>
              </a:rPr>
              <a:t>Umalusi QAA processes </a:t>
            </a:r>
            <a:endParaRPr lang="en-ZA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6363" indent="0">
              <a:buNone/>
            </a:pPr>
            <a:r>
              <a:rPr lang="en-ZA" dirty="0">
                <a:latin typeface="Century Gothic" panose="020B0502020202020204" pitchFamily="34" charset="0"/>
              </a:rPr>
              <a:t>Umalusi quality assures assessment through:</a:t>
            </a:r>
          </a:p>
          <a:p>
            <a:r>
              <a:rPr lang="en-ZA" dirty="0">
                <a:latin typeface="Century Gothic" panose="020B0502020202020204" pitchFamily="34" charset="0"/>
              </a:rPr>
              <a:t>Moderation of question </a:t>
            </a:r>
            <a:r>
              <a:rPr lang="en-ZA" dirty="0" smtClean="0">
                <a:latin typeface="Century Gothic" panose="020B0502020202020204" pitchFamily="34" charset="0"/>
              </a:rPr>
              <a:t>papers </a:t>
            </a:r>
            <a:endParaRPr lang="en-ZA" dirty="0">
              <a:latin typeface="Century Gothic" panose="020B0502020202020204" pitchFamily="34" charset="0"/>
            </a:endParaRPr>
          </a:p>
          <a:p>
            <a:r>
              <a:rPr lang="en-ZA" dirty="0">
                <a:latin typeface="Century Gothic" panose="020B0502020202020204" pitchFamily="34" charset="0"/>
              </a:rPr>
              <a:t>Moderation of internal assessment</a:t>
            </a:r>
          </a:p>
          <a:p>
            <a:r>
              <a:rPr lang="en-ZA" dirty="0">
                <a:latin typeface="Century Gothic" panose="020B0502020202020204" pitchFamily="34" charset="0"/>
              </a:rPr>
              <a:t>Moderation of practical assessment</a:t>
            </a:r>
          </a:p>
          <a:p>
            <a:r>
              <a:rPr lang="en-ZA" dirty="0">
                <a:latin typeface="Century Gothic" panose="020B0502020202020204" pitchFamily="34" charset="0"/>
              </a:rPr>
              <a:t>Monitoring the conduct of examinations</a:t>
            </a:r>
          </a:p>
          <a:p>
            <a:r>
              <a:rPr lang="en-ZA" dirty="0">
                <a:latin typeface="Century Gothic" panose="020B0502020202020204" pitchFamily="34" charset="0"/>
              </a:rPr>
              <a:t>Moderation of marking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Standardisation </a:t>
            </a:r>
            <a:r>
              <a:rPr lang="en-ZA" dirty="0">
                <a:latin typeface="Century Gothic" panose="020B0502020202020204" pitchFamily="34" charset="0"/>
              </a:rPr>
              <a:t>of assessment outcomes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807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74" y="1178351"/>
            <a:ext cx="9052564" cy="4995436"/>
          </a:xfrm>
        </p:spPr>
        <p:txBody>
          <a:bodyPr/>
          <a:lstStyle/>
          <a:p>
            <a:pPr marL="106363" indent="0">
              <a:buNone/>
              <a:defRPr/>
            </a:pPr>
            <a:r>
              <a:rPr lang="en-US" sz="2800" b="1" u="sng" dirty="0" smtClean="0">
                <a:latin typeface="Century Gothic" panose="020B0502020202020204" pitchFamily="34" charset="0"/>
              </a:rPr>
              <a:t>Areas of good practice</a:t>
            </a:r>
          </a:p>
          <a:p>
            <a:pPr>
              <a:buSzPct val="100000"/>
              <a:buFont typeface="Arial" panose="020B0604020202020204" pitchFamily="34" charset="0"/>
              <a:buChar char="•"/>
              <a:defRPr/>
            </a:pP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Chief </a:t>
            </a:r>
            <a:r>
              <a:rPr lang="en-ZA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Marker &amp; exam </a:t>
            </a: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officials recommend markers for appointment to the Head of Department.</a:t>
            </a:r>
          </a:p>
          <a:p>
            <a:pPr>
              <a:buSzPct val="100000"/>
              <a:buFont typeface="Arial" panose="020B0604020202020204" pitchFamily="34" charset="0"/>
              <a:buChar char="•"/>
              <a:defRPr/>
            </a:pP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Marker </a:t>
            </a:r>
            <a:r>
              <a:rPr lang="en-ZA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training successfully conducted</a:t>
            </a: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Marker </a:t>
            </a:r>
            <a:r>
              <a:rPr lang="en-US" alt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Selection</a:t>
            </a:r>
            <a:r>
              <a:rPr lang="en-US" altLang="en-US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and Training</a:t>
            </a:r>
            <a:endParaRPr lang="en-US" altLang="en-US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4" y="884237"/>
            <a:ext cx="9259887" cy="5638801"/>
          </a:xfrm>
        </p:spPr>
        <p:txBody>
          <a:bodyPr/>
          <a:lstStyle/>
          <a:p>
            <a:pPr marL="106363" indent="0">
              <a:buNone/>
              <a:defRPr/>
            </a:pPr>
            <a:r>
              <a:rPr lang="en-US" sz="24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Areas of concern</a:t>
            </a:r>
          </a:p>
          <a:p>
            <a:pPr lvl="1" eaLnBrk="1">
              <a:lnSpc>
                <a:spcPct val="83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ZA" sz="2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Marker </a:t>
            </a:r>
            <a:r>
              <a:rPr lang="en-ZA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selection meeting not monitored by Umalusi (PDE changed dates without </a:t>
            </a:r>
            <a:r>
              <a:rPr lang="en-ZA" sz="2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communicating the changes to Umalusi).</a:t>
            </a:r>
          </a:p>
          <a:p>
            <a:pPr lvl="1" eaLnBrk="1">
              <a:lnSpc>
                <a:spcPct val="83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ZA" alt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No documentation/ evidence  to verify the list of </a:t>
            </a:r>
            <a:r>
              <a:rPr lang="en-ZA" altLang="en-US" sz="2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applicants</a:t>
            </a:r>
          </a:p>
          <a:p>
            <a:pPr lvl="1" eaLnBrk="1">
              <a:lnSpc>
                <a:spcPct val="83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ZA" sz="2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School/ teacher subject pass </a:t>
            </a:r>
            <a:r>
              <a:rPr lang="en-ZA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rate, evaluation of markers outcomes, history of remarking not </a:t>
            </a:r>
            <a:r>
              <a:rPr lang="en-ZA" sz="2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used in the selection of markers. </a:t>
            </a:r>
            <a:endParaRPr lang="en-ZA" altLang="en-US" sz="2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 eaLnBrk="1">
              <a:lnSpc>
                <a:spcPct val="83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ZA" alt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Marker experience was captured </a:t>
            </a:r>
            <a:r>
              <a:rPr lang="en-ZA" altLang="en-US" sz="2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incorrectly in some cases </a:t>
            </a:r>
            <a:endParaRPr lang="en-ZA" altLang="en-US" sz="2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1" eaLnBrk="1">
              <a:lnSpc>
                <a:spcPct val="83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ZA" alt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List of markers declared incompetent </a:t>
            </a:r>
            <a:r>
              <a:rPr lang="en-ZA" altLang="en-US" sz="2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during the </a:t>
            </a:r>
            <a:r>
              <a:rPr lang="en-ZA" alt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previous year was not available. </a:t>
            </a:r>
          </a:p>
          <a:p>
            <a:pPr lvl="1" eaLnBrk="1">
              <a:lnSpc>
                <a:spcPct val="83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ZA" alt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Discrepancies in the appointment of marking  personnel: </a:t>
            </a:r>
            <a:r>
              <a:rPr lang="en-ZA" altLang="en-US" sz="2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unqualified  </a:t>
            </a:r>
            <a:r>
              <a:rPr lang="en-ZA" alt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Senior Markers supervising highly qualified and experienced teachers; </a:t>
            </a:r>
          </a:p>
          <a:p>
            <a:pPr lvl="1" eaLnBrk="1">
              <a:lnSpc>
                <a:spcPct val="83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ZA" alt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Unqualified markers  with no subject </a:t>
            </a:r>
            <a:r>
              <a:rPr lang="en-ZA" altLang="en-US" sz="2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specialisation </a:t>
            </a:r>
            <a:r>
              <a:rPr lang="en-ZA" alt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; </a:t>
            </a:r>
          </a:p>
          <a:p>
            <a:pPr lvl="1" eaLnBrk="1">
              <a:lnSpc>
                <a:spcPct val="83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ZA" alt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Grade 10 teachers, principals, and teachers who were not teaching </a:t>
            </a:r>
            <a:r>
              <a:rPr lang="en-ZA" altLang="en-US" sz="2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literature</a:t>
            </a:r>
            <a:r>
              <a:rPr lang="en-ZA" alt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ZA" altLang="en-US" sz="2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were appointed as markers</a:t>
            </a:r>
            <a:endParaRPr lang="en-ZA" altLang="en-US" sz="2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06363" indent="0">
              <a:buNone/>
              <a:defRPr/>
            </a:pPr>
            <a:endParaRPr lang="en-US" sz="20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defRPr/>
            </a:pPr>
            <a:endParaRPr lang="en-US" sz="20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defRPr/>
            </a:pPr>
            <a:endParaRPr lang="en-US" sz="20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06363" indent="0">
              <a:buNone/>
              <a:defRPr/>
            </a:pPr>
            <a:endParaRPr lang="en-US" sz="20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504825" y="323850"/>
            <a:ext cx="9066213" cy="560387"/>
          </a:xfrm>
        </p:spPr>
        <p:txBody>
          <a:bodyPr/>
          <a:lstStyle/>
          <a:p>
            <a:pPr eaLnBrk="1"/>
            <a:r>
              <a:rPr lang="en-US" altLang="en-US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Marker Selection and Training</a:t>
            </a:r>
            <a:endParaRPr lang="en-US" altLang="en-US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26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altLang="en-US" sz="3600" b="1" dirty="0" smtClean="0">
                <a:latin typeface="Century Gothic" panose="020B0502020202020204" pitchFamily="34" charset="0"/>
              </a:rPr>
              <a:t>State of Readiness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713" y="1331913"/>
            <a:ext cx="9525000" cy="5191125"/>
          </a:xfrm>
        </p:spPr>
        <p:txBody>
          <a:bodyPr/>
          <a:lstStyle/>
          <a:p>
            <a:pPr marL="90488" indent="0" defTabSz="625475">
              <a:buFont typeface="Wingdings" pitchFamily="2" charset="2"/>
              <a:buNone/>
              <a:defRPr/>
            </a:pPr>
            <a:r>
              <a:rPr lang="en-ZA" sz="2400" b="1" u="sng" dirty="0" smtClean="0">
                <a:latin typeface="Century Gothic" panose="020B0502020202020204" pitchFamily="34" charset="0"/>
              </a:rPr>
              <a:t>Areas of good practice</a:t>
            </a:r>
          </a:p>
          <a:p>
            <a:pPr marL="547688" indent="-457200" defTabSz="625475">
              <a:defRPr/>
            </a:pPr>
            <a:r>
              <a:rPr lang="en-ZA" sz="2400" dirty="0" smtClean="0">
                <a:latin typeface="Century Gothic" panose="020B0502020202020204" pitchFamily="34" charset="0"/>
              </a:rPr>
              <a:t>Detailed </a:t>
            </a:r>
            <a:r>
              <a:rPr lang="en-ZA" sz="2400" dirty="0">
                <a:latin typeface="Century Gothic" panose="020B0502020202020204" pitchFamily="34" charset="0"/>
              </a:rPr>
              <a:t>management </a:t>
            </a:r>
            <a:r>
              <a:rPr lang="en-ZA" sz="2400" dirty="0" smtClean="0">
                <a:latin typeface="Century Gothic" panose="020B0502020202020204" pitchFamily="34" charset="0"/>
              </a:rPr>
              <a:t>plan developed </a:t>
            </a:r>
            <a:r>
              <a:rPr lang="en-ZA" sz="2400" dirty="0">
                <a:latin typeface="Century Gothic" panose="020B0502020202020204" pitchFamily="34" charset="0"/>
              </a:rPr>
              <a:t>for the conduct, management and administration of the 2015 NSC November </a:t>
            </a:r>
            <a:r>
              <a:rPr lang="en-ZA" sz="2400" dirty="0" smtClean="0">
                <a:latin typeface="Century Gothic" panose="020B0502020202020204" pitchFamily="34" charset="0"/>
              </a:rPr>
              <a:t>examinations.</a:t>
            </a:r>
            <a:r>
              <a:rPr lang="en-ZA" altLang="en-US" sz="2400" dirty="0" smtClean="0">
                <a:latin typeface="Century Gothic" panose="020B0502020202020204" pitchFamily="34" charset="0"/>
              </a:rPr>
              <a:t> </a:t>
            </a:r>
          </a:p>
          <a:p>
            <a:pPr marL="547688" indent="-457200" defTabSz="625475">
              <a:defRPr/>
            </a:pPr>
            <a:r>
              <a:rPr lang="en-ZA" altLang="en-US" sz="2400" dirty="0" smtClean="0">
                <a:latin typeface="Century Gothic" panose="020B0502020202020204" pitchFamily="34" charset="0"/>
              </a:rPr>
              <a:t>Planning for the training of Chief Invigilators, Invigilators and Monitors was in place.</a:t>
            </a:r>
          </a:p>
          <a:p>
            <a:pPr marL="547688" indent="-457200" defTabSz="625475">
              <a:defRPr/>
            </a:pPr>
            <a:r>
              <a:rPr lang="en-ZA" altLang="en-US" sz="2400" dirty="0" smtClean="0">
                <a:latin typeface="Century Gothic" panose="020B0502020202020204" pitchFamily="34" charset="0"/>
              </a:rPr>
              <a:t>Good management of the registration of candidates and examination centres.</a:t>
            </a:r>
          </a:p>
          <a:p>
            <a:pPr marL="547688" indent="-457200" defTabSz="625475">
              <a:defRPr/>
            </a:pPr>
            <a:r>
              <a:rPr lang="en-ZA" altLang="en-US" sz="2400" dirty="0" smtClean="0">
                <a:latin typeface="Century Gothic" panose="020B0502020202020204" pitchFamily="34" charset="0"/>
              </a:rPr>
              <a:t>Categorisation of examination </a:t>
            </a:r>
            <a:r>
              <a:rPr lang="en-ZA" altLang="en-US" sz="2400" dirty="0">
                <a:latin typeface="Century Gothic" panose="020B0502020202020204" pitchFamily="34" charset="0"/>
              </a:rPr>
              <a:t>centres into high, medium and low risk </a:t>
            </a:r>
            <a:r>
              <a:rPr lang="en-ZA" altLang="en-US" sz="2400" dirty="0" smtClean="0">
                <a:latin typeface="Century Gothic" panose="020B0502020202020204" pitchFamily="34" charset="0"/>
              </a:rPr>
              <a:t>for targeted exam monitoring</a:t>
            </a:r>
            <a:r>
              <a:rPr lang="en-ZA" altLang="en-US" sz="2800" dirty="0" smtClean="0">
                <a:latin typeface="Century Gothic" panose="020B0502020202020204" pitchFamily="34" charset="0"/>
              </a:rPr>
              <a:t>. </a:t>
            </a:r>
            <a:endParaRPr lang="en-ZA" altLang="en-US" sz="2800" dirty="0">
              <a:latin typeface="Century Gothic" panose="020B0502020202020204" pitchFamily="34" charset="0"/>
            </a:endParaRPr>
          </a:p>
          <a:p>
            <a:pPr marL="547688" indent="-457200" defTabSz="625475">
              <a:defRPr/>
            </a:pPr>
            <a:endParaRPr lang="en-ZA" dirty="0" smtClean="0">
              <a:latin typeface="Century Gothic" panose="020B0502020202020204" pitchFamily="34" charset="0"/>
            </a:endParaRPr>
          </a:p>
          <a:p>
            <a:pPr marL="547688" indent="-457200" defTabSz="625475">
              <a:defRPr/>
            </a:pPr>
            <a:endParaRPr lang="en-ZA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66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altLang="en-US" sz="3600" b="1" dirty="0" smtClean="0">
                <a:latin typeface="Century Gothic" panose="020B0502020202020204" pitchFamily="34" charset="0"/>
              </a:rPr>
              <a:t>State of Readiness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713" y="1331913"/>
            <a:ext cx="9677400" cy="5191125"/>
          </a:xfrm>
        </p:spPr>
        <p:txBody>
          <a:bodyPr/>
          <a:lstStyle/>
          <a:p>
            <a:pPr marL="90488" indent="0" defTabSz="625475">
              <a:buFont typeface="Wingdings" pitchFamily="2" charset="2"/>
              <a:buNone/>
              <a:defRPr/>
            </a:pPr>
            <a:r>
              <a:rPr lang="en-ZA" sz="2400" b="1" u="sng" dirty="0" smtClean="0">
                <a:latin typeface="Century Gothic" panose="020B0502020202020204" pitchFamily="34" charset="0"/>
              </a:rPr>
              <a:t>Areas of concern</a:t>
            </a:r>
          </a:p>
          <a:p>
            <a:pPr marL="547688" indent="-457200" defTabSz="625475">
              <a:defRPr/>
            </a:pPr>
            <a:r>
              <a:rPr lang="en-ZA" sz="2400" dirty="0" smtClean="0">
                <a:latin typeface="Century Gothic" panose="020B0502020202020204" pitchFamily="34" charset="0"/>
              </a:rPr>
              <a:t>Inadequate staffing at the PED (</a:t>
            </a: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Examinations and Assessment Unit).</a:t>
            </a:r>
          </a:p>
          <a:p>
            <a:pPr marL="547688" indent="-457200" defTabSz="625475">
              <a:defRPr/>
            </a:pPr>
            <a:r>
              <a:rPr lang="en-ZA" sz="2400" dirty="0" smtClean="0">
                <a:latin typeface="Century Gothic" panose="020B0502020202020204" pitchFamily="34" charset="0"/>
              </a:rPr>
              <a:t>Very weak security measures to ensure the safety of examination materials at the PED’s Examinations and Assessment storage facility.</a:t>
            </a:r>
            <a:endParaRPr lang="en-ZA" sz="2400" dirty="0">
              <a:latin typeface="Century Gothic" panose="020B0502020202020204" pitchFamily="34" charset="0"/>
            </a:endParaRPr>
          </a:p>
          <a:p>
            <a:pPr marL="547688" indent="-457200" defTabSz="625475">
              <a:defRPr/>
            </a:pPr>
            <a:r>
              <a:rPr lang="en-ZA" sz="2400" dirty="0" smtClean="0">
                <a:latin typeface="Century Gothic" panose="020B0502020202020204" pitchFamily="34" charset="0"/>
              </a:rPr>
              <a:t>At </a:t>
            </a:r>
            <a:r>
              <a:rPr lang="en-ZA" sz="2400" dirty="0">
                <a:latin typeface="Century Gothic" panose="020B0502020202020204" pitchFamily="34" charset="0"/>
              </a:rPr>
              <a:t>the </a:t>
            </a:r>
            <a:r>
              <a:rPr lang="en-ZA" sz="2400" dirty="0" err="1">
                <a:latin typeface="Century Gothic" panose="020B0502020202020204" pitchFamily="34" charset="0"/>
              </a:rPr>
              <a:t>Sambandou</a:t>
            </a:r>
            <a:r>
              <a:rPr lang="en-ZA" sz="2400" dirty="0">
                <a:latin typeface="Century Gothic" panose="020B0502020202020204" pitchFamily="34" charset="0"/>
              </a:rPr>
              <a:t> and </a:t>
            </a:r>
            <a:r>
              <a:rPr lang="en-ZA" sz="2400" dirty="0" err="1">
                <a:latin typeface="Century Gothic" panose="020B0502020202020204" pitchFamily="34" charset="0"/>
              </a:rPr>
              <a:t>Tshilamba</a:t>
            </a:r>
            <a:r>
              <a:rPr lang="en-ZA" sz="2400" dirty="0">
                <a:latin typeface="Century Gothic" panose="020B0502020202020204" pitchFamily="34" charset="0"/>
              </a:rPr>
              <a:t> nodal </a:t>
            </a:r>
            <a:r>
              <a:rPr lang="en-ZA" sz="2400" dirty="0" smtClean="0">
                <a:latin typeface="Century Gothic" panose="020B0502020202020204" pitchFamily="34" charset="0"/>
              </a:rPr>
              <a:t>points in Limpopo, the </a:t>
            </a:r>
            <a:r>
              <a:rPr lang="en-ZA" sz="2400" dirty="0">
                <a:latin typeface="Century Gothic" panose="020B0502020202020204" pitchFamily="34" charset="0"/>
              </a:rPr>
              <a:t>storage facilities for examination materials were found to pose safety and security risks to the examination material</a:t>
            </a:r>
            <a:r>
              <a:rPr lang="en-ZA" sz="2400" dirty="0" smtClean="0">
                <a:latin typeface="Century Gothic" panose="020B0502020202020204" pitchFamily="34" charset="0"/>
              </a:rPr>
              <a:t>.</a:t>
            </a:r>
          </a:p>
          <a:p>
            <a:pPr marL="547688" indent="-457200" defTabSz="625475">
              <a:defRPr/>
            </a:pPr>
            <a:endParaRPr lang="en-ZA" dirty="0" smtClean="0">
              <a:latin typeface="Century Gothic" panose="020B0502020202020204" pitchFamily="34" charset="0"/>
            </a:endParaRPr>
          </a:p>
          <a:p>
            <a:pPr marL="547688" indent="-457200" defTabSz="625475">
              <a:defRPr/>
            </a:pPr>
            <a:endParaRPr lang="en-ZA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21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74" y="1178351"/>
            <a:ext cx="9052564" cy="4995436"/>
          </a:xfrm>
        </p:spPr>
        <p:txBody>
          <a:bodyPr/>
          <a:lstStyle/>
          <a:p>
            <a:pPr>
              <a:defRPr/>
            </a:pPr>
            <a:endParaRPr lang="en-US" sz="2400" dirty="0" smtClean="0">
              <a:latin typeface="Century Gothic" panose="020B0502020202020204" pitchFamily="34" charset="0"/>
            </a:endParaRPr>
          </a:p>
          <a:p>
            <a:pPr>
              <a:defRPr/>
            </a:pPr>
            <a:endParaRPr lang="en-US" sz="2400" dirty="0" smtClean="0">
              <a:latin typeface="Century Gothic" panose="020B0502020202020204" pitchFamily="34" charset="0"/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sz="3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Subjects sampled for verification of marking</a:t>
            </a:r>
            <a:endParaRPr lang="en-US" altLang="en-US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209437"/>
              </p:ext>
            </p:extLst>
          </p:nvPr>
        </p:nvGraphicFramePr>
        <p:xfrm>
          <a:off x="773112" y="1189037"/>
          <a:ext cx="8686801" cy="4961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710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378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317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064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9159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No.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 Subjects 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No.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Subject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9159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Accounting 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8.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English HL Papers 1 and 2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9159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2.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Afrikaans FAL Papers</a:t>
                      </a:r>
                      <a:r>
                        <a:rPr lang="en-ZA" sz="2000" baseline="0" dirty="0" smtClean="0"/>
                        <a:t> 1 and 2 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9.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Geography Papers 1 and 2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7044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3.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Agricultural Sciences Papers</a:t>
                      </a:r>
                      <a:r>
                        <a:rPr lang="en-ZA" sz="2000" baseline="0" dirty="0" smtClean="0"/>
                        <a:t> 1 and 2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10.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History Papers 1 and 2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9159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4.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Business Studies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11.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Life Sciences Papers 1 and 2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17044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5.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Computer Applications Technology Papers</a:t>
                      </a:r>
                      <a:r>
                        <a:rPr lang="en-ZA" sz="2000" baseline="0" dirty="0" smtClean="0"/>
                        <a:t> 1 and 2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12.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Mathematical Literacy Papers 1 and 2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9159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6.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Economics</a:t>
                      </a:r>
                      <a:r>
                        <a:rPr lang="en-ZA" sz="2000" baseline="0" dirty="0" smtClean="0"/>
                        <a:t> Papers 1 and 2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13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Mathematics Papers 1 and 2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9159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7.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English FAL</a:t>
                      </a:r>
                      <a:r>
                        <a:rPr lang="en-ZA" sz="2000" baseline="0" dirty="0" smtClean="0"/>
                        <a:t> Papers 1 and 2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14.</a:t>
                      </a:r>
                      <a:endParaRPr lang="en-ZA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Physical</a:t>
                      </a:r>
                      <a:r>
                        <a:rPr lang="en-ZA" sz="2000" baseline="0" dirty="0" smtClean="0"/>
                        <a:t> Sciences Papers 1 and 2</a:t>
                      </a:r>
                      <a:endParaRPr lang="en-ZA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85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74" y="1178351"/>
            <a:ext cx="9052564" cy="5420886"/>
          </a:xfrm>
        </p:spPr>
        <p:txBody>
          <a:bodyPr numCol="1"/>
          <a:lstStyle/>
          <a:p>
            <a:pPr marL="106363" indent="0">
              <a:buNone/>
              <a:defRPr/>
            </a:pPr>
            <a:r>
              <a:rPr lang="en-US" sz="2400" b="1" u="sng" dirty="0" smtClean="0">
                <a:latin typeface="Century Gothic" panose="020B0502020202020204" pitchFamily="34" charset="0"/>
              </a:rPr>
              <a:t>Areas of good practice</a:t>
            </a:r>
          </a:p>
          <a:p>
            <a:pPr>
              <a:defRPr/>
            </a:pPr>
            <a:r>
              <a:rPr lang="en-US" sz="2400" dirty="0" smtClean="0">
                <a:latin typeface="Century Gothic" panose="020B0502020202020204" pitchFamily="34" charset="0"/>
              </a:rPr>
              <a:t>Training of markers has improved marking in most subjects.</a:t>
            </a:r>
          </a:p>
          <a:p>
            <a:pPr>
              <a:defRPr/>
            </a:pPr>
            <a:r>
              <a:rPr lang="en-US" sz="2400" dirty="0" smtClean="0">
                <a:latin typeface="Century Gothic" panose="020B0502020202020204" pitchFamily="34" charset="0"/>
              </a:rPr>
              <a:t>The establishment and use of tolerance range has made marking more reliable in most subjects.</a:t>
            </a:r>
          </a:p>
          <a:p>
            <a:pPr>
              <a:defRPr/>
            </a:pPr>
            <a:r>
              <a:rPr lang="en-US" sz="2400" dirty="0" smtClean="0">
                <a:latin typeface="Century Gothic" panose="020B0502020202020204" pitchFamily="34" charset="0"/>
              </a:rPr>
              <a:t>The emphasis on strict internal moderation of scripts has reduced inconsistencies in marking in most subjects.</a:t>
            </a:r>
            <a:endParaRPr lang="en-US" sz="2400" b="1" u="sng" dirty="0" smtClean="0">
              <a:latin typeface="Century Gothic" panose="020B0502020202020204" pitchFamily="34" charset="0"/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sz="3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Verification of marking </a:t>
            </a:r>
          </a:p>
        </p:txBody>
      </p:sp>
    </p:spTree>
    <p:extLst>
      <p:ext uri="{BB962C8B-B14F-4D97-AF65-F5344CB8AC3E}">
        <p14:creationId xmlns:p14="http://schemas.microsoft.com/office/powerpoint/2010/main" val="204227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74" y="1150070"/>
            <a:ext cx="9052564" cy="5449167"/>
          </a:xfrm>
        </p:spPr>
        <p:txBody>
          <a:bodyPr numCol="1"/>
          <a:lstStyle/>
          <a:p>
            <a:pPr marL="106363" lvl="0" indent="0">
              <a:buNone/>
              <a:defRPr/>
            </a:pPr>
            <a:r>
              <a:rPr lang="en-US" sz="2800" b="1" u="sng" dirty="0">
                <a:latin typeface="Century Gothic" panose="020B0502020202020204" pitchFamily="34" charset="0"/>
              </a:rPr>
              <a:t>Areas of concern </a:t>
            </a:r>
          </a:p>
          <a:p>
            <a:pPr lvl="0" algn="just">
              <a:defRPr/>
            </a:pPr>
            <a:r>
              <a:rPr lang="en-ZA" sz="2400" dirty="0">
                <a:latin typeface="Century Gothic" panose="020B0502020202020204" pitchFamily="34" charset="0"/>
              </a:rPr>
              <a:t>N</a:t>
            </a:r>
            <a:r>
              <a:rPr lang="en-ZA" sz="2400" dirty="0" smtClean="0">
                <a:latin typeface="Century Gothic" panose="020B0502020202020204" pitchFamily="34" charset="0"/>
              </a:rPr>
              <a:t>o </a:t>
            </a:r>
            <a:r>
              <a:rPr lang="en-ZA" sz="2400" dirty="0">
                <a:latin typeface="Century Gothic" panose="020B0502020202020204" pitchFamily="34" charset="0"/>
              </a:rPr>
              <a:t>proficient Afrikaans markers for </a:t>
            </a:r>
            <a:r>
              <a:rPr lang="en-ZA" sz="2400" dirty="0" smtClean="0">
                <a:latin typeface="Century Gothic" panose="020B0502020202020204" pitchFamily="34" charset="0"/>
              </a:rPr>
              <a:t>Economics Paper 1 in Limpopo </a:t>
            </a:r>
            <a:r>
              <a:rPr lang="en-US" sz="2400" dirty="0" smtClean="0">
                <a:latin typeface="Century Gothic" panose="020B0502020202020204" pitchFamily="34" charset="0"/>
              </a:rPr>
              <a:t>.</a:t>
            </a:r>
          </a:p>
          <a:p>
            <a:pPr lvl="0" algn="just">
              <a:defRPr/>
            </a:pPr>
            <a:r>
              <a:rPr lang="en-US" sz="2400" dirty="0" smtClean="0">
                <a:latin typeface="Century Gothic" panose="020B0502020202020204" pitchFamily="34" charset="0"/>
              </a:rPr>
              <a:t>More than 10% of the novice markers were appointed in Mathematics Paper 1, posing a high risk of inconsistency in marking – may have </a:t>
            </a:r>
            <a:r>
              <a:rPr lang="en-ZA" sz="2400" dirty="0" smtClean="0">
                <a:latin typeface="Century Gothic" panose="020B0502020202020204" pitchFamily="34" charset="0"/>
              </a:rPr>
              <a:t>adversely affected learner performance.</a:t>
            </a:r>
          </a:p>
          <a:p>
            <a:pPr marL="106363" lvl="0" indent="0">
              <a:buNone/>
              <a:defRPr/>
            </a:pPr>
            <a:endParaRPr lang="en-ZA" sz="2800" dirty="0" smtClean="0">
              <a:latin typeface="Century Gothic" panose="020B0502020202020204" pitchFamily="34" charset="0"/>
            </a:endParaRPr>
          </a:p>
          <a:p>
            <a:pPr marL="106363" indent="0">
              <a:buNone/>
              <a:defRPr/>
            </a:pPr>
            <a:endParaRPr lang="en-US" sz="2800" b="1" u="sng" dirty="0" smtClean="0">
              <a:latin typeface="Century Gothic" panose="020B0502020202020204" pitchFamily="34" charset="0"/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sz="3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Verification of marking </a:t>
            </a:r>
          </a:p>
        </p:txBody>
      </p:sp>
    </p:spTree>
    <p:extLst>
      <p:ext uri="{BB962C8B-B14F-4D97-AF65-F5344CB8AC3E}">
        <p14:creationId xmlns:p14="http://schemas.microsoft.com/office/powerpoint/2010/main" val="67966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11085"/>
            <a:ext cx="9066213" cy="946215"/>
          </a:xfrm>
        </p:spPr>
        <p:txBody>
          <a:bodyPr/>
          <a:lstStyle/>
          <a:p>
            <a:r>
              <a:rPr lang="en-ZA" sz="3600" b="1" dirty="0"/>
              <a:t>Verification of marking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14" y="1319753"/>
            <a:ext cx="9972834" cy="4996910"/>
          </a:xfrm>
        </p:spPr>
        <p:txBody>
          <a:bodyPr/>
          <a:lstStyle/>
          <a:p>
            <a:pPr marL="106363" indent="0">
              <a:buNone/>
            </a:pPr>
            <a:r>
              <a:rPr lang="en-ZA" sz="2800" b="1" u="sng" dirty="0" smtClean="0">
                <a:latin typeface="Century Gothic" panose="020B0502020202020204" pitchFamily="34" charset="0"/>
              </a:rPr>
              <a:t>Recommendations/directive for improvement</a:t>
            </a:r>
          </a:p>
          <a:p>
            <a:pPr lvl="0" algn="just">
              <a:defRPr/>
            </a:pPr>
            <a:r>
              <a:rPr lang="en-GB" sz="2800" dirty="0" smtClean="0">
                <a:latin typeface="Century Gothic" panose="020B0502020202020204" pitchFamily="34" charset="0"/>
              </a:rPr>
              <a:t>The number of novice markers needs to be manageable (10%) to ensure proper and effective supervision to curb inconsistent marking. </a:t>
            </a:r>
          </a:p>
          <a:p>
            <a:pPr lvl="0" algn="just">
              <a:defRPr/>
            </a:pPr>
            <a:r>
              <a:rPr lang="en-GB" sz="2800" dirty="0">
                <a:latin typeface="Century Gothic" panose="020B0502020202020204" pitchFamily="34" charset="0"/>
              </a:rPr>
              <a:t>C</a:t>
            </a:r>
            <a:r>
              <a:rPr lang="en-GB" sz="2800" dirty="0" smtClean="0">
                <a:latin typeface="Century Gothic" panose="020B0502020202020204" pitchFamily="34" charset="0"/>
              </a:rPr>
              <a:t>ompetent educators </a:t>
            </a:r>
            <a:r>
              <a:rPr lang="en-GB" sz="2800" dirty="0">
                <a:latin typeface="Century Gothic" panose="020B0502020202020204" pitchFamily="34" charset="0"/>
              </a:rPr>
              <a:t>who are knowledgeable, qualified and experienced in their </a:t>
            </a:r>
            <a:r>
              <a:rPr lang="en-GB" sz="2800" dirty="0" smtClean="0">
                <a:latin typeface="Century Gothic" panose="020B0502020202020204" pitchFamily="34" charset="0"/>
              </a:rPr>
              <a:t>subjects </a:t>
            </a:r>
            <a:r>
              <a:rPr lang="en-GB" sz="2800" dirty="0">
                <a:latin typeface="Century Gothic" panose="020B0502020202020204" pitchFamily="34" charset="0"/>
              </a:rPr>
              <a:t>should be </a:t>
            </a:r>
            <a:r>
              <a:rPr lang="en-GB" sz="2800" dirty="0" smtClean="0">
                <a:latin typeface="Century Gothic" panose="020B0502020202020204" pitchFamily="34" charset="0"/>
              </a:rPr>
              <a:t>prioritised when appointment of markers is done.</a:t>
            </a:r>
            <a:endParaRPr lang="en-ZA" sz="2800" dirty="0">
              <a:latin typeface="Century Gothic" panose="020B0502020202020204" pitchFamily="34" charset="0"/>
            </a:endParaRPr>
          </a:p>
          <a:p>
            <a:pPr algn="just"/>
            <a:r>
              <a:rPr lang="en-ZA" sz="2800" dirty="0" smtClean="0">
                <a:latin typeface="Century Gothic" panose="020B0502020202020204" pitchFamily="34" charset="0"/>
              </a:rPr>
              <a:t>All appointed markers must attend marker training. Those who fail to attend should not be allowed to mark.</a:t>
            </a:r>
          </a:p>
          <a:p>
            <a:pPr marL="106363" indent="0">
              <a:buNone/>
            </a:pPr>
            <a:endParaRPr lang="en-ZA" sz="2800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99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>
                <a:latin typeface="Century Gothic" panose="020B0502020202020204" pitchFamily="34" charset="0"/>
              </a:rPr>
              <a:t>Moderation of SBA</a:t>
            </a:r>
            <a:endParaRPr lang="en-ZA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6363" indent="0" algn="just">
              <a:buNone/>
            </a:pPr>
            <a:r>
              <a:rPr lang="en-GB" sz="2400" dirty="0">
                <a:latin typeface="Century Gothic" panose="020B0502020202020204" pitchFamily="34" charset="0"/>
              </a:rPr>
              <a:t>Umalusi employs appropriate initiatives for quality assuring the SBA components submitted by different schools </a:t>
            </a:r>
            <a:r>
              <a:rPr lang="en-GB" sz="2400" dirty="0" smtClean="0">
                <a:latin typeface="Century Gothic" panose="020B0502020202020204" pitchFamily="34" charset="0"/>
              </a:rPr>
              <a:t>with the aim:</a:t>
            </a:r>
            <a:endParaRPr lang="en-ZA" sz="2400" dirty="0">
              <a:latin typeface="Century Gothic" panose="020B0502020202020204" pitchFamily="34" charset="0"/>
            </a:endParaRPr>
          </a:p>
          <a:p>
            <a:pPr lvl="0" algn="just"/>
            <a:r>
              <a:rPr lang="en-GB" sz="2400" dirty="0">
                <a:latin typeface="Century Gothic" panose="020B0502020202020204" pitchFamily="34" charset="0"/>
              </a:rPr>
              <a:t>To ascertain comparability of the implementation of assessed curriculum across schools in a </a:t>
            </a:r>
            <a:r>
              <a:rPr lang="en-GB" sz="2400" dirty="0" smtClean="0">
                <a:latin typeface="Century Gothic" panose="020B0502020202020204" pitchFamily="34" charset="0"/>
              </a:rPr>
              <a:t>subject;</a:t>
            </a:r>
            <a:endParaRPr lang="en-ZA" sz="2400" dirty="0">
              <a:latin typeface="Century Gothic" panose="020B0502020202020204" pitchFamily="34" charset="0"/>
            </a:endParaRPr>
          </a:p>
          <a:p>
            <a:pPr lvl="0" algn="just"/>
            <a:r>
              <a:rPr lang="en-GB" sz="2400" dirty="0">
                <a:latin typeface="Century Gothic" panose="020B0502020202020204" pitchFamily="34" charset="0"/>
              </a:rPr>
              <a:t>To assess consistency of marking standards across administered tasks in a subject within the school and across schools in a district, and thus ensure fairness for individual learners and schools;</a:t>
            </a:r>
            <a:endParaRPr lang="en-ZA" sz="2400" dirty="0">
              <a:latin typeface="Century Gothic" panose="020B0502020202020204" pitchFamily="34" charset="0"/>
            </a:endParaRPr>
          </a:p>
          <a:p>
            <a:pPr lvl="0" algn="just"/>
            <a:r>
              <a:rPr lang="en-GB" sz="2400" dirty="0">
                <a:latin typeface="Century Gothic" panose="020B0502020202020204" pitchFamily="34" charset="0"/>
              </a:rPr>
              <a:t>To gather information that may be useful for making recommendations for improved practice.</a:t>
            </a:r>
            <a:endParaRPr lang="en-ZA" sz="2400" dirty="0">
              <a:latin typeface="Century Gothic" panose="020B0502020202020204" pitchFamily="34" charset="0"/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3837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>
                <a:latin typeface="Century Gothic" panose="020B0502020202020204" pitchFamily="34" charset="0"/>
              </a:rPr>
              <a:t>Overview </a:t>
            </a:r>
            <a:endParaRPr lang="en-ZA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4988" indent="-444500" defTabSz="625475">
              <a:buNone/>
            </a:pPr>
            <a:r>
              <a:rPr lang="en-ZA" dirty="0" smtClean="0"/>
              <a:t>1. </a:t>
            </a:r>
            <a:r>
              <a:rPr lang="en-ZA" dirty="0" smtClean="0">
                <a:latin typeface="Century Gothic" panose="020B0502020202020204" pitchFamily="34" charset="0"/>
              </a:rPr>
              <a:t>Analysis of Limpopo Department of Education 2015 NSC results  </a:t>
            </a:r>
          </a:p>
          <a:p>
            <a:pPr marL="534988" indent="-444500" defTabSz="625475">
              <a:buNone/>
            </a:pPr>
            <a:r>
              <a:rPr lang="en-ZA" dirty="0" smtClean="0">
                <a:latin typeface="Century Gothic" panose="020B0502020202020204" pitchFamily="34" charset="0"/>
              </a:rPr>
              <a:t>2. Feedback on 2015 Umalusi Quality Assurance of Assessment processes: Limpopo </a:t>
            </a:r>
          </a:p>
          <a:p>
            <a:pPr marL="898525" indent="-363538" defTabSz="625475"/>
            <a:r>
              <a:rPr lang="en-ZA" dirty="0" smtClean="0">
                <a:latin typeface="Century Gothic" panose="020B0502020202020204" pitchFamily="34" charset="0"/>
              </a:rPr>
              <a:t>Appointment of markers </a:t>
            </a:r>
          </a:p>
          <a:p>
            <a:pPr marL="898525" indent="-363538" defTabSz="625475"/>
            <a:r>
              <a:rPr lang="en-ZA" dirty="0" smtClean="0">
                <a:latin typeface="Century Gothic" panose="020B0502020202020204" pitchFamily="34" charset="0"/>
              </a:rPr>
              <a:t>Verification of </a:t>
            </a:r>
            <a:r>
              <a:rPr lang="en-ZA" dirty="0">
                <a:latin typeface="Century Gothic" panose="020B0502020202020204" pitchFamily="34" charset="0"/>
              </a:rPr>
              <a:t>marking </a:t>
            </a:r>
            <a:endParaRPr lang="en-ZA" dirty="0" smtClean="0">
              <a:latin typeface="Century Gothic" panose="020B0502020202020204" pitchFamily="34" charset="0"/>
            </a:endParaRPr>
          </a:p>
          <a:p>
            <a:pPr marL="898525" indent="-363538" defTabSz="625475"/>
            <a:r>
              <a:rPr lang="en-ZA" dirty="0" smtClean="0">
                <a:latin typeface="Century Gothic" panose="020B0502020202020204" pitchFamily="34" charset="0"/>
              </a:rPr>
              <a:t>Moderation </a:t>
            </a:r>
            <a:r>
              <a:rPr lang="en-ZA" dirty="0">
                <a:latin typeface="Century Gothic" panose="020B0502020202020204" pitchFamily="34" charset="0"/>
              </a:rPr>
              <a:t>of school based assessment </a:t>
            </a:r>
          </a:p>
          <a:p>
            <a:pPr marL="898525" indent="-363538" defTabSz="625475"/>
            <a:r>
              <a:rPr lang="en-ZA" dirty="0" smtClean="0">
                <a:latin typeface="Century Gothic" panose="020B0502020202020204" pitchFamily="34" charset="0"/>
              </a:rPr>
              <a:t>Statistical moderation of SBA </a:t>
            </a:r>
            <a:endParaRPr lang="en-ZA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31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2800" b="1" dirty="0" smtClean="0"/>
              <a:t>Subjects and Districts sampled for moderation of SBA </a:t>
            </a:r>
            <a:endParaRPr lang="en-ZA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3622477"/>
              </p:ext>
            </p:extLst>
          </p:nvPr>
        </p:nvGraphicFramePr>
        <p:xfrm>
          <a:off x="849312" y="1341437"/>
          <a:ext cx="8229600" cy="46283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5854">
                <a:tc>
                  <a:txBody>
                    <a:bodyPr/>
                    <a:lstStyle/>
                    <a:p>
                      <a:r>
                        <a:rPr lang="en-ZA" sz="2800" dirty="0" smtClean="0"/>
                        <a:t>Subjects</a:t>
                      </a:r>
                      <a:endParaRPr lang="en-ZA" sz="2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800" dirty="0" smtClean="0"/>
                        <a:t>Districts</a:t>
                      </a:r>
                      <a:r>
                        <a:rPr lang="en-ZA" sz="2800" baseline="0" dirty="0" smtClean="0"/>
                        <a:t> </a:t>
                      </a:r>
                      <a:endParaRPr lang="en-ZA" sz="2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5905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ZA" sz="2600" dirty="0">
                          <a:effectLst/>
                        </a:rPr>
                        <a:t>English FAL</a:t>
                      </a:r>
                      <a:endParaRPr lang="en-ZA" sz="2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 dirty="0" smtClean="0">
                          <a:effectLst/>
                        </a:rPr>
                        <a:t>Vhembe and </a:t>
                      </a:r>
                      <a:r>
                        <a:rPr lang="en-GB" sz="2600" dirty="0" smtClean="0">
                          <a:effectLst/>
                        </a:rPr>
                        <a:t> </a:t>
                      </a:r>
                      <a:r>
                        <a:rPr lang="en-GB" sz="2600" dirty="0">
                          <a:effectLst/>
                        </a:rPr>
                        <a:t> </a:t>
                      </a:r>
                      <a:endParaRPr lang="en-ZA" sz="2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 smtClean="0">
                          <a:effectLst/>
                        </a:rPr>
                        <a:t>Mopani</a:t>
                      </a:r>
                      <a:endParaRPr lang="en-ZA" sz="2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13" marR="55413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180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ZA" sz="2600" dirty="0" smtClean="0">
                          <a:effectLst/>
                        </a:rPr>
                        <a:t>2. Accounting</a:t>
                      </a:r>
                      <a:endParaRPr lang="en-ZA" sz="2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180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ZA" sz="2600" dirty="0" smtClean="0">
                          <a:effectLst/>
                        </a:rPr>
                        <a:t>3. Business </a:t>
                      </a:r>
                      <a:r>
                        <a:rPr lang="en-ZA" sz="2600" dirty="0">
                          <a:effectLst/>
                        </a:rPr>
                        <a:t>Studies</a:t>
                      </a:r>
                      <a:endParaRPr lang="en-ZA" sz="2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7727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ZA" sz="2600" dirty="0" smtClean="0">
                          <a:effectLst/>
                        </a:rPr>
                        <a:t>4. Engineering Graphics and Design</a:t>
                      </a:r>
                      <a:endParaRPr lang="en-ZA" sz="2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13" marR="55413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2343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ZA" sz="2600" dirty="0" smtClean="0">
                          <a:effectLst/>
                        </a:rPr>
                        <a:t>5. History</a:t>
                      </a:r>
                      <a:endParaRPr lang="en-ZA" sz="2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13" marR="55413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3296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ZA" sz="2600" dirty="0" smtClean="0">
                          <a:effectLst/>
                        </a:rPr>
                        <a:t>6. Electrical Technology</a:t>
                      </a:r>
                      <a:endParaRPr lang="en-ZA" sz="2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13" marR="55413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3296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ZA" sz="2600" dirty="0" smtClean="0">
                          <a:effectLst/>
                        </a:rPr>
                        <a:t>7. Life Orientation</a:t>
                      </a:r>
                      <a:endParaRPr lang="en-ZA" sz="2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13" marR="55413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15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sz="3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/>
            </a:r>
            <a:br>
              <a:rPr lang="en-US" altLang="en-US" sz="3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altLang="en-US" sz="3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SBA Moderation </a:t>
            </a:r>
            <a:r>
              <a:rPr lang="en-US" alt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/>
            </a:r>
            <a:br>
              <a:rPr lang="en-US" alt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US" altLang="en-US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825" y="1189037"/>
            <a:ext cx="9066213" cy="4984750"/>
          </a:xfrm>
        </p:spPr>
        <p:txBody>
          <a:bodyPr/>
          <a:lstStyle/>
          <a:p>
            <a:pPr marL="106363" indent="0">
              <a:buNone/>
            </a:pPr>
            <a:r>
              <a:rPr lang="en-ZA" sz="24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Areas of good practice</a:t>
            </a:r>
          </a:p>
          <a:p>
            <a:pPr algn="just"/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Content coverage was adequate in five of the seven subjects sampled for SBA moderation. </a:t>
            </a:r>
          </a:p>
          <a:p>
            <a:pPr algn="just"/>
            <a:r>
              <a:rPr lang="en-ZA" sz="24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ognitive </a:t>
            </a:r>
            <a:r>
              <a:rPr lang="en-ZA" sz="24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demands were adequately covered in six of the </a:t>
            </a: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subjects sampled for moderation. </a:t>
            </a:r>
            <a:r>
              <a:rPr lang="en-ZA" sz="24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 were well </a:t>
            </a: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developed and </a:t>
            </a:r>
            <a:r>
              <a:rPr lang="en-ZA" sz="24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pitched at the appropriate level</a:t>
            </a: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ZA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just"/>
            <a:r>
              <a:rPr lang="en-ZA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Evidence </a:t>
            </a: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of item analysis was evident in English FAL.</a:t>
            </a:r>
            <a:endParaRPr lang="en-ZA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just"/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Evidence of school and cluster moderation in Engineering Graphics and Design was available for Giyani High and Edison </a:t>
            </a:r>
            <a:r>
              <a:rPr lang="en-ZA" sz="2400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Nesengane</a:t>
            </a: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Senior Secondary.</a:t>
            </a:r>
            <a:endParaRPr lang="en-ZA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ZA" sz="2400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5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"/>
          <p:cNvSpPr>
            <a:spLocks noGrp="1" noChangeArrowheads="1"/>
          </p:cNvSpPr>
          <p:nvPr>
            <p:ph type="title"/>
          </p:nvPr>
        </p:nvSpPr>
        <p:spPr>
          <a:xfrm>
            <a:off x="620712" y="198437"/>
            <a:ext cx="9066213" cy="762000"/>
          </a:xfrm>
        </p:spPr>
        <p:txBody>
          <a:bodyPr/>
          <a:lstStyle/>
          <a:p>
            <a:pPr eaLnBrk="1"/>
            <a:r>
              <a:rPr lang="en-US" altLang="en-US" sz="3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SBA  Moderation </a:t>
            </a:r>
            <a:endParaRPr lang="en-US" altLang="en-US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3513" y="1036637"/>
            <a:ext cx="9753600" cy="5494337"/>
          </a:xfrm>
        </p:spPr>
        <p:txBody>
          <a:bodyPr/>
          <a:lstStyle/>
          <a:p>
            <a:pPr marL="106363" indent="0">
              <a:lnSpc>
                <a:spcPct val="100000"/>
              </a:lnSpc>
              <a:buNone/>
            </a:pPr>
            <a:r>
              <a:rPr lang="en-ZA" sz="2000" b="1" u="sng" dirty="0" smtClean="0">
                <a:latin typeface="Century Gothic" panose="020B0502020202020204" pitchFamily="34" charset="0"/>
              </a:rPr>
              <a:t>Areas of concern / Directives for improvement </a:t>
            </a:r>
            <a:endParaRPr lang="en-ZA" sz="2000" b="1" u="sng" dirty="0">
              <a:latin typeface="Century Gothic" panose="020B0502020202020204" pitchFamily="34" charset="0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0"/>
              </a:spcAft>
              <a:buSzPct val="80000"/>
              <a:buFont typeface="Symbol" panose="05050102010706020507" pitchFamily="18" charset="2"/>
              <a:buChar char=""/>
            </a:pPr>
            <a:r>
              <a:rPr lang="en-ZA" sz="2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Generally, internal moderation is poorly conducted. Use of irrelevant or poorly developed rubrics.</a:t>
            </a:r>
          </a:p>
          <a:p>
            <a:pPr marL="342900" lvl="0" indent="-342900" algn="just">
              <a:lnSpc>
                <a:spcPct val="100000"/>
              </a:lnSpc>
              <a:spcAft>
                <a:spcPts val="0"/>
              </a:spcAft>
              <a:buSzPct val="80000"/>
              <a:buFont typeface="Symbol" panose="05050102010706020507" pitchFamily="18" charset="2"/>
              <a:buChar char=""/>
            </a:pPr>
            <a:r>
              <a:rPr lang="en-ZA" sz="22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History:</a:t>
            </a:r>
            <a:r>
              <a:rPr lang="en-ZA" sz="2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 pre-moderation of tasks conducted. Use of poorly developed rubrics for marking essays/paragraph questions.</a:t>
            </a:r>
          </a:p>
          <a:p>
            <a:pPr marL="342900" lvl="0" indent="-342900" algn="just">
              <a:lnSpc>
                <a:spcPct val="100000"/>
              </a:lnSpc>
              <a:spcAft>
                <a:spcPts val="0"/>
              </a:spcAft>
              <a:buSzPct val="80000"/>
              <a:buFont typeface="Symbol" panose="05050102010706020507" pitchFamily="18" charset="2"/>
              <a:buChar char=""/>
            </a:pPr>
            <a:r>
              <a:rPr lang="en-ZA" sz="22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Electrical Technology: </a:t>
            </a:r>
            <a:r>
              <a:rPr lang="en-ZA" sz="2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evidence of both pre and post moderation available.</a:t>
            </a:r>
          </a:p>
          <a:p>
            <a:pPr marL="342900" lvl="0" indent="-342900" algn="just">
              <a:lnSpc>
                <a:spcPct val="100000"/>
              </a:lnSpc>
              <a:spcAft>
                <a:spcPts val="0"/>
              </a:spcAft>
              <a:buSzPct val="80000"/>
              <a:buFont typeface="Symbol" panose="05050102010706020507" pitchFamily="18" charset="2"/>
              <a:buChar char=""/>
            </a:pPr>
            <a:r>
              <a:rPr lang="en-ZA" sz="22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Business Studies: </a:t>
            </a:r>
            <a:r>
              <a:rPr lang="en-ZA" sz="2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evidence of internal moderation available at any level.</a:t>
            </a:r>
          </a:p>
          <a:p>
            <a:pPr marL="342900" lvl="0" indent="-342900" algn="just">
              <a:lnSpc>
                <a:spcPct val="100000"/>
              </a:lnSpc>
              <a:spcAft>
                <a:spcPts val="0"/>
              </a:spcAft>
              <a:buSzPct val="80000"/>
              <a:buFont typeface="Symbol" panose="05050102010706020507" pitchFamily="18" charset="2"/>
              <a:buChar char=""/>
            </a:pPr>
            <a:r>
              <a:rPr lang="en-ZA" sz="22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Life Orientation: </a:t>
            </a:r>
            <a:r>
              <a:rPr lang="en-ZA" sz="2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Although evidence of moderation at various levels is available, there is lack of consistency across schools and no developmental feedback is given.</a:t>
            </a:r>
          </a:p>
          <a:p>
            <a:pPr marL="342900" lvl="0" indent="-342900" algn="just">
              <a:lnSpc>
                <a:spcPct val="100000"/>
              </a:lnSpc>
              <a:spcAft>
                <a:spcPts val="0"/>
              </a:spcAft>
              <a:buSzPct val="80000"/>
              <a:buFont typeface="Symbol" panose="05050102010706020507" pitchFamily="18" charset="2"/>
              <a:buChar char=""/>
            </a:pPr>
            <a:r>
              <a:rPr lang="en-ZA" sz="22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 First Additional Language: </a:t>
            </a:r>
            <a:r>
              <a:rPr lang="en-ZA" sz="2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Mopani question papers had many typing errors indicating a very poor pre – moderation system.</a:t>
            </a:r>
          </a:p>
          <a:p>
            <a:pPr marL="342900" lvl="0" indent="-342900" algn="just">
              <a:lnSpc>
                <a:spcPct val="100000"/>
              </a:lnSpc>
              <a:spcAft>
                <a:spcPts val="0"/>
              </a:spcAft>
              <a:buSzPct val="80000"/>
              <a:buFont typeface="Symbol" panose="05050102010706020507" pitchFamily="18" charset="2"/>
              <a:buChar char=""/>
            </a:pPr>
            <a:r>
              <a:rPr lang="en-ZA" sz="22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Accounting:</a:t>
            </a:r>
            <a:r>
              <a:rPr lang="en-ZA" sz="2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Very difficult to ascertain the level of internal moderation a</a:t>
            </a:r>
            <a:r>
              <a:rPr lang="en-ZA" sz="2200" dirty="0" smtClean="0">
                <a:latin typeface="Century Gothic" panose="020B0502020202020204" pitchFamily="34" charset="0"/>
              </a:rPr>
              <a:t>nd no evidence of pre-moderation was available</a:t>
            </a:r>
            <a:r>
              <a:rPr lang="en-ZA" sz="2000" dirty="0" smtClean="0"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734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>
                <a:latin typeface="Century Gothic" panose="020B0502020202020204" pitchFamily="34" charset="0"/>
              </a:rPr>
              <a:t>Statistical moderation of SBA </a:t>
            </a:r>
            <a:r>
              <a:rPr lang="en-ZA" sz="2400" b="1" dirty="0" smtClean="0">
                <a:latin typeface="Century Gothic" panose="020B0502020202020204" pitchFamily="34" charset="0"/>
              </a:rPr>
              <a:t>(Umalusi directives)</a:t>
            </a:r>
            <a:endParaRPr lang="en-ZA" sz="2400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331913"/>
            <a:ext cx="9066213" cy="5191124"/>
          </a:xfrm>
        </p:spPr>
        <p:txBody>
          <a:bodyPr/>
          <a:lstStyle/>
          <a:p>
            <a:pPr marL="106363" indent="0">
              <a:buNone/>
            </a:pPr>
            <a:r>
              <a:rPr lang="en-ZA" sz="1800" dirty="0">
                <a:latin typeface="Century Gothic" panose="020B0502020202020204" pitchFamily="34" charset="0"/>
              </a:rPr>
              <a:t>SBA </a:t>
            </a:r>
            <a:r>
              <a:rPr lang="en-ZA" sz="1800" dirty="0" smtClean="0">
                <a:latin typeface="Century Gothic" panose="020B0502020202020204" pitchFamily="34" charset="0"/>
              </a:rPr>
              <a:t>means/averages </a:t>
            </a:r>
            <a:r>
              <a:rPr lang="en-ZA" sz="1800" dirty="0">
                <a:latin typeface="Century Gothic" panose="020B0502020202020204" pitchFamily="34" charset="0"/>
              </a:rPr>
              <a:t>that </a:t>
            </a:r>
            <a:r>
              <a:rPr lang="en-ZA" sz="1800" dirty="0" smtClean="0">
                <a:latin typeface="Century Gothic" panose="020B0502020202020204" pitchFamily="34" charset="0"/>
              </a:rPr>
              <a:t>are: </a:t>
            </a:r>
            <a:endParaRPr lang="en-ZA" sz="1800" dirty="0">
              <a:latin typeface="Century Gothic" panose="020B0502020202020204" pitchFamily="34" charset="0"/>
            </a:endParaRPr>
          </a:p>
          <a:p>
            <a:pPr algn="just"/>
            <a:r>
              <a:rPr lang="en-ZA" sz="1800" dirty="0">
                <a:latin typeface="Century Gothic" panose="020B0502020202020204" pitchFamily="34" charset="0"/>
              </a:rPr>
              <a:t>Between 5-10% above the adjusted examination </a:t>
            </a:r>
            <a:r>
              <a:rPr lang="en-ZA" sz="1800" dirty="0" smtClean="0">
                <a:latin typeface="Century Gothic" panose="020B0502020202020204" pitchFamily="34" charset="0"/>
              </a:rPr>
              <a:t>mean/average  </a:t>
            </a:r>
            <a:r>
              <a:rPr lang="en-ZA" sz="1800" dirty="0">
                <a:latin typeface="Century Gothic" panose="020B0502020202020204" pitchFamily="34" charset="0"/>
              </a:rPr>
              <a:t>is  accepted as </a:t>
            </a:r>
            <a:r>
              <a:rPr lang="en-ZA" sz="1800" dirty="0" smtClean="0">
                <a:latin typeface="Century Gothic" panose="020B0502020202020204" pitchFamily="34" charset="0"/>
              </a:rPr>
              <a:t>is </a:t>
            </a:r>
            <a:r>
              <a:rPr lang="en-ZA" sz="1800" b="1" dirty="0" smtClean="0">
                <a:latin typeface="Century Gothic" panose="020B0502020202020204" pitchFamily="34" charset="0"/>
              </a:rPr>
              <a:t>(assessment of teachers is acceptable)</a:t>
            </a:r>
            <a:endParaRPr lang="en-ZA" sz="1800" b="1" dirty="0">
              <a:latin typeface="Century Gothic" panose="020B0502020202020204" pitchFamily="34" charset="0"/>
            </a:endParaRPr>
          </a:p>
          <a:p>
            <a:pPr algn="just"/>
            <a:r>
              <a:rPr lang="en-ZA" sz="1800" dirty="0">
                <a:latin typeface="Century Gothic" panose="020B0502020202020204" pitchFamily="34" charset="0"/>
              </a:rPr>
              <a:t>Less than 5% above the adjusted examination </a:t>
            </a:r>
            <a:r>
              <a:rPr lang="en-ZA" sz="1800" dirty="0" smtClean="0">
                <a:latin typeface="Century Gothic" panose="020B0502020202020204" pitchFamily="34" charset="0"/>
              </a:rPr>
              <a:t>mean/average </a:t>
            </a:r>
            <a:r>
              <a:rPr lang="en-ZA" sz="1800" dirty="0">
                <a:latin typeface="Century Gothic" panose="020B0502020202020204" pitchFamily="34" charset="0"/>
              </a:rPr>
              <a:t>is brought up to 5% above the adjusted examination </a:t>
            </a:r>
            <a:r>
              <a:rPr lang="en-ZA" sz="1800" dirty="0" smtClean="0">
                <a:latin typeface="Century Gothic" panose="020B0502020202020204" pitchFamily="34" charset="0"/>
              </a:rPr>
              <a:t>mean/average </a:t>
            </a:r>
            <a:r>
              <a:rPr lang="en-ZA" sz="1800" b="1" dirty="0" smtClean="0">
                <a:latin typeface="Century Gothic" panose="020B0502020202020204" pitchFamily="34" charset="0"/>
              </a:rPr>
              <a:t>(assessment of teachers too strict)</a:t>
            </a:r>
            <a:endParaRPr lang="en-ZA" sz="1800" b="1" dirty="0">
              <a:latin typeface="Century Gothic" panose="020B0502020202020204" pitchFamily="34" charset="0"/>
            </a:endParaRPr>
          </a:p>
          <a:p>
            <a:pPr algn="just"/>
            <a:r>
              <a:rPr lang="en-ZA" sz="1800" dirty="0">
                <a:latin typeface="Century Gothic" panose="020B0502020202020204" pitchFamily="34" charset="0"/>
              </a:rPr>
              <a:t>More than 15% above the adjusted examination </a:t>
            </a:r>
            <a:r>
              <a:rPr lang="en-ZA" sz="1800" dirty="0" smtClean="0">
                <a:latin typeface="Century Gothic" panose="020B0502020202020204" pitchFamily="34" charset="0"/>
              </a:rPr>
              <a:t>mean/average </a:t>
            </a:r>
            <a:r>
              <a:rPr lang="en-ZA" sz="1800" dirty="0">
                <a:latin typeface="Century Gothic" panose="020B0502020202020204" pitchFamily="34" charset="0"/>
              </a:rPr>
              <a:t>is  brought down to 5% above the adjusted </a:t>
            </a:r>
            <a:r>
              <a:rPr lang="en-ZA" sz="1800" dirty="0" smtClean="0">
                <a:latin typeface="Century Gothic" panose="020B0502020202020204" pitchFamily="34" charset="0"/>
              </a:rPr>
              <a:t>mean/average </a:t>
            </a:r>
            <a:r>
              <a:rPr lang="en-ZA" sz="1800" b="1" dirty="0" smtClean="0">
                <a:latin typeface="Century Gothic" panose="020B0502020202020204" pitchFamily="34" charset="0"/>
              </a:rPr>
              <a:t>(assessment of teachers is inflated)</a:t>
            </a:r>
            <a:endParaRPr lang="en-ZA" sz="1800" b="1" dirty="0">
              <a:latin typeface="Century Gothic" panose="020B0502020202020204" pitchFamily="34" charset="0"/>
            </a:endParaRPr>
          </a:p>
          <a:p>
            <a:pPr algn="just"/>
            <a:r>
              <a:rPr lang="en-ZA" sz="1800" dirty="0">
                <a:latin typeface="Century Gothic" panose="020B0502020202020204" pitchFamily="34" charset="0"/>
              </a:rPr>
              <a:t>Between 11% and 15% above the adjusted mean of the examination mark the marks are scaled down as follows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ZA" sz="1800" dirty="0" smtClean="0">
                <a:latin typeface="Century Gothic" panose="020B0502020202020204" pitchFamily="34" charset="0"/>
              </a:rPr>
              <a:t>       - 11% </a:t>
            </a:r>
            <a:r>
              <a:rPr lang="en-ZA" sz="1800" dirty="0">
                <a:latin typeface="Century Gothic" panose="020B0502020202020204" pitchFamily="34" charset="0"/>
              </a:rPr>
              <a:t>scaled down to </a:t>
            </a:r>
            <a:r>
              <a:rPr lang="en-ZA" sz="1800" dirty="0" smtClean="0">
                <a:latin typeface="Century Gothic" panose="020B0502020202020204" pitchFamily="34" charset="0"/>
              </a:rPr>
              <a:t>9% (loss of 2%)</a:t>
            </a:r>
            <a:endParaRPr lang="en-ZA" sz="1800" dirty="0">
              <a:latin typeface="Century Gothic" panose="020B0502020202020204" pitchFamily="34" charset="0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ZA" sz="1800" dirty="0" smtClean="0">
                <a:latin typeface="Century Gothic" panose="020B0502020202020204" pitchFamily="34" charset="0"/>
              </a:rPr>
              <a:t>       - 12% </a:t>
            </a:r>
            <a:r>
              <a:rPr lang="en-ZA" sz="1800" dirty="0">
                <a:latin typeface="Century Gothic" panose="020B0502020202020204" pitchFamily="34" charset="0"/>
              </a:rPr>
              <a:t>scaled down to </a:t>
            </a:r>
            <a:r>
              <a:rPr lang="en-ZA" sz="1800" dirty="0" smtClean="0">
                <a:latin typeface="Century Gothic" panose="020B0502020202020204" pitchFamily="34" charset="0"/>
              </a:rPr>
              <a:t>8% (loss of 4%)</a:t>
            </a:r>
            <a:endParaRPr lang="en-ZA" sz="1800" dirty="0">
              <a:latin typeface="Century Gothic" panose="020B0502020202020204" pitchFamily="34" charset="0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ZA" sz="1800" dirty="0" smtClean="0">
                <a:latin typeface="Century Gothic" panose="020B0502020202020204" pitchFamily="34" charset="0"/>
              </a:rPr>
              <a:t>       - 13% </a:t>
            </a:r>
            <a:r>
              <a:rPr lang="en-ZA" sz="1800" dirty="0">
                <a:latin typeface="Century Gothic" panose="020B0502020202020204" pitchFamily="34" charset="0"/>
              </a:rPr>
              <a:t>scaled down to </a:t>
            </a:r>
            <a:r>
              <a:rPr lang="en-ZA" sz="1800" dirty="0" smtClean="0">
                <a:latin typeface="Century Gothic" panose="020B0502020202020204" pitchFamily="34" charset="0"/>
              </a:rPr>
              <a:t>7%  (loss of 6%)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ZA" sz="1800" dirty="0">
                <a:latin typeface="Century Gothic" panose="020B0502020202020204" pitchFamily="34" charset="0"/>
              </a:rPr>
              <a:t> </a:t>
            </a:r>
            <a:r>
              <a:rPr lang="en-ZA" sz="1800" dirty="0" smtClean="0">
                <a:latin typeface="Century Gothic" panose="020B0502020202020204" pitchFamily="34" charset="0"/>
              </a:rPr>
              <a:t>      - 14% </a:t>
            </a:r>
            <a:r>
              <a:rPr lang="en-ZA" sz="1800" dirty="0">
                <a:latin typeface="Century Gothic" panose="020B0502020202020204" pitchFamily="34" charset="0"/>
              </a:rPr>
              <a:t>scaled down to </a:t>
            </a:r>
            <a:r>
              <a:rPr lang="en-ZA" sz="1800" dirty="0" smtClean="0">
                <a:latin typeface="Century Gothic" panose="020B0502020202020204" pitchFamily="34" charset="0"/>
              </a:rPr>
              <a:t>5%  (loss of 9%)</a:t>
            </a:r>
            <a:endParaRPr lang="en-ZA" sz="1800" dirty="0">
              <a:latin typeface="Century Gothic" panose="020B0502020202020204" pitchFamily="34" charset="0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ZA" sz="1800" dirty="0">
                <a:latin typeface="Century Gothic" panose="020B0502020202020204" pitchFamily="34" charset="0"/>
              </a:rPr>
              <a:t> </a:t>
            </a:r>
            <a:r>
              <a:rPr lang="en-ZA" sz="1800" dirty="0" smtClean="0">
                <a:latin typeface="Century Gothic" panose="020B0502020202020204" pitchFamily="34" charset="0"/>
              </a:rPr>
              <a:t>      - 15%  </a:t>
            </a:r>
            <a:r>
              <a:rPr lang="en-ZA" sz="1800" dirty="0">
                <a:latin typeface="Century Gothic" panose="020B0502020202020204" pitchFamily="34" charset="0"/>
              </a:rPr>
              <a:t>scaled down to </a:t>
            </a:r>
            <a:r>
              <a:rPr lang="en-ZA" sz="1800" dirty="0" smtClean="0">
                <a:latin typeface="Century Gothic" panose="020B0502020202020204" pitchFamily="34" charset="0"/>
              </a:rPr>
              <a:t>5%  loss of 10%)</a:t>
            </a:r>
            <a:r>
              <a:rPr lang="en-ZA" sz="1800" dirty="0">
                <a:latin typeface="Century Gothic" panose="020B0502020202020204" pitchFamily="34" charset="0"/>
              </a:rPr>
              <a:t/>
            </a:r>
            <a:br>
              <a:rPr lang="en-ZA" sz="1800" dirty="0">
                <a:latin typeface="Century Gothic" panose="020B0502020202020204" pitchFamily="34" charset="0"/>
              </a:rPr>
            </a:br>
            <a:endParaRPr lang="en-ZA" sz="1800" dirty="0">
              <a:latin typeface="Century Gothic" panose="020B0502020202020204" pitchFamily="34" charset="0"/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9216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 b="1" dirty="0" smtClean="0"/>
              <a:t>Schools with more </a:t>
            </a:r>
            <a:r>
              <a:rPr lang="en-ZA" sz="2400" b="1" dirty="0"/>
              <a:t>than 15% above the adjusted examination </a:t>
            </a:r>
            <a:r>
              <a:rPr lang="en-ZA" sz="2400" b="1" dirty="0" smtClean="0"/>
              <a:t>mean/ average</a:t>
            </a:r>
            <a:endParaRPr lang="en-ZA" sz="2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268609"/>
              </p:ext>
            </p:extLst>
          </p:nvPr>
        </p:nvGraphicFramePr>
        <p:xfrm>
          <a:off x="504825" y="1257299"/>
          <a:ext cx="9259887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6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73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10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29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57654"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Subject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No. of schools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Subject 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No.</a:t>
                      </a:r>
                      <a:r>
                        <a:rPr lang="en-ZA" sz="1600" baseline="0" dirty="0" smtClean="0"/>
                        <a:t> of schools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Subject 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No. of schools </a:t>
                      </a:r>
                      <a:endParaRPr lang="en-Z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7094">
                <a:tc>
                  <a:txBody>
                    <a:bodyPr/>
                    <a:lstStyle/>
                    <a:p>
                      <a:r>
                        <a:rPr lang="en-ZA" dirty="0" smtClean="0"/>
                        <a:t>Accounting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>
                          <a:solidFill>
                            <a:srgbClr val="FF0000"/>
                          </a:solidFill>
                        </a:rPr>
                        <a:t>337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Economics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>
                          <a:solidFill>
                            <a:srgbClr val="FF0000"/>
                          </a:solidFill>
                        </a:rPr>
                        <a:t>88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isiXhosa HL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354">
                <a:tc>
                  <a:txBody>
                    <a:bodyPr/>
                    <a:lstStyle/>
                    <a:p>
                      <a:r>
                        <a:rPr lang="en-ZA" dirty="0" smtClean="0"/>
                        <a:t>Afrikaans SAL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3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Electrical Tech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isiZulu</a:t>
                      </a:r>
                      <a:r>
                        <a:rPr lang="en-ZA" baseline="0" dirty="0" smtClean="0"/>
                        <a:t> HL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7094">
                <a:tc>
                  <a:txBody>
                    <a:bodyPr/>
                    <a:lstStyle/>
                    <a:p>
                      <a:r>
                        <a:rPr lang="en-ZA" dirty="0" smtClean="0"/>
                        <a:t>Agric. Science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>
                          <a:solidFill>
                            <a:srgbClr val="FF0000"/>
                          </a:solidFill>
                        </a:rPr>
                        <a:t>526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EGD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6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Life Sciences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61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7094">
                <a:tc>
                  <a:txBody>
                    <a:bodyPr/>
                    <a:lstStyle/>
                    <a:p>
                      <a:r>
                        <a:rPr lang="en-ZA" dirty="0" smtClean="0"/>
                        <a:t>Agric. Tech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English FAL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14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Maths Lit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44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7094">
                <a:tc>
                  <a:txBody>
                    <a:bodyPr/>
                    <a:lstStyle/>
                    <a:p>
                      <a:r>
                        <a:rPr lang="en-ZA" dirty="0" smtClean="0"/>
                        <a:t>Civil Tech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5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English HL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7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Mathematics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>
                          <a:solidFill>
                            <a:srgbClr val="FF0000"/>
                          </a:solidFill>
                        </a:rPr>
                        <a:t>378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7094">
                <a:tc>
                  <a:txBody>
                    <a:bodyPr/>
                    <a:lstStyle/>
                    <a:p>
                      <a:r>
                        <a:rPr lang="en-ZA" dirty="0" smtClean="0"/>
                        <a:t>CAT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Geography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>
                          <a:solidFill>
                            <a:srgbClr val="FF0000"/>
                          </a:solidFill>
                        </a:rPr>
                        <a:t>322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Physical</a:t>
                      </a:r>
                      <a:r>
                        <a:rPr lang="en-ZA" baseline="0" dirty="0" smtClean="0"/>
                        <a:t> Sciences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>
                          <a:solidFill>
                            <a:srgbClr val="FF0000"/>
                          </a:solidFill>
                        </a:rPr>
                        <a:t>584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16354">
                <a:tc>
                  <a:txBody>
                    <a:bodyPr/>
                    <a:lstStyle/>
                    <a:p>
                      <a:r>
                        <a:rPr lang="en-ZA" dirty="0" smtClean="0"/>
                        <a:t>Consumer</a:t>
                      </a:r>
                      <a:r>
                        <a:rPr lang="en-ZA" baseline="0" dirty="0" smtClean="0"/>
                        <a:t> Studies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11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History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>
                          <a:solidFill>
                            <a:srgbClr val="FF0000"/>
                          </a:solidFill>
                        </a:rPr>
                        <a:t>92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Religion Studies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16354">
                <a:tc>
                  <a:txBody>
                    <a:bodyPr/>
                    <a:lstStyle/>
                    <a:p>
                      <a:r>
                        <a:rPr lang="en-ZA" dirty="0" smtClean="0"/>
                        <a:t>Design</a:t>
                      </a:r>
                      <a:r>
                        <a:rPr lang="en-ZA" baseline="0" dirty="0" smtClean="0"/>
                        <a:t>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Hospitality Studies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Sesotho FAL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16354">
                <a:tc>
                  <a:txBody>
                    <a:bodyPr/>
                    <a:lstStyle/>
                    <a:p>
                      <a:r>
                        <a:rPr lang="en-ZA" dirty="0" smtClean="0"/>
                        <a:t>Dramatic Arts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Information</a:t>
                      </a:r>
                      <a:r>
                        <a:rPr lang="en-ZA" baseline="0" dirty="0" smtClean="0"/>
                        <a:t> Technology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Setswana, Tourism</a:t>
                      </a:r>
                      <a:r>
                        <a:rPr lang="en-ZA" baseline="0" dirty="0" smtClean="0"/>
                        <a:t> and Visual Arts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1,7 and </a:t>
                      </a:r>
                    </a:p>
                    <a:p>
                      <a:r>
                        <a:rPr lang="en-ZA" dirty="0" smtClean="0"/>
                        <a:t>0 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32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23850"/>
            <a:ext cx="9066213" cy="712787"/>
          </a:xfrm>
        </p:spPr>
        <p:txBody>
          <a:bodyPr/>
          <a:lstStyle/>
          <a:p>
            <a:r>
              <a:rPr lang="en-ZA" sz="3200" b="1" dirty="0">
                <a:latin typeface="Century Gothic" panose="020B0502020202020204" pitchFamily="34" charset="0"/>
              </a:rPr>
              <a:t>Issues that can contribute to inflated SBA </a:t>
            </a:r>
            <a:r>
              <a:rPr lang="en-ZA" sz="3200" b="1" dirty="0" smtClean="0">
                <a:latin typeface="Century Gothic" panose="020B0502020202020204" pitchFamily="34" charset="0"/>
              </a:rPr>
              <a:t>marks</a:t>
            </a:r>
            <a:endParaRPr lang="en-ZA" sz="3200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331913"/>
            <a:ext cx="9183687" cy="5267324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spcAft>
                <a:spcPts val="0"/>
              </a:spcAft>
            </a:pPr>
            <a:r>
              <a:rPr lang="en-ZA" sz="2200" dirty="0">
                <a:latin typeface="Century Gothic" panose="020B0502020202020204" pitchFamily="34" charset="0"/>
              </a:rPr>
              <a:t>Standard and quality of school based </a:t>
            </a:r>
            <a:r>
              <a:rPr lang="en-ZA" sz="2200" dirty="0" smtClean="0">
                <a:latin typeface="Century Gothic" panose="020B0502020202020204" pitchFamily="34" charset="0"/>
              </a:rPr>
              <a:t>assessment, </a:t>
            </a:r>
            <a:endParaRPr lang="en-ZA" sz="2200" dirty="0"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</a:pPr>
            <a:r>
              <a:rPr lang="en-ZA" sz="2200" dirty="0">
                <a:latin typeface="Century Gothic" panose="020B0502020202020204" pitchFamily="34" charset="0"/>
              </a:rPr>
              <a:t>Quality of marking and application of </a:t>
            </a:r>
            <a:r>
              <a:rPr lang="en-ZA" sz="2200" dirty="0" smtClean="0">
                <a:latin typeface="Century Gothic" panose="020B0502020202020204" pitchFamily="34" charset="0"/>
              </a:rPr>
              <a:t>rubrics,</a:t>
            </a:r>
            <a:endParaRPr lang="en-ZA" sz="2200" dirty="0"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</a:pPr>
            <a:r>
              <a:rPr lang="en-ZA" sz="2200" dirty="0">
                <a:latin typeface="Century Gothic" panose="020B0502020202020204" pitchFamily="34" charset="0"/>
              </a:rPr>
              <a:t>Inability to distinguish between satisfactory, good and excellent learner </a:t>
            </a:r>
            <a:r>
              <a:rPr lang="en-ZA" sz="2200" dirty="0" smtClean="0">
                <a:latin typeface="Century Gothic" panose="020B0502020202020204" pitchFamily="34" charset="0"/>
              </a:rPr>
              <a:t>responses,</a:t>
            </a:r>
            <a:endParaRPr lang="en-ZA" sz="2200" dirty="0"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</a:pPr>
            <a:r>
              <a:rPr lang="en-ZA" sz="2200" dirty="0">
                <a:latin typeface="Century Gothic" panose="020B0502020202020204" pitchFamily="34" charset="0"/>
              </a:rPr>
              <a:t>Shadow marking instead of actual </a:t>
            </a:r>
            <a:r>
              <a:rPr lang="en-ZA" sz="2200" dirty="0" smtClean="0">
                <a:latin typeface="Century Gothic" panose="020B0502020202020204" pitchFamily="34" charset="0"/>
              </a:rPr>
              <a:t>moderation,</a:t>
            </a:r>
            <a:endParaRPr lang="en-ZA" sz="2200" dirty="0"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</a:pPr>
            <a:r>
              <a:rPr lang="en-ZA" sz="2200" dirty="0">
                <a:latin typeface="Century Gothic" panose="020B0502020202020204" pitchFamily="34" charset="0"/>
              </a:rPr>
              <a:t>Poor feedback </a:t>
            </a:r>
            <a:r>
              <a:rPr lang="en-ZA" sz="2200" dirty="0" smtClean="0">
                <a:latin typeface="Century Gothic" panose="020B0502020202020204" pitchFamily="34" charset="0"/>
              </a:rPr>
              <a:t>– from Curriculum </a:t>
            </a:r>
            <a:r>
              <a:rPr lang="en-ZA" sz="2200" dirty="0">
                <a:latin typeface="Century Gothic" panose="020B0502020202020204" pitchFamily="34" charset="0"/>
              </a:rPr>
              <a:t>Advisor to </a:t>
            </a:r>
            <a:r>
              <a:rPr lang="en-ZA" sz="2200" dirty="0" smtClean="0">
                <a:latin typeface="Century Gothic" panose="020B0502020202020204" pitchFamily="34" charset="0"/>
              </a:rPr>
              <a:t>teacher, Head </a:t>
            </a:r>
            <a:r>
              <a:rPr lang="en-ZA" sz="2200" dirty="0">
                <a:latin typeface="Century Gothic" panose="020B0502020202020204" pitchFamily="34" charset="0"/>
              </a:rPr>
              <a:t>of </a:t>
            </a:r>
            <a:r>
              <a:rPr lang="en-ZA" sz="2200" dirty="0" smtClean="0">
                <a:latin typeface="Century Gothic" panose="020B0502020202020204" pitchFamily="34" charset="0"/>
              </a:rPr>
              <a:t>Department </a:t>
            </a:r>
            <a:r>
              <a:rPr lang="en-ZA" sz="2200" dirty="0">
                <a:latin typeface="Century Gothic" panose="020B0502020202020204" pitchFamily="34" charset="0"/>
              </a:rPr>
              <a:t>to the teacher </a:t>
            </a:r>
            <a:r>
              <a:rPr lang="en-ZA" sz="2200" dirty="0" smtClean="0">
                <a:latin typeface="Century Gothic" panose="020B0502020202020204" pitchFamily="34" charset="0"/>
              </a:rPr>
              <a:t>and </a:t>
            </a:r>
            <a:r>
              <a:rPr lang="en-ZA" sz="2200" dirty="0">
                <a:latin typeface="Century Gothic" panose="020B0502020202020204" pitchFamily="34" charset="0"/>
              </a:rPr>
              <a:t>t</a:t>
            </a:r>
            <a:r>
              <a:rPr lang="en-ZA" sz="2200" dirty="0" smtClean="0">
                <a:latin typeface="Century Gothic" panose="020B0502020202020204" pitchFamily="34" charset="0"/>
              </a:rPr>
              <a:t>eacher </a:t>
            </a:r>
            <a:r>
              <a:rPr lang="en-ZA" sz="2200" dirty="0">
                <a:latin typeface="Century Gothic" panose="020B0502020202020204" pitchFamily="34" charset="0"/>
              </a:rPr>
              <a:t>to the </a:t>
            </a:r>
            <a:r>
              <a:rPr lang="en-ZA" sz="2200" dirty="0" smtClean="0">
                <a:latin typeface="Century Gothic" panose="020B0502020202020204" pitchFamily="34" charset="0"/>
              </a:rPr>
              <a:t>learners, </a:t>
            </a:r>
            <a:endParaRPr lang="en-ZA" sz="2200" dirty="0"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</a:pPr>
            <a:r>
              <a:rPr lang="en-ZA" sz="2200" dirty="0" smtClean="0">
                <a:latin typeface="Century Gothic" panose="020B0502020202020204" pitchFamily="34" charset="0"/>
              </a:rPr>
              <a:t>Ineffective </a:t>
            </a:r>
            <a:r>
              <a:rPr lang="en-ZA" sz="2200" dirty="0">
                <a:latin typeface="Century Gothic" panose="020B0502020202020204" pitchFamily="34" charset="0"/>
              </a:rPr>
              <a:t>moderation </a:t>
            </a:r>
            <a:r>
              <a:rPr lang="en-ZA" sz="2200" dirty="0" smtClean="0">
                <a:latin typeface="Century Gothic" panose="020B0502020202020204" pitchFamily="34" charset="0"/>
              </a:rPr>
              <a:t>systems,</a:t>
            </a:r>
            <a:endParaRPr lang="en-ZA" sz="2200" dirty="0"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</a:pPr>
            <a:r>
              <a:rPr lang="en-ZA" sz="2200" dirty="0">
                <a:latin typeface="Century Gothic" panose="020B0502020202020204" pitchFamily="34" charset="0"/>
              </a:rPr>
              <a:t>Moderation of assessment tasks and feedback on the development of assessment </a:t>
            </a:r>
            <a:r>
              <a:rPr lang="en-ZA" sz="2200" dirty="0" smtClean="0">
                <a:latin typeface="Century Gothic" panose="020B0502020202020204" pitchFamily="34" charset="0"/>
              </a:rPr>
              <a:t>tasks, </a:t>
            </a:r>
            <a:endParaRPr lang="en-ZA" sz="2200" dirty="0"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</a:pPr>
            <a:r>
              <a:rPr lang="en-ZA" sz="2200" dirty="0">
                <a:latin typeface="Century Gothic" panose="020B0502020202020204" pitchFamily="34" charset="0"/>
              </a:rPr>
              <a:t>Moderation of learner work and feedback on the quality of marking and </a:t>
            </a:r>
            <a:r>
              <a:rPr lang="en-ZA" sz="2200" dirty="0" smtClean="0">
                <a:latin typeface="Century Gothic" panose="020B0502020202020204" pitchFamily="34" charset="0"/>
              </a:rPr>
              <a:t>performance, </a:t>
            </a:r>
            <a:endParaRPr lang="en-ZA" sz="2200" dirty="0"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</a:pPr>
            <a:r>
              <a:rPr lang="en-ZA" sz="2200" dirty="0">
                <a:latin typeface="Century Gothic" panose="020B0502020202020204" pitchFamily="34" charset="0"/>
              </a:rPr>
              <a:t>Analysis of learner performance and identification of gaps in teaching and </a:t>
            </a:r>
            <a:r>
              <a:rPr lang="en-ZA" sz="2200" dirty="0" smtClean="0">
                <a:latin typeface="Century Gothic" panose="020B0502020202020204" pitchFamily="34" charset="0"/>
              </a:rPr>
              <a:t>learning. </a:t>
            </a:r>
            <a:r>
              <a:rPr lang="en-ZA" sz="2200" dirty="0" smtClean="0"/>
              <a:t> </a:t>
            </a:r>
            <a:endParaRPr lang="en-ZA" sz="2200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1887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122238"/>
            <a:ext cx="9066213" cy="685800"/>
          </a:xfrm>
        </p:spPr>
        <p:txBody>
          <a:bodyPr/>
          <a:lstStyle/>
          <a:p>
            <a:r>
              <a:rPr lang="en-ZA" sz="3200" b="1" dirty="0" smtClean="0">
                <a:latin typeface="Century Gothic" panose="020B0502020202020204" pitchFamily="34" charset="0"/>
              </a:rPr>
              <a:t>Recommendations</a:t>
            </a:r>
            <a:endParaRPr lang="en-ZA" sz="3200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898" y="808038"/>
            <a:ext cx="9066213" cy="5791199"/>
          </a:xfrm>
        </p:spPr>
        <p:txBody>
          <a:bodyPr/>
          <a:lstStyle/>
          <a:p>
            <a:pPr algn="just"/>
            <a:r>
              <a:rPr lang="en-ZA" sz="2000" dirty="0">
                <a:latin typeface="Century Gothic" panose="020B0502020202020204" pitchFamily="34" charset="0"/>
              </a:rPr>
              <a:t>Training of teachers in the development of good quality assessment tasks and marking </a:t>
            </a:r>
            <a:r>
              <a:rPr lang="en-ZA" sz="2000" dirty="0" smtClean="0">
                <a:latin typeface="Century Gothic" panose="020B0502020202020204" pitchFamily="34" charset="0"/>
              </a:rPr>
              <a:t>guidelines </a:t>
            </a:r>
            <a:r>
              <a:rPr lang="en-ZA" sz="2000" dirty="0">
                <a:latin typeface="Century Gothic" panose="020B0502020202020204" pitchFamily="34" charset="0"/>
              </a:rPr>
              <a:t>more especially the development and application of </a:t>
            </a:r>
            <a:r>
              <a:rPr lang="en-ZA" sz="2000" dirty="0" smtClean="0">
                <a:latin typeface="Century Gothic" panose="020B0502020202020204" pitchFamily="34" charset="0"/>
              </a:rPr>
              <a:t>rubrics, </a:t>
            </a:r>
            <a:endParaRPr lang="en-ZA" sz="2000" dirty="0">
              <a:latin typeface="Century Gothic" panose="020B0502020202020204" pitchFamily="34" charset="0"/>
            </a:endParaRPr>
          </a:p>
          <a:p>
            <a:pPr algn="just"/>
            <a:r>
              <a:rPr lang="en-ZA" sz="2000" dirty="0">
                <a:latin typeface="Century Gothic" panose="020B0502020202020204" pitchFamily="34" charset="0"/>
              </a:rPr>
              <a:t>There must be evidence of moderation of formal assessment tasks at different levels, </a:t>
            </a:r>
            <a:r>
              <a:rPr lang="en-ZA" sz="2000" dirty="0" smtClean="0">
                <a:latin typeface="Century Gothic" panose="020B0502020202020204" pitchFamily="34" charset="0"/>
              </a:rPr>
              <a:t>e.g. </a:t>
            </a:r>
            <a:r>
              <a:rPr lang="en-ZA" sz="2000" dirty="0">
                <a:latin typeface="Century Gothic" panose="020B0502020202020204" pitchFamily="34" charset="0"/>
              </a:rPr>
              <a:t>district and school </a:t>
            </a:r>
            <a:r>
              <a:rPr lang="en-ZA" sz="2000" dirty="0" smtClean="0">
                <a:latin typeface="Century Gothic" panose="020B0502020202020204" pitchFamily="34" charset="0"/>
              </a:rPr>
              <a:t>level,</a:t>
            </a:r>
            <a:endParaRPr lang="en-ZA" sz="2000" dirty="0">
              <a:latin typeface="Century Gothic" panose="020B0502020202020204" pitchFamily="34" charset="0"/>
            </a:endParaRPr>
          </a:p>
          <a:p>
            <a:pPr algn="just"/>
            <a:r>
              <a:rPr lang="en-ZA" sz="2000" dirty="0">
                <a:latin typeface="Century Gothic" panose="020B0502020202020204" pitchFamily="34" charset="0"/>
              </a:rPr>
              <a:t>Training of teachers in interpretation of learner responses  e.g. set a common task /paper for a group of schools and conduct a marking session like the </a:t>
            </a:r>
            <a:r>
              <a:rPr lang="en-ZA" sz="2000" dirty="0" smtClean="0">
                <a:latin typeface="Century Gothic" panose="020B0502020202020204" pitchFamily="34" charset="0"/>
              </a:rPr>
              <a:t>grade 12 end year marking process,</a:t>
            </a:r>
            <a:endParaRPr lang="en-ZA" sz="2000" dirty="0">
              <a:latin typeface="Century Gothic" panose="020B0502020202020204" pitchFamily="34" charset="0"/>
            </a:endParaRPr>
          </a:p>
          <a:p>
            <a:pPr algn="just"/>
            <a:r>
              <a:rPr lang="en-ZA" sz="2000" dirty="0">
                <a:latin typeface="Century Gothic" panose="020B0502020202020204" pitchFamily="34" charset="0"/>
              </a:rPr>
              <a:t>Ensure effective remediation and </a:t>
            </a:r>
            <a:r>
              <a:rPr lang="en-ZA" sz="2000" dirty="0" smtClean="0">
                <a:latin typeface="Century Gothic" panose="020B0502020202020204" pitchFamily="34" charset="0"/>
              </a:rPr>
              <a:t>feedback,</a:t>
            </a:r>
            <a:endParaRPr lang="en-ZA" sz="2000" dirty="0">
              <a:latin typeface="Century Gothic" panose="020B0502020202020204" pitchFamily="34" charset="0"/>
            </a:endParaRPr>
          </a:p>
          <a:p>
            <a:pPr algn="just"/>
            <a:r>
              <a:rPr lang="en-ZA" sz="2000" dirty="0">
                <a:latin typeface="Century Gothic" panose="020B0502020202020204" pitchFamily="34" charset="0"/>
              </a:rPr>
              <a:t>	Analyse learner performance and establish why learners perform well in some sections and poorly in other </a:t>
            </a:r>
            <a:r>
              <a:rPr lang="en-ZA" sz="2000" dirty="0" smtClean="0">
                <a:latin typeface="Century Gothic" panose="020B0502020202020204" pitchFamily="34" charset="0"/>
              </a:rPr>
              <a:t>sections, </a:t>
            </a:r>
            <a:endParaRPr lang="en-ZA" sz="2000" dirty="0">
              <a:latin typeface="Century Gothic" panose="020B0502020202020204" pitchFamily="34" charset="0"/>
            </a:endParaRPr>
          </a:p>
          <a:p>
            <a:pPr algn="just"/>
            <a:r>
              <a:rPr lang="en-ZA" sz="2000" dirty="0">
                <a:latin typeface="Century Gothic" panose="020B0502020202020204" pitchFamily="34" charset="0"/>
              </a:rPr>
              <a:t>Remediation strategies for the teacher and the </a:t>
            </a:r>
            <a:r>
              <a:rPr lang="en-ZA" sz="2000" dirty="0" smtClean="0">
                <a:latin typeface="Century Gothic" panose="020B0502020202020204" pitchFamily="34" charset="0"/>
              </a:rPr>
              <a:t>learners, </a:t>
            </a:r>
            <a:endParaRPr lang="en-ZA" sz="2000" dirty="0">
              <a:latin typeface="Century Gothic" panose="020B0502020202020204" pitchFamily="34" charset="0"/>
            </a:endParaRPr>
          </a:p>
          <a:p>
            <a:pPr algn="just"/>
            <a:r>
              <a:rPr lang="en-ZA" sz="2000" dirty="0">
                <a:latin typeface="Century Gothic" panose="020B0502020202020204" pitchFamily="34" charset="0"/>
              </a:rPr>
              <a:t>Use of assessment and examination data to improve teaching and </a:t>
            </a:r>
            <a:r>
              <a:rPr lang="en-ZA" sz="2000" dirty="0" smtClean="0">
                <a:latin typeface="Century Gothic" panose="020B0502020202020204" pitchFamily="34" charset="0"/>
              </a:rPr>
              <a:t>learning, </a:t>
            </a:r>
          </a:p>
          <a:p>
            <a:pPr algn="just"/>
            <a:r>
              <a:rPr lang="en-US" sz="2000" dirty="0" smtClean="0">
                <a:latin typeface="Century Gothic" pitchFamily="34" charset="0"/>
              </a:rPr>
              <a:t>Use  of a </a:t>
            </a:r>
            <a:r>
              <a:rPr lang="en-US" sz="2000" dirty="0">
                <a:latin typeface="Century Gothic" pitchFamily="34" charset="0"/>
              </a:rPr>
              <a:t>networked marking system </a:t>
            </a:r>
            <a:r>
              <a:rPr lang="en-US" sz="2000" dirty="0" smtClean="0">
                <a:latin typeface="Century Gothic" pitchFamily="34" charset="0"/>
              </a:rPr>
              <a:t>for CAT Paper 1 is recommended.</a:t>
            </a:r>
            <a:endParaRPr lang="en-ZA" sz="2000" dirty="0"/>
          </a:p>
          <a:p>
            <a:endParaRPr lang="en-ZA" sz="2200" dirty="0"/>
          </a:p>
        </p:txBody>
      </p:sp>
    </p:spTree>
    <p:extLst>
      <p:ext uri="{BB962C8B-B14F-4D97-AF65-F5344CB8AC3E}">
        <p14:creationId xmlns:p14="http://schemas.microsoft.com/office/powerpoint/2010/main" val="223317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>
          <a:xfrm>
            <a:off x="523875" y="250825"/>
            <a:ext cx="9069388" cy="1260475"/>
          </a:xfrm>
        </p:spPr>
        <p:txBody>
          <a:bodyPr/>
          <a:lstStyle/>
          <a:p>
            <a:r>
              <a:rPr lang="en-ZA" altLang="en-US" sz="3600" smtClean="0"/>
              <a:t>42</a:t>
            </a:r>
            <a:r>
              <a:rPr lang="en-ZA" altLang="en-US" sz="3600" baseline="30000" smtClean="0"/>
              <a:t>nd</a:t>
            </a:r>
            <a:r>
              <a:rPr lang="en-ZA" altLang="en-US" sz="3600" smtClean="0"/>
              <a:t> Conference of the International Association for Educational Assessment (IAEA)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8" y="1692275"/>
            <a:ext cx="9069387" cy="4627563"/>
          </a:xfrm>
        </p:spPr>
        <p:txBody>
          <a:bodyPr/>
          <a:lstStyle/>
          <a:p>
            <a:pPr>
              <a:defRPr/>
            </a:pPr>
            <a:r>
              <a:rPr lang="en-ZA" dirty="0" smtClean="0"/>
              <a:t>Host: </a:t>
            </a:r>
            <a:r>
              <a:rPr lang="en-ZA" dirty="0" err="1" smtClean="0"/>
              <a:t>Umalusi</a:t>
            </a:r>
            <a:endParaRPr lang="en-ZA" dirty="0" smtClean="0"/>
          </a:p>
          <a:p>
            <a:pPr>
              <a:defRPr/>
            </a:pPr>
            <a:r>
              <a:rPr lang="en-ZA" dirty="0" smtClean="0"/>
              <a:t>Date: 21 – 26 August 2016</a:t>
            </a:r>
          </a:p>
          <a:p>
            <a:pPr>
              <a:defRPr/>
            </a:pPr>
            <a:r>
              <a:rPr lang="en-ZA" dirty="0" smtClean="0"/>
              <a:t>Venue: </a:t>
            </a:r>
            <a:r>
              <a:rPr lang="en-ZA" dirty="0"/>
              <a:t>W</a:t>
            </a:r>
            <a:r>
              <a:rPr lang="en-ZA" dirty="0" smtClean="0"/>
              <a:t>estin Hotel, Cape Town</a:t>
            </a:r>
          </a:p>
          <a:p>
            <a:pPr>
              <a:defRPr/>
            </a:pPr>
            <a:r>
              <a:rPr lang="en-ZA" dirty="0" smtClean="0"/>
              <a:t>Theme: </a:t>
            </a:r>
            <a:r>
              <a:rPr lang="en-ZA" b="1" dirty="0"/>
              <a:t>Assessing the Achievement of Curriculum Standards – An Ongoing </a:t>
            </a:r>
            <a:r>
              <a:rPr lang="en-ZA" b="1" dirty="0" smtClean="0"/>
              <a:t>Dialogue</a:t>
            </a:r>
          </a:p>
          <a:p>
            <a:pPr marL="107950" indent="0" algn="ctr">
              <a:buFont typeface="Wingdings" pitchFamily="2" charset="2"/>
              <a:buNone/>
              <a:defRPr/>
            </a:pPr>
            <a:r>
              <a:rPr lang="en-ZA" b="1" i="1" dirty="0" smtClean="0"/>
              <a:t>See you there!!!</a:t>
            </a:r>
            <a:endParaRPr lang="en-ZA" dirty="0"/>
          </a:p>
        </p:txBody>
      </p:sp>
      <p:pic>
        <p:nvPicPr>
          <p:cNvPr id="6656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338" y="1009650"/>
            <a:ext cx="24479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altLang="en-US" smtClean="0"/>
              <a:t>Thank You!!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ZA" dirty="0" smtClean="0">
                <a:sym typeface="Wingdings" panose="05000000000000000000" pitchFamily="2" charset="2"/>
              </a:rPr>
              <a:t>       </a:t>
            </a:r>
            <a:r>
              <a:rPr lang="en-ZA" dirty="0" smtClean="0"/>
              <a:t>012 349 1510</a:t>
            </a:r>
          </a:p>
          <a:p>
            <a:pPr>
              <a:defRPr/>
            </a:pPr>
            <a:r>
              <a:rPr lang="en-ZA" dirty="0" smtClean="0">
                <a:sym typeface="Wingdings" panose="05000000000000000000" pitchFamily="2" charset="2"/>
              </a:rPr>
              <a:t>		   0800 000 889</a:t>
            </a:r>
            <a:endParaRPr lang="en-ZA" dirty="0" smtClean="0"/>
          </a:p>
          <a:p>
            <a:pPr>
              <a:defRPr/>
            </a:pPr>
            <a:r>
              <a:rPr lang="en-ZA" dirty="0" smtClean="0">
                <a:sym typeface="Wingdings" panose="05000000000000000000" pitchFamily="2" charset="2"/>
              </a:rPr>
              <a:t></a:t>
            </a:r>
            <a:r>
              <a:rPr lang="en-ZA" dirty="0">
                <a:sym typeface="Wingdings" panose="05000000000000000000" pitchFamily="2" charset="2"/>
              </a:rPr>
              <a:t> </a:t>
            </a:r>
            <a:r>
              <a:rPr lang="en-ZA" dirty="0" smtClean="0"/>
              <a:t>      </a:t>
            </a:r>
            <a:r>
              <a:rPr lang="en-ZA" u="sng" dirty="0" smtClean="0">
                <a:solidFill>
                  <a:srgbClr val="0000FF"/>
                </a:solidFill>
              </a:rPr>
              <a:t>Mafu.Rakometsi@umalusi.org.za</a:t>
            </a:r>
            <a:r>
              <a:rPr lang="en-ZA" dirty="0" smtClean="0"/>
              <a:t> </a:t>
            </a:r>
          </a:p>
          <a:p>
            <a:pPr marL="107950" indent="0">
              <a:buFont typeface="Wingdings" pitchFamily="2" charset="2"/>
              <a:buNone/>
              <a:defRPr/>
            </a:pPr>
            <a:r>
              <a:rPr lang="en-ZA" dirty="0"/>
              <a:t> </a:t>
            </a:r>
            <a:r>
              <a:rPr lang="en-ZA" dirty="0" smtClean="0"/>
              <a:t>             </a:t>
            </a:r>
            <a:r>
              <a:rPr lang="en-ZA" u="sng" dirty="0" smtClean="0">
                <a:solidFill>
                  <a:srgbClr val="0000FF"/>
                </a:solidFill>
              </a:rPr>
              <a:t>Nompumelelo.Phungula@umalusi.org.za</a:t>
            </a:r>
          </a:p>
          <a:p>
            <a:pPr marL="107950" indent="0">
              <a:buFont typeface="Wingdings" pitchFamily="2" charset="2"/>
              <a:buNone/>
              <a:defRPr/>
            </a:pPr>
            <a:r>
              <a:rPr lang="en-ZA" dirty="0" smtClean="0">
                <a:solidFill>
                  <a:srgbClr val="0000FF"/>
                </a:solidFill>
              </a:rPr>
              <a:t>              </a:t>
            </a:r>
            <a:r>
              <a:rPr lang="en-ZA" u="sng" dirty="0" smtClean="0">
                <a:solidFill>
                  <a:srgbClr val="0000FF"/>
                </a:solidFill>
              </a:rPr>
              <a:t>info@umalusi.org.za</a:t>
            </a:r>
            <a:endParaRPr lang="en-ZA" u="sng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>
                <a:latin typeface="Century Gothic" panose="020B0502020202020204" pitchFamily="34" charset="0"/>
              </a:rPr>
              <a:t>Access and 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6363" indent="0" algn="just">
              <a:buNone/>
            </a:pPr>
            <a:r>
              <a:rPr lang="en-ZA" sz="2000" dirty="0">
                <a:latin typeface="Century Gothic" panose="020B0502020202020204" pitchFamily="34" charset="0"/>
              </a:rPr>
              <a:t>The 2015 cohort  of </a:t>
            </a:r>
            <a:r>
              <a:rPr lang="en-ZA" sz="2000" dirty="0" smtClean="0">
                <a:latin typeface="Century Gothic" panose="020B0502020202020204" pitchFamily="34" charset="0"/>
              </a:rPr>
              <a:t>101 575 </a:t>
            </a:r>
            <a:r>
              <a:rPr lang="en-ZA" sz="2000" dirty="0">
                <a:latin typeface="Century Gothic" panose="020B0502020202020204" pitchFamily="34" charset="0"/>
              </a:rPr>
              <a:t>is the biggest over the last five years. This number represents an</a:t>
            </a:r>
            <a:r>
              <a:rPr lang="en-ZA" sz="2000" b="1" dirty="0">
                <a:latin typeface="Century Gothic" panose="020B0502020202020204" pitchFamily="34" charset="0"/>
              </a:rPr>
              <a:t> increase of </a:t>
            </a:r>
            <a:r>
              <a:rPr lang="en-ZA" sz="2000" b="1" dirty="0" smtClean="0">
                <a:latin typeface="Century Gothic" panose="020B0502020202020204" pitchFamily="34" charset="0"/>
              </a:rPr>
              <a:t>27 844 </a:t>
            </a:r>
            <a:r>
              <a:rPr lang="en-ZA" sz="2000" b="1" dirty="0">
                <a:latin typeface="Century Gothic" panose="020B0502020202020204" pitchFamily="34" charset="0"/>
              </a:rPr>
              <a:t>since 2011</a:t>
            </a:r>
            <a:r>
              <a:rPr lang="en-ZA" sz="2000" dirty="0">
                <a:latin typeface="Century Gothic" panose="020B0502020202020204" pitchFamily="34" charset="0"/>
              </a:rPr>
              <a:t>. The improvement in relation to </a:t>
            </a:r>
            <a:r>
              <a:rPr lang="en-ZA" sz="2000" b="1" dirty="0">
                <a:latin typeface="Century Gothic" panose="020B0502020202020204" pitchFamily="34" charset="0"/>
              </a:rPr>
              <a:t>participation from 2014 to 2015 is </a:t>
            </a:r>
            <a:r>
              <a:rPr lang="en-ZA" sz="2000" b="1" dirty="0" smtClean="0">
                <a:latin typeface="Century Gothic" panose="020B0502020202020204" pitchFamily="34" charset="0"/>
              </a:rPr>
              <a:t>28 585.</a:t>
            </a:r>
            <a:r>
              <a:rPr lang="en-ZA" sz="2000" dirty="0" smtClean="0">
                <a:latin typeface="Century Gothic" panose="020B0502020202020204" pitchFamily="34" charset="0"/>
              </a:rPr>
              <a:t> </a:t>
            </a:r>
            <a:r>
              <a:rPr lang="en-ZA" sz="2000" dirty="0">
                <a:latin typeface="Century Gothic" panose="020B0502020202020204" pitchFamily="34" charset="0"/>
              </a:rPr>
              <a:t>This is clearly reflected in the data below in relation to the number of </a:t>
            </a:r>
            <a:r>
              <a:rPr lang="en-ZA" sz="2000" dirty="0" smtClean="0">
                <a:latin typeface="Century Gothic" panose="020B0502020202020204" pitchFamily="34" charset="0"/>
              </a:rPr>
              <a:t>Grade </a:t>
            </a:r>
            <a:r>
              <a:rPr lang="en-ZA" sz="2000" dirty="0">
                <a:latin typeface="Century Gothic" panose="020B0502020202020204" pitchFamily="34" charset="0"/>
              </a:rPr>
              <a:t>12 learners that wrote the NSC. </a:t>
            </a:r>
          </a:p>
          <a:p>
            <a:endParaRPr lang="en-ZA" sz="2000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ZA" sz="2000" dirty="0" smtClean="0">
                <a:latin typeface="Century Gothic" panose="020B0502020202020204" pitchFamily="34" charset="0"/>
              </a:rPr>
              <a:t>2015 (101 575)</a:t>
            </a:r>
            <a:endParaRPr lang="en-ZA" sz="2000" dirty="0">
              <a:latin typeface="Century Gothic" panose="020B0502020202020204" pitchFamily="34" charset="0"/>
            </a:endParaRPr>
          </a:p>
          <a:p>
            <a:r>
              <a:rPr lang="en-ZA" sz="2000" dirty="0">
                <a:latin typeface="Century Gothic" panose="020B0502020202020204" pitchFamily="34" charset="0"/>
              </a:rPr>
              <a:t>2014 </a:t>
            </a:r>
            <a:r>
              <a:rPr lang="en-ZA" sz="2000" dirty="0" smtClean="0">
                <a:latin typeface="Century Gothic" panose="020B0502020202020204" pitchFamily="34" charset="0"/>
              </a:rPr>
              <a:t>(72 990)</a:t>
            </a:r>
            <a:endParaRPr lang="en-ZA" sz="2000" dirty="0">
              <a:latin typeface="Century Gothic" panose="020B0502020202020204" pitchFamily="34" charset="0"/>
            </a:endParaRPr>
          </a:p>
          <a:p>
            <a:r>
              <a:rPr lang="en-ZA" sz="2000" dirty="0">
                <a:latin typeface="Century Gothic" panose="020B0502020202020204" pitchFamily="34" charset="0"/>
              </a:rPr>
              <a:t>2013 </a:t>
            </a:r>
            <a:r>
              <a:rPr lang="en-ZA" sz="2000" dirty="0" smtClean="0">
                <a:latin typeface="Century Gothic" panose="020B0502020202020204" pitchFamily="34" charset="0"/>
              </a:rPr>
              <a:t>(82 483)</a:t>
            </a:r>
            <a:endParaRPr lang="en-ZA" sz="2000" dirty="0">
              <a:latin typeface="Century Gothic" panose="020B0502020202020204" pitchFamily="34" charset="0"/>
            </a:endParaRPr>
          </a:p>
          <a:p>
            <a:r>
              <a:rPr lang="en-ZA" sz="2000" dirty="0">
                <a:latin typeface="Century Gothic" panose="020B0502020202020204" pitchFamily="34" charset="0"/>
              </a:rPr>
              <a:t>2012 ( </a:t>
            </a:r>
            <a:r>
              <a:rPr lang="en-ZA" sz="2000" dirty="0" smtClean="0">
                <a:latin typeface="Century Gothic" panose="020B0502020202020204" pitchFamily="34" charset="0"/>
              </a:rPr>
              <a:t>77 360) </a:t>
            </a:r>
            <a:endParaRPr lang="en-ZA" sz="2000" dirty="0">
              <a:latin typeface="Century Gothic" panose="020B0502020202020204" pitchFamily="34" charset="0"/>
            </a:endParaRPr>
          </a:p>
          <a:p>
            <a:r>
              <a:rPr lang="en-ZA" sz="2000" dirty="0">
                <a:latin typeface="Century Gothic" panose="020B0502020202020204" pitchFamily="34" charset="0"/>
              </a:rPr>
              <a:t>2011 </a:t>
            </a:r>
            <a:r>
              <a:rPr lang="en-ZA" sz="2000" dirty="0" smtClean="0">
                <a:latin typeface="Century Gothic" panose="020B0502020202020204" pitchFamily="34" charset="0"/>
              </a:rPr>
              <a:t>(73 731)</a:t>
            </a:r>
            <a:endParaRPr lang="en-ZA" sz="2000" dirty="0">
              <a:latin typeface="Century Gothic" panose="020B0502020202020204" pitchFamily="34" charset="0"/>
            </a:endParaRPr>
          </a:p>
          <a:p>
            <a:pPr marL="106363" indent="0">
              <a:buNone/>
            </a:pP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03700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solidFill>
                  <a:schemeClr val="tx1"/>
                </a:solidFill>
              </a:rPr>
              <a:t>Enrolments</a:t>
            </a:r>
            <a:endParaRPr lang="en-ZA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893984"/>
              </p:ext>
            </p:extLst>
          </p:nvPr>
        </p:nvGraphicFramePr>
        <p:xfrm>
          <a:off x="504825" y="1257300"/>
          <a:ext cx="5145087" cy="4732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5649912" y="2902675"/>
            <a:ext cx="4267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6363" indent="0">
              <a:buNone/>
            </a:pPr>
            <a:r>
              <a:rPr lang="en-ZA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This is a positive sign for the system and represents some improvement in efficiency and </a:t>
            </a: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retention - </a:t>
            </a:r>
            <a:r>
              <a:rPr lang="en-ZA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an important quality indicator which is </a:t>
            </a:r>
            <a:r>
              <a:rPr lang="en-Z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an </a:t>
            </a:r>
            <a:r>
              <a:rPr lang="en-ZA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important measure on the functionality of the system.</a:t>
            </a:r>
          </a:p>
        </p:txBody>
      </p:sp>
    </p:spTree>
    <p:extLst>
      <p:ext uri="{BB962C8B-B14F-4D97-AF65-F5344CB8AC3E}">
        <p14:creationId xmlns:p14="http://schemas.microsoft.com/office/powerpoint/2010/main" val="50034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>
                <a:latin typeface="Century Gothic" panose="020B0502020202020204" pitchFamily="34" charset="0"/>
              </a:rPr>
              <a:t>Overall Pass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112837"/>
            <a:ext cx="9066213" cy="5203826"/>
          </a:xfrm>
        </p:spPr>
        <p:txBody>
          <a:bodyPr/>
          <a:lstStyle/>
          <a:p>
            <a:r>
              <a:rPr lang="en-ZA" sz="2000" dirty="0">
                <a:latin typeface="Century Gothic" panose="020B0502020202020204" pitchFamily="34" charset="0"/>
              </a:rPr>
              <a:t>The overall pass rate points to the achievements of the system over 12-13 years of schooling (including grade R). </a:t>
            </a:r>
          </a:p>
          <a:p>
            <a:r>
              <a:rPr lang="en-ZA" sz="2000" dirty="0">
                <a:latin typeface="Century Gothic" panose="020B0502020202020204" pitchFamily="34" charset="0"/>
              </a:rPr>
              <a:t>	</a:t>
            </a:r>
            <a:r>
              <a:rPr lang="en-ZA" sz="2000" dirty="0" smtClean="0">
                <a:latin typeface="Century Gothic" panose="020B0502020202020204" pitchFamily="34" charset="0"/>
              </a:rPr>
              <a:t>Limpopo Province was always the second last or the third last in terms of performance for the past three years.</a:t>
            </a:r>
            <a:endParaRPr lang="en-ZA" sz="2000" dirty="0">
              <a:latin typeface="Century Gothic" panose="020B0502020202020204" pitchFamily="34" charset="0"/>
            </a:endParaRPr>
          </a:p>
          <a:p>
            <a:r>
              <a:rPr lang="en-ZA" sz="2000" dirty="0" smtClean="0">
                <a:latin typeface="Century Gothic" panose="020B0502020202020204" pitchFamily="34" charset="0"/>
              </a:rPr>
              <a:t>The </a:t>
            </a:r>
            <a:r>
              <a:rPr lang="en-ZA" sz="2000" dirty="0">
                <a:latin typeface="Century Gothic" panose="020B0502020202020204" pitchFamily="34" charset="0"/>
              </a:rPr>
              <a:t>pass percentage </a:t>
            </a:r>
            <a:r>
              <a:rPr lang="en-ZA" sz="2000" dirty="0" smtClean="0">
                <a:latin typeface="Century Gothic" panose="020B0502020202020204" pitchFamily="34" charset="0"/>
              </a:rPr>
              <a:t>has improved from 2013 to 2014, then dropped in 2015. </a:t>
            </a:r>
          </a:p>
          <a:p>
            <a:pPr marL="106363" indent="0">
              <a:buNone/>
            </a:pPr>
            <a:r>
              <a:rPr lang="en-ZA" sz="2000" dirty="0">
                <a:latin typeface="Century Gothic" panose="020B0502020202020204" pitchFamily="34" charset="0"/>
              </a:rPr>
              <a:t>	</a:t>
            </a:r>
            <a:r>
              <a:rPr lang="en-ZA" sz="2000" dirty="0" smtClean="0">
                <a:latin typeface="Century Gothic" panose="020B0502020202020204" pitchFamily="34" charset="0"/>
              </a:rPr>
              <a:t>2013 – 71.8% (</a:t>
            </a:r>
            <a:r>
              <a:rPr lang="en-ZA" sz="2000" dirty="0">
                <a:latin typeface="Century Gothic" panose="020B0502020202020204" pitchFamily="34" charset="0"/>
              </a:rPr>
              <a:t>2</a:t>
            </a:r>
            <a:r>
              <a:rPr lang="en-ZA" sz="2000" baseline="30000" dirty="0" smtClean="0">
                <a:latin typeface="Century Gothic" panose="020B0502020202020204" pitchFamily="34" charset="0"/>
              </a:rPr>
              <a:t>nd</a:t>
            </a:r>
            <a:r>
              <a:rPr lang="en-ZA" sz="2000" dirty="0" smtClean="0">
                <a:latin typeface="Century Gothic" panose="020B0502020202020204" pitchFamily="34" charset="0"/>
              </a:rPr>
              <a:t> last)</a:t>
            </a:r>
          </a:p>
          <a:p>
            <a:pPr marL="106363" indent="0">
              <a:buNone/>
            </a:pPr>
            <a:r>
              <a:rPr lang="en-ZA" sz="2000" dirty="0">
                <a:latin typeface="Century Gothic" panose="020B0502020202020204" pitchFamily="34" charset="0"/>
              </a:rPr>
              <a:t>	</a:t>
            </a:r>
            <a:r>
              <a:rPr lang="en-ZA" sz="2000" dirty="0" smtClean="0">
                <a:latin typeface="Century Gothic" panose="020B0502020202020204" pitchFamily="34" charset="0"/>
              </a:rPr>
              <a:t>2014 – 72.9% (3</a:t>
            </a:r>
            <a:r>
              <a:rPr lang="en-ZA" sz="2000" baseline="30000" dirty="0" smtClean="0">
                <a:latin typeface="Century Gothic" panose="020B0502020202020204" pitchFamily="34" charset="0"/>
              </a:rPr>
              <a:t>rd</a:t>
            </a:r>
            <a:r>
              <a:rPr lang="en-ZA" sz="2000" dirty="0" smtClean="0">
                <a:latin typeface="Century Gothic" panose="020B0502020202020204" pitchFamily="34" charset="0"/>
              </a:rPr>
              <a:t> last)</a:t>
            </a:r>
          </a:p>
          <a:p>
            <a:pPr marL="106363" indent="0">
              <a:buNone/>
            </a:pPr>
            <a:r>
              <a:rPr lang="en-ZA" sz="2000" dirty="0">
                <a:latin typeface="Century Gothic" panose="020B0502020202020204" pitchFamily="34" charset="0"/>
              </a:rPr>
              <a:t>	</a:t>
            </a:r>
            <a:r>
              <a:rPr lang="en-ZA" sz="2000" dirty="0" smtClean="0">
                <a:latin typeface="Century Gothic" panose="020B0502020202020204" pitchFamily="34" charset="0"/>
              </a:rPr>
              <a:t>2015 – 65.9% (3</a:t>
            </a:r>
            <a:r>
              <a:rPr lang="en-ZA" sz="2000" baseline="30000" dirty="0" smtClean="0">
                <a:latin typeface="Century Gothic" panose="020B0502020202020204" pitchFamily="34" charset="0"/>
              </a:rPr>
              <a:t>rd</a:t>
            </a:r>
            <a:r>
              <a:rPr lang="en-ZA" sz="2000" dirty="0" smtClean="0">
                <a:latin typeface="Century Gothic" panose="020B0502020202020204" pitchFamily="34" charset="0"/>
              </a:rPr>
              <a:t> last)</a:t>
            </a:r>
            <a:endParaRPr lang="en-ZA" sz="2000" dirty="0">
              <a:latin typeface="Century Gothic" panose="020B0502020202020204" pitchFamily="34" charset="0"/>
            </a:endParaRPr>
          </a:p>
          <a:p>
            <a:r>
              <a:rPr lang="en-ZA" sz="2000" dirty="0" smtClean="0">
                <a:latin typeface="Century Gothic" panose="020B0502020202020204" pitchFamily="34" charset="0"/>
              </a:rPr>
              <a:t>A decline of </a:t>
            </a:r>
            <a:r>
              <a:rPr lang="en-ZA" sz="2000" dirty="0">
                <a:latin typeface="Century Gothic" panose="020B0502020202020204" pitchFamily="34" charset="0"/>
              </a:rPr>
              <a:t>more than </a:t>
            </a:r>
            <a:r>
              <a:rPr lang="en-ZA" sz="2000" dirty="0" smtClean="0">
                <a:latin typeface="Century Gothic" panose="020B0502020202020204" pitchFamily="34" charset="0"/>
              </a:rPr>
              <a:t>5% </a:t>
            </a:r>
            <a:r>
              <a:rPr lang="en-ZA" sz="2000" dirty="0">
                <a:latin typeface="Century Gothic" panose="020B0502020202020204" pitchFamily="34" charset="0"/>
              </a:rPr>
              <a:t>for the past three </a:t>
            </a:r>
            <a:r>
              <a:rPr lang="en-ZA" sz="2000" dirty="0" smtClean="0">
                <a:latin typeface="Century Gothic" panose="020B0502020202020204" pitchFamily="34" charset="0"/>
              </a:rPr>
              <a:t>years.</a:t>
            </a:r>
            <a:endParaRPr lang="en-ZA" sz="2000" dirty="0">
              <a:latin typeface="Century Gothic" panose="020B0502020202020204" pitchFamily="34" charset="0"/>
            </a:endParaRPr>
          </a:p>
          <a:p>
            <a:r>
              <a:rPr lang="en-ZA" sz="2000" dirty="0" smtClean="0">
                <a:latin typeface="Century Gothic" panose="020B0502020202020204" pitchFamily="34" charset="0"/>
              </a:rPr>
              <a:t>The </a:t>
            </a:r>
            <a:r>
              <a:rPr lang="en-ZA" sz="2000" dirty="0">
                <a:latin typeface="Century Gothic" panose="020B0502020202020204" pitchFamily="34" charset="0"/>
              </a:rPr>
              <a:t>question </a:t>
            </a:r>
            <a:r>
              <a:rPr lang="en-ZA" sz="2000" dirty="0" smtClean="0">
                <a:latin typeface="Century Gothic" panose="020B0502020202020204" pitchFamily="34" charset="0"/>
              </a:rPr>
              <a:t>is;  does the </a:t>
            </a:r>
            <a:r>
              <a:rPr lang="en-ZA" sz="2000" dirty="0">
                <a:latin typeface="Century Gothic" panose="020B0502020202020204" pitchFamily="34" charset="0"/>
              </a:rPr>
              <a:t>province </a:t>
            </a:r>
            <a:r>
              <a:rPr lang="en-ZA" sz="2000" dirty="0" smtClean="0">
                <a:latin typeface="Century Gothic" panose="020B0502020202020204" pitchFamily="34" charset="0"/>
              </a:rPr>
              <a:t>have any strategy to </a:t>
            </a:r>
            <a:r>
              <a:rPr lang="en-ZA" sz="2000" dirty="0">
                <a:latin typeface="Century Gothic" panose="020B0502020202020204" pitchFamily="34" charset="0"/>
              </a:rPr>
              <a:t>deal with this </a:t>
            </a:r>
            <a:r>
              <a:rPr lang="en-ZA" sz="2000" dirty="0" smtClean="0">
                <a:latin typeface="Century Gothic" panose="020B0502020202020204" pitchFamily="34" charset="0"/>
              </a:rPr>
              <a:t>decline? Further, is there any strategy to move the province out of the bottom three with regard to performance?</a:t>
            </a:r>
            <a:endParaRPr lang="en-ZA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99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Overall pass rate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385887"/>
            <a:ext cx="3925887" cy="5213350"/>
          </a:xfrm>
        </p:spPr>
        <p:txBody>
          <a:bodyPr/>
          <a:lstStyle/>
          <a:p>
            <a:r>
              <a:rPr lang="en-ZA" sz="2600" dirty="0">
                <a:latin typeface="Century Gothic" panose="020B0502020202020204" pitchFamily="34" charset="0"/>
              </a:rPr>
              <a:t>In addition to access and participation, the </a:t>
            </a:r>
            <a:r>
              <a:rPr lang="en-ZA" sz="2600" dirty="0" smtClean="0">
                <a:latin typeface="Century Gothic" panose="020B0502020202020204" pitchFamily="34" charset="0"/>
              </a:rPr>
              <a:t>65.9% </a:t>
            </a:r>
            <a:r>
              <a:rPr lang="en-ZA" sz="2600" dirty="0">
                <a:latin typeface="Century Gothic" panose="020B0502020202020204" pitchFamily="34" charset="0"/>
              </a:rPr>
              <a:t>pass rate represents </a:t>
            </a:r>
            <a:r>
              <a:rPr lang="en-ZA" sz="2600" dirty="0" smtClean="0">
                <a:latin typeface="Century Gothic" panose="020B0502020202020204" pitchFamily="34" charset="0"/>
              </a:rPr>
              <a:t>a decrease </a:t>
            </a:r>
            <a:r>
              <a:rPr lang="en-ZA" sz="2600" dirty="0">
                <a:latin typeface="Century Gothic" panose="020B0502020202020204" pitchFamily="34" charset="0"/>
              </a:rPr>
              <a:t>in the </a:t>
            </a:r>
            <a:r>
              <a:rPr lang="en-ZA" sz="2600" dirty="0" smtClean="0">
                <a:latin typeface="Century Gothic" panose="020B0502020202020204" pitchFamily="34" charset="0"/>
              </a:rPr>
              <a:t>percentage </a:t>
            </a:r>
            <a:r>
              <a:rPr lang="en-ZA" sz="2600" dirty="0">
                <a:latin typeface="Century Gothic" panose="020B0502020202020204" pitchFamily="34" charset="0"/>
              </a:rPr>
              <a:t>of learners that qualified for the </a:t>
            </a:r>
            <a:r>
              <a:rPr lang="en-ZA" sz="2600" dirty="0" smtClean="0">
                <a:latin typeface="Century Gothic" panose="020B0502020202020204" pitchFamily="34" charset="0"/>
              </a:rPr>
              <a:t>NSC, however, an </a:t>
            </a:r>
            <a:r>
              <a:rPr lang="en-ZA" sz="2600" i="1" dirty="0" smtClean="0">
                <a:latin typeface="Century Gothic" panose="020B0502020202020204" pitchFamily="34" charset="0"/>
              </a:rPr>
              <a:t>increase </a:t>
            </a:r>
            <a:r>
              <a:rPr lang="en-ZA" sz="2600" dirty="0" smtClean="0">
                <a:latin typeface="Century Gothic" panose="020B0502020202020204" pitchFamily="34" charset="0"/>
              </a:rPr>
              <a:t>in real numbers </a:t>
            </a:r>
            <a:r>
              <a:rPr lang="en-ZA" sz="2600" b="1" dirty="0" smtClean="0">
                <a:latin typeface="Century Gothic" panose="020B0502020202020204" pitchFamily="34" charset="0"/>
              </a:rPr>
              <a:t>(from 53 179 </a:t>
            </a:r>
            <a:r>
              <a:rPr lang="en-ZA" sz="2600" b="1" dirty="0">
                <a:latin typeface="Century Gothic" panose="020B0502020202020204" pitchFamily="34" charset="0"/>
              </a:rPr>
              <a:t>in 2014 to </a:t>
            </a:r>
            <a:r>
              <a:rPr lang="en-ZA" sz="2600" b="1" dirty="0" smtClean="0">
                <a:latin typeface="Century Gothic" panose="020B0502020202020204" pitchFamily="34" charset="0"/>
              </a:rPr>
              <a:t>66 946 </a:t>
            </a:r>
            <a:r>
              <a:rPr lang="en-ZA" sz="2600" b="1" dirty="0">
                <a:latin typeface="Century Gothic" panose="020B0502020202020204" pitchFamily="34" charset="0"/>
              </a:rPr>
              <a:t>in </a:t>
            </a:r>
            <a:r>
              <a:rPr lang="en-ZA" sz="2600" b="1" dirty="0" smtClean="0">
                <a:latin typeface="Century Gothic" panose="020B0502020202020204" pitchFamily="34" charset="0"/>
              </a:rPr>
              <a:t>2015), </a:t>
            </a:r>
            <a:r>
              <a:rPr lang="en-ZA" sz="2600" dirty="0" smtClean="0">
                <a:latin typeface="Century Gothic" panose="020B0502020202020204" pitchFamily="34" charset="0"/>
              </a:rPr>
              <a:t>an increase </a:t>
            </a:r>
            <a:r>
              <a:rPr lang="en-ZA" sz="2600" dirty="0">
                <a:latin typeface="Century Gothic" panose="020B0502020202020204" pitchFamily="34" charset="0"/>
              </a:rPr>
              <a:t>of </a:t>
            </a:r>
            <a:r>
              <a:rPr lang="en-ZA" sz="2600" b="1" dirty="0" smtClean="0">
                <a:latin typeface="Century Gothic" panose="020B0502020202020204" pitchFamily="34" charset="0"/>
              </a:rPr>
              <a:t>13 767</a:t>
            </a:r>
            <a:r>
              <a:rPr lang="en-ZA" sz="2600" dirty="0" smtClean="0">
                <a:latin typeface="Century Gothic" panose="020B0502020202020204" pitchFamily="34" charset="0"/>
              </a:rPr>
              <a:t> </a:t>
            </a:r>
            <a:r>
              <a:rPr lang="en-ZA" sz="2600" dirty="0">
                <a:latin typeface="Century Gothic" panose="020B0502020202020204" pitchFamily="34" charset="0"/>
              </a:rPr>
              <a:t>in real numbers. </a:t>
            </a:r>
          </a:p>
          <a:p>
            <a:pPr marL="106363" indent="0">
              <a:buNone/>
            </a:pPr>
            <a:endParaRPr lang="en-ZA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478567322"/>
              </p:ext>
            </p:extLst>
          </p:nvPr>
        </p:nvGraphicFramePr>
        <p:xfrm>
          <a:off x="4659312" y="1836385"/>
          <a:ext cx="3741209" cy="4480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696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LP incomplete results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331913"/>
            <a:ext cx="3544887" cy="4984750"/>
          </a:xfrm>
        </p:spPr>
        <p:txBody>
          <a:bodyPr/>
          <a:lstStyle/>
          <a:p>
            <a:r>
              <a:rPr lang="en-ZA" sz="2200" dirty="0">
                <a:latin typeface="Century Gothic" panose="020B0502020202020204" pitchFamily="34" charset="0"/>
              </a:rPr>
              <a:t>I</a:t>
            </a:r>
            <a:r>
              <a:rPr lang="en-ZA" sz="2200" dirty="0" smtClean="0">
                <a:latin typeface="Century Gothic" panose="020B0502020202020204" pitchFamily="34" charset="0"/>
              </a:rPr>
              <a:t>ncomplete </a:t>
            </a:r>
            <a:r>
              <a:rPr lang="en-ZA" sz="2200" dirty="0">
                <a:latin typeface="Century Gothic" panose="020B0502020202020204" pitchFamily="34" charset="0"/>
              </a:rPr>
              <a:t>results  </a:t>
            </a:r>
            <a:r>
              <a:rPr lang="en-ZA" sz="2200" dirty="0" smtClean="0">
                <a:latin typeface="Century Gothic" panose="020B0502020202020204" pitchFamily="34" charset="0"/>
              </a:rPr>
              <a:t>for LP is sitting at 1.02 %. This is better than the National value of 4.15%. </a:t>
            </a:r>
          </a:p>
          <a:p>
            <a:r>
              <a:rPr lang="en-ZA" sz="2200" dirty="0" smtClean="0">
                <a:latin typeface="Century Gothic" panose="020B0502020202020204" pitchFamily="34" charset="0"/>
              </a:rPr>
              <a:t>LP has the lowest percentage of incomplete results and this is highly commended.</a:t>
            </a:r>
          </a:p>
          <a:p>
            <a:r>
              <a:rPr lang="en-ZA" sz="2200" dirty="0" smtClean="0">
                <a:latin typeface="Century Gothic" panose="020B0502020202020204" pitchFamily="34" charset="0"/>
              </a:rPr>
              <a:t>Possible causes: Incomplete SBA marks, lost scripts, irregularities.</a:t>
            </a:r>
            <a:endParaRPr lang="en-ZA" sz="2200" dirty="0">
              <a:latin typeface="Century Gothic" panose="020B0502020202020204" pitchFamily="34" charset="0"/>
            </a:endParaRPr>
          </a:p>
          <a:p>
            <a:endParaRPr lang="en-ZA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317093773"/>
              </p:ext>
            </p:extLst>
          </p:nvPr>
        </p:nvGraphicFramePr>
        <p:xfrm>
          <a:off x="4354512" y="1722436"/>
          <a:ext cx="5105400" cy="4297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960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>
                <a:latin typeface="Century Gothic" panose="020B0502020202020204" pitchFamily="34" charset="0"/>
              </a:rPr>
              <a:t>Bachelor passes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331913"/>
            <a:ext cx="4002087" cy="5191124"/>
          </a:xfrm>
        </p:spPr>
        <p:txBody>
          <a:bodyPr/>
          <a:lstStyle/>
          <a:p>
            <a:r>
              <a:rPr lang="en-ZA" sz="2000" dirty="0">
                <a:latin typeface="Century Gothic" panose="020B0502020202020204" pitchFamily="34" charset="0"/>
              </a:rPr>
              <a:t>The overall pass rate cannot be considered in isolation from quality indicators in the NSC. </a:t>
            </a:r>
          </a:p>
          <a:p>
            <a:r>
              <a:rPr lang="en-ZA" sz="2000" dirty="0" smtClean="0">
                <a:latin typeface="Century Gothic" panose="020B0502020202020204" pitchFamily="34" charset="0"/>
              </a:rPr>
              <a:t>The </a:t>
            </a:r>
            <a:r>
              <a:rPr lang="en-ZA" sz="2000" dirty="0">
                <a:latin typeface="Century Gothic" panose="020B0502020202020204" pitchFamily="34" charset="0"/>
              </a:rPr>
              <a:t>number of learners who attained </a:t>
            </a:r>
            <a:r>
              <a:rPr lang="en-ZA" sz="2000" dirty="0" smtClean="0">
                <a:latin typeface="Century Gothic" panose="020B0502020202020204" pitchFamily="34" charset="0"/>
              </a:rPr>
              <a:t>bachelor passes in LP has </a:t>
            </a:r>
            <a:r>
              <a:rPr lang="en-ZA" sz="2000" dirty="0">
                <a:latin typeface="Century Gothic" panose="020B0502020202020204" pitchFamily="34" charset="0"/>
              </a:rPr>
              <a:t>increased from </a:t>
            </a:r>
            <a:r>
              <a:rPr lang="en-ZA" sz="2000" b="1" dirty="0" smtClean="0">
                <a:latin typeface="Century Gothic" panose="020B0502020202020204" pitchFamily="34" charset="0"/>
              </a:rPr>
              <a:t>16 325 </a:t>
            </a:r>
            <a:r>
              <a:rPr lang="en-ZA" sz="2000" b="1" dirty="0">
                <a:latin typeface="Century Gothic" panose="020B0502020202020204" pitchFamily="34" charset="0"/>
              </a:rPr>
              <a:t>in 2014 to </a:t>
            </a:r>
            <a:r>
              <a:rPr lang="en-ZA" sz="2000" b="1" dirty="0" smtClean="0">
                <a:latin typeface="Century Gothic" panose="020B0502020202020204" pitchFamily="34" charset="0"/>
              </a:rPr>
              <a:t>20 992 </a:t>
            </a:r>
            <a:r>
              <a:rPr lang="en-ZA" sz="2000" b="1" dirty="0">
                <a:latin typeface="Century Gothic" panose="020B0502020202020204" pitchFamily="34" charset="0"/>
              </a:rPr>
              <a:t>in 2015</a:t>
            </a:r>
            <a:r>
              <a:rPr lang="en-ZA" sz="2000" dirty="0">
                <a:latin typeface="Century Gothic" panose="020B0502020202020204" pitchFamily="34" charset="0"/>
              </a:rPr>
              <a:t> (an increase of </a:t>
            </a:r>
            <a:r>
              <a:rPr lang="en-ZA" sz="2000" b="1" dirty="0" smtClean="0">
                <a:latin typeface="Century Gothic" panose="020B0502020202020204" pitchFamily="34" charset="0"/>
              </a:rPr>
              <a:t>4 667</a:t>
            </a:r>
            <a:r>
              <a:rPr lang="en-ZA" sz="2000" dirty="0" smtClean="0">
                <a:latin typeface="Century Gothic" panose="020B0502020202020204" pitchFamily="34" charset="0"/>
              </a:rPr>
              <a:t>). </a:t>
            </a:r>
            <a:endParaRPr lang="en-ZA" sz="2000" dirty="0">
              <a:latin typeface="Century Gothic" panose="020B0502020202020204" pitchFamily="34" charset="0"/>
            </a:endParaRPr>
          </a:p>
          <a:p>
            <a:r>
              <a:rPr lang="en-ZA" sz="2000" dirty="0" smtClean="0">
                <a:latin typeface="Century Gothic" panose="020B0502020202020204" pitchFamily="34" charset="0"/>
              </a:rPr>
              <a:t>As </a:t>
            </a:r>
            <a:r>
              <a:rPr lang="en-ZA" sz="2000" dirty="0">
                <a:latin typeface="Century Gothic" panose="020B0502020202020204" pitchFamily="34" charset="0"/>
              </a:rPr>
              <a:t>an </a:t>
            </a:r>
            <a:r>
              <a:rPr lang="en-ZA" sz="2000" dirty="0" smtClean="0">
                <a:latin typeface="Century Gothic" panose="020B0502020202020204" pitchFamily="34" charset="0"/>
              </a:rPr>
              <a:t>expression </a:t>
            </a:r>
            <a:r>
              <a:rPr lang="en-ZA" sz="2000" dirty="0">
                <a:latin typeface="Century Gothic" panose="020B0502020202020204" pitchFamily="34" charset="0"/>
              </a:rPr>
              <a:t>of </a:t>
            </a:r>
            <a:r>
              <a:rPr lang="en-ZA" sz="2000" dirty="0" smtClean="0">
                <a:latin typeface="Century Gothic" panose="020B0502020202020204" pitchFamily="34" charset="0"/>
              </a:rPr>
              <a:t>a percentage</a:t>
            </a:r>
            <a:r>
              <a:rPr lang="en-ZA" sz="2000" dirty="0">
                <a:latin typeface="Century Gothic" panose="020B0502020202020204" pitchFamily="34" charset="0"/>
              </a:rPr>
              <a:t>, </a:t>
            </a:r>
            <a:r>
              <a:rPr lang="en-ZA" sz="2000" dirty="0" smtClean="0">
                <a:latin typeface="Century Gothic" panose="020B0502020202020204" pitchFamily="34" charset="0"/>
              </a:rPr>
              <a:t>LP </a:t>
            </a:r>
            <a:r>
              <a:rPr lang="en-ZA" sz="2000" dirty="0">
                <a:latin typeface="Century Gothic" panose="020B0502020202020204" pitchFamily="34" charset="0"/>
              </a:rPr>
              <a:t>is the </a:t>
            </a:r>
            <a:r>
              <a:rPr lang="en-ZA" sz="2000" dirty="0" smtClean="0">
                <a:latin typeface="Century Gothic" panose="020B0502020202020204" pitchFamily="34" charset="0"/>
              </a:rPr>
              <a:t>second worst </a:t>
            </a:r>
            <a:r>
              <a:rPr lang="en-ZA" sz="2000" dirty="0">
                <a:latin typeface="Century Gothic" panose="020B0502020202020204" pitchFamily="34" charset="0"/>
              </a:rPr>
              <a:t>province on </a:t>
            </a:r>
            <a:r>
              <a:rPr lang="en-ZA" sz="2000" dirty="0" smtClean="0">
                <a:latin typeface="Century Gothic" panose="020B0502020202020204" pitchFamily="34" charset="0"/>
              </a:rPr>
              <a:t>bachelors.</a:t>
            </a:r>
            <a:endParaRPr lang="en-ZA" sz="2000" dirty="0">
              <a:latin typeface="Century Gothic" panose="020B0502020202020204" pitchFamily="34" charset="0"/>
            </a:endParaRPr>
          </a:p>
          <a:p>
            <a:pPr marL="106363" indent="0">
              <a:buNone/>
            </a:pPr>
            <a:endParaRPr lang="en-ZA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720387956"/>
              </p:ext>
            </p:extLst>
          </p:nvPr>
        </p:nvGraphicFramePr>
        <p:xfrm>
          <a:off x="5192712" y="1539698"/>
          <a:ext cx="3207809" cy="4480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86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Bachelor passes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331913"/>
            <a:ext cx="9066213" cy="498475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ZA" sz="2400" dirty="0">
                <a:latin typeface="Century Gothic" panose="020B0502020202020204" pitchFamily="34" charset="0"/>
              </a:rPr>
              <a:t>2015 </a:t>
            </a:r>
            <a:r>
              <a:rPr lang="en-ZA" sz="2400" dirty="0" smtClean="0">
                <a:latin typeface="Century Gothic" panose="020B0502020202020204" pitchFamily="34" charset="0"/>
              </a:rPr>
              <a:t>(20.7% </a:t>
            </a:r>
            <a:r>
              <a:rPr lang="en-ZA" sz="2400" dirty="0">
                <a:latin typeface="Century Gothic" panose="020B0502020202020204" pitchFamily="34" charset="0"/>
              </a:rPr>
              <a:t>of bachelor passes)</a:t>
            </a:r>
          </a:p>
          <a:p>
            <a:pPr>
              <a:lnSpc>
                <a:spcPct val="150000"/>
              </a:lnSpc>
            </a:pPr>
            <a:r>
              <a:rPr lang="en-ZA" sz="2400" dirty="0">
                <a:latin typeface="Century Gothic" panose="020B0502020202020204" pitchFamily="34" charset="0"/>
              </a:rPr>
              <a:t>2014 ( </a:t>
            </a:r>
            <a:r>
              <a:rPr lang="en-ZA" sz="2400" dirty="0" smtClean="0">
                <a:latin typeface="Century Gothic" panose="020B0502020202020204" pitchFamily="34" charset="0"/>
              </a:rPr>
              <a:t>22.4% </a:t>
            </a:r>
            <a:r>
              <a:rPr lang="en-ZA" sz="2400" dirty="0">
                <a:latin typeface="Century Gothic" panose="020B0502020202020204" pitchFamily="34" charset="0"/>
              </a:rPr>
              <a:t>of bachelor passes)</a:t>
            </a:r>
          </a:p>
          <a:p>
            <a:pPr algn="just">
              <a:lnSpc>
                <a:spcPct val="150000"/>
              </a:lnSpc>
            </a:pPr>
            <a:r>
              <a:rPr lang="en-ZA" sz="2400" dirty="0">
                <a:latin typeface="Century Gothic" panose="020B0502020202020204" pitchFamily="34" charset="0"/>
              </a:rPr>
              <a:t>2013 </a:t>
            </a:r>
            <a:r>
              <a:rPr lang="en-ZA" sz="2400" dirty="0" smtClean="0">
                <a:latin typeface="Century Gothic" panose="020B0502020202020204" pitchFamily="34" charset="0"/>
              </a:rPr>
              <a:t>(22.8% </a:t>
            </a:r>
            <a:r>
              <a:rPr lang="en-ZA" sz="2400" dirty="0">
                <a:latin typeface="Century Gothic" panose="020B0502020202020204" pitchFamily="34" charset="0"/>
              </a:rPr>
              <a:t>of bachelor passes). The </a:t>
            </a:r>
            <a:r>
              <a:rPr lang="en-ZA" sz="2400" dirty="0" smtClean="0">
                <a:latin typeface="Century Gothic" panose="020B0502020202020204" pitchFamily="34" charset="0"/>
              </a:rPr>
              <a:t>percentage </a:t>
            </a:r>
            <a:r>
              <a:rPr lang="en-ZA" sz="2400" dirty="0">
                <a:latin typeface="Century Gothic" panose="020B0502020202020204" pitchFamily="34" charset="0"/>
              </a:rPr>
              <a:t>of learners who attained a </a:t>
            </a:r>
            <a:r>
              <a:rPr lang="en-ZA" sz="2400" dirty="0" smtClean="0">
                <a:latin typeface="Century Gothic" panose="020B0502020202020204" pitchFamily="34" charset="0"/>
              </a:rPr>
              <a:t>bachelor </a:t>
            </a:r>
            <a:r>
              <a:rPr lang="en-ZA" sz="2400" dirty="0">
                <a:latin typeface="Century Gothic" panose="020B0502020202020204" pitchFamily="34" charset="0"/>
              </a:rPr>
              <a:t>pass in relation to the number of learners who wrote also points to a decline of </a:t>
            </a:r>
            <a:r>
              <a:rPr lang="en-ZA" sz="2400" dirty="0" smtClean="0">
                <a:latin typeface="Century Gothic" panose="020B0502020202020204" pitchFamily="34" charset="0"/>
              </a:rPr>
              <a:t>2.1% from 2013 to 2015.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8406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2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2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pitchFamily="49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4915</TotalTime>
  <Words>1903</Words>
  <Application>Microsoft Office PowerPoint</Application>
  <PresentationFormat>Custom</PresentationFormat>
  <Paragraphs>272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Arial Unicode MS</vt:lpstr>
      <vt:lpstr>MS Gothic</vt:lpstr>
      <vt:lpstr>Arial</vt:lpstr>
      <vt:lpstr>Calibri</vt:lpstr>
      <vt:lpstr>Century Gothic</vt:lpstr>
      <vt:lpstr>Symbol</vt:lpstr>
      <vt:lpstr>Times New Roman</vt:lpstr>
      <vt:lpstr>Wingdings</vt:lpstr>
      <vt:lpstr>Office Theme</vt:lpstr>
      <vt:lpstr>1_Office Theme</vt:lpstr>
      <vt:lpstr>1_Default Design</vt:lpstr>
      <vt:lpstr>Feedback  on the 2015  National Senior Certificate </vt:lpstr>
      <vt:lpstr>Overview </vt:lpstr>
      <vt:lpstr>Access and Participation</vt:lpstr>
      <vt:lpstr>Enrolments</vt:lpstr>
      <vt:lpstr>Overall Pass Rate</vt:lpstr>
      <vt:lpstr>Overall pass rate</vt:lpstr>
      <vt:lpstr>LP incomplete results</vt:lpstr>
      <vt:lpstr>Bachelor passes </vt:lpstr>
      <vt:lpstr>Bachelor passes</vt:lpstr>
      <vt:lpstr>Umalusi QAA processes </vt:lpstr>
      <vt:lpstr>Marker Selection and Training</vt:lpstr>
      <vt:lpstr>Marker Selection and Training</vt:lpstr>
      <vt:lpstr>State of Readiness</vt:lpstr>
      <vt:lpstr>State of Readiness</vt:lpstr>
      <vt:lpstr>Subjects sampled for verification of marking</vt:lpstr>
      <vt:lpstr>Verification of marking </vt:lpstr>
      <vt:lpstr>Verification of marking </vt:lpstr>
      <vt:lpstr>Verification of marking </vt:lpstr>
      <vt:lpstr>Moderation of SBA</vt:lpstr>
      <vt:lpstr>Subjects and Districts sampled for moderation of SBA </vt:lpstr>
      <vt:lpstr> SBA Moderation  </vt:lpstr>
      <vt:lpstr>SBA  Moderation </vt:lpstr>
      <vt:lpstr>Statistical moderation of SBA (Umalusi directives)</vt:lpstr>
      <vt:lpstr>Schools with more than 15% above the adjusted examination mean/ average</vt:lpstr>
      <vt:lpstr>Issues that can contribute to inflated SBA marks</vt:lpstr>
      <vt:lpstr>Recommendations</vt:lpstr>
      <vt:lpstr>42nd Conference of the International Association for Educational Assessment (IAEA) </vt:lpstr>
      <vt:lpstr>Thank You!!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 title here and Here  Date   Speaker</dc:title>
  <dc:creator>Pushpa Gramanie</dc:creator>
  <cp:lastModifiedBy>Mmanare Athalia Mabotja</cp:lastModifiedBy>
  <cp:revision>463</cp:revision>
  <cp:lastPrinted>2016-05-05T09:02:39Z</cp:lastPrinted>
  <dcterms:modified xsi:type="dcterms:W3CDTF">2016-05-10T07:30:35Z</dcterms:modified>
</cp:coreProperties>
</file>