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drawings/drawing1.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46" r:id="rId1"/>
  </p:sldMasterIdLst>
  <p:notesMasterIdLst>
    <p:notesMasterId r:id="rId67"/>
  </p:notesMasterIdLst>
  <p:handoutMasterIdLst>
    <p:handoutMasterId r:id="rId68"/>
  </p:handoutMasterIdLst>
  <p:sldIdLst>
    <p:sldId id="803" r:id="rId2"/>
    <p:sldId id="926" r:id="rId3"/>
    <p:sldId id="953" r:id="rId4"/>
    <p:sldId id="954" r:id="rId5"/>
    <p:sldId id="955" r:id="rId6"/>
    <p:sldId id="960" r:id="rId7"/>
    <p:sldId id="961" r:id="rId8"/>
    <p:sldId id="962" r:id="rId9"/>
    <p:sldId id="963" r:id="rId10"/>
    <p:sldId id="964" r:id="rId11"/>
    <p:sldId id="827" r:id="rId12"/>
    <p:sldId id="874" r:id="rId13"/>
    <p:sldId id="837" r:id="rId14"/>
    <p:sldId id="956" r:id="rId15"/>
    <p:sldId id="959" r:id="rId16"/>
    <p:sldId id="957" r:id="rId17"/>
    <p:sldId id="967" r:id="rId18"/>
    <p:sldId id="968" r:id="rId19"/>
    <p:sldId id="838" r:id="rId20"/>
    <p:sldId id="839" r:id="rId21"/>
    <p:sldId id="840" r:id="rId22"/>
    <p:sldId id="842" r:id="rId23"/>
    <p:sldId id="958" r:id="rId24"/>
    <p:sldId id="875" r:id="rId25"/>
    <p:sldId id="852" r:id="rId26"/>
    <p:sldId id="861" r:id="rId27"/>
    <p:sldId id="927" r:id="rId28"/>
    <p:sldId id="928" r:id="rId29"/>
    <p:sldId id="929" r:id="rId30"/>
    <p:sldId id="862" r:id="rId31"/>
    <p:sldId id="863" r:id="rId32"/>
    <p:sldId id="936" r:id="rId33"/>
    <p:sldId id="937" r:id="rId34"/>
    <p:sldId id="938" r:id="rId35"/>
    <p:sldId id="969" r:id="rId36"/>
    <p:sldId id="940" r:id="rId37"/>
    <p:sldId id="941" r:id="rId38"/>
    <p:sldId id="939" r:id="rId39"/>
    <p:sldId id="981" r:id="rId40"/>
    <p:sldId id="857" r:id="rId41"/>
    <p:sldId id="932" r:id="rId42"/>
    <p:sldId id="904" r:id="rId43"/>
    <p:sldId id="931" r:id="rId44"/>
    <p:sldId id="952" r:id="rId45"/>
    <p:sldId id="942" r:id="rId46"/>
    <p:sldId id="943" r:id="rId47"/>
    <p:sldId id="945" r:id="rId48"/>
    <p:sldId id="951" r:id="rId49"/>
    <p:sldId id="978" r:id="rId50"/>
    <p:sldId id="979" r:id="rId51"/>
    <p:sldId id="946" r:id="rId52"/>
    <p:sldId id="947" r:id="rId53"/>
    <p:sldId id="948" r:id="rId54"/>
    <p:sldId id="949" r:id="rId55"/>
    <p:sldId id="980" r:id="rId56"/>
    <p:sldId id="966" r:id="rId57"/>
    <p:sldId id="972" r:id="rId58"/>
    <p:sldId id="982" r:id="rId59"/>
    <p:sldId id="973" r:id="rId60"/>
    <p:sldId id="974" r:id="rId61"/>
    <p:sldId id="975" r:id="rId62"/>
    <p:sldId id="977" r:id="rId63"/>
    <p:sldId id="950" r:id="rId64"/>
    <p:sldId id="930" r:id="rId65"/>
    <p:sldId id="276" r:id="rId6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A488322-F2BA-4B5B-9748-0D474271808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3020" autoAdjust="0"/>
  </p:normalViewPr>
  <p:slideViewPr>
    <p:cSldViewPr>
      <p:cViewPr>
        <p:scale>
          <a:sx n="100" d="100"/>
          <a:sy n="100" d="100"/>
        </p:scale>
        <p:origin x="-869"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98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nethengwe.e\Documents\ALL%20ANA%202014%20ACHIEVEMENT%20LEVELS%20Analysis%2028Nov%202014.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nethengwe.e\Documents\ALL%20ANA%202014%20ACHIEVEMENT%20LEVELS%20Analysis%2028Nov%202014.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nethengwe.e\Documents\ALL%20ANA%202014%20ACHIEVEMENT%20LEVELS%20Analysis%2028Nov%202014.xlsx" TargetMode="External"/><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PubLEnrGender!$B$6</c:f>
              <c:strCache>
                <c:ptCount val="1"/>
                <c:pt idx="0">
                  <c:v>Female</c:v>
                </c:pt>
              </c:strCache>
            </c:strRef>
          </c:tx>
          <c:invertIfNegative val="0"/>
          <c:cat>
            <c:numRef>
              <c:f>PubLEnrGender!$A$7:$A$13</c:f>
              <c:numCache>
                <c:formatCode>General</c:formatCode>
                <c:ptCount val="7"/>
                <c:pt idx="0">
                  <c:v>2009</c:v>
                </c:pt>
                <c:pt idx="1">
                  <c:v>2010</c:v>
                </c:pt>
                <c:pt idx="2">
                  <c:v>2011</c:v>
                </c:pt>
                <c:pt idx="3">
                  <c:v>2012</c:v>
                </c:pt>
                <c:pt idx="4">
                  <c:v>2013</c:v>
                </c:pt>
                <c:pt idx="5">
                  <c:v>2014</c:v>
                </c:pt>
                <c:pt idx="6">
                  <c:v>2015</c:v>
                </c:pt>
              </c:numCache>
            </c:numRef>
          </c:cat>
          <c:val>
            <c:numRef>
              <c:f>PubLEnrGender!$B$7:$B$13</c:f>
              <c:numCache>
                <c:formatCode>General</c:formatCode>
                <c:ptCount val="7"/>
                <c:pt idx="0">
                  <c:v>826513</c:v>
                </c:pt>
                <c:pt idx="1">
                  <c:v>820027</c:v>
                </c:pt>
                <c:pt idx="2">
                  <c:v>804093</c:v>
                </c:pt>
                <c:pt idx="3">
                  <c:v>814613</c:v>
                </c:pt>
                <c:pt idx="4">
                  <c:v>810293</c:v>
                </c:pt>
                <c:pt idx="5">
                  <c:v>816059</c:v>
                </c:pt>
                <c:pt idx="6">
                  <c:v>826693</c:v>
                </c:pt>
              </c:numCache>
            </c:numRef>
          </c:val>
        </c:ser>
        <c:ser>
          <c:idx val="1"/>
          <c:order val="1"/>
          <c:tx>
            <c:strRef>
              <c:f>PubLEnrGender!$C$6</c:f>
              <c:strCache>
                <c:ptCount val="1"/>
                <c:pt idx="0">
                  <c:v>Male</c:v>
                </c:pt>
              </c:strCache>
            </c:strRef>
          </c:tx>
          <c:invertIfNegative val="0"/>
          <c:cat>
            <c:numRef>
              <c:f>PubLEnrGender!$A$7:$A$13</c:f>
              <c:numCache>
                <c:formatCode>General</c:formatCode>
                <c:ptCount val="7"/>
                <c:pt idx="0">
                  <c:v>2009</c:v>
                </c:pt>
                <c:pt idx="1">
                  <c:v>2010</c:v>
                </c:pt>
                <c:pt idx="2">
                  <c:v>2011</c:v>
                </c:pt>
                <c:pt idx="3">
                  <c:v>2012</c:v>
                </c:pt>
                <c:pt idx="4">
                  <c:v>2013</c:v>
                </c:pt>
                <c:pt idx="5">
                  <c:v>2014</c:v>
                </c:pt>
                <c:pt idx="6">
                  <c:v>2015</c:v>
                </c:pt>
              </c:numCache>
            </c:numRef>
          </c:cat>
          <c:val>
            <c:numRef>
              <c:f>PubLEnrGender!$C$7:$C$13</c:f>
              <c:numCache>
                <c:formatCode>General</c:formatCode>
                <c:ptCount val="7"/>
                <c:pt idx="0">
                  <c:v>849697</c:v>
                </c:pt>
                <c:pt idx="1">
                  <c:v>846105</c:v>
                </c:pt>
                <c:pt idx="2">
                  <c:v>831622</c:v>
                </c:pt>
                <c:pt idx="3">
                  <c:v>842233</c:v>
                </c:pt>
                <c:pt idx="4">
                  <c:v>837812</c:v>
                </c:pt>
                <c:pt idx="5">
                  <c:v>842463</c:v>
                </c:pt>
                <c:pt idx="6">
                  <c:v>854561</c:v>
                </c:pt>
              </c:numCache>
            </c:numRef>
          </c:val>
        </c:ser>
        <c:dLbls>
          <c:showLegendKey val="0"/>
          <c:showVal val="0"/>
          <c:showCatName val="0"/>
          <c:showSerName val="0"/>
          <c:showPercent val="0"/>
          <c:showBubbleSize val="0"/>
        </c:dLbls>
        <c:gapWidth val="150"/>
        <c:shape val="cylinder"/>
        <c:axId val="33724672"/>
        <c:axId val="33726464"/>
        <c:axId val="0"/>
      </c:bar3DChart>
      <c:catAx>
        <c:axId val="33724672"/>
        <c:scaling>
          <c:orientation val="minMax"/>
        </c:scaling>
        <c:delete val="0"/>
        <c:axPos val="b"/>
        <c:numFmt formatCode="General" sourceLinked="1"/>
        <c:majorTickMark val="none"/>
        <c:minorTickMark val="none"/>
        <c:tickLblPos val="nextTo"/>
        <c:crossAx val="33726464"/>
        <c:crosses val="autoZero"/>
        <c:auto val="1"/>
        <c:lblAlgn val="ctr"/>
        <c:lblOffset val="100"/>
        <c:noMultiLvlLbl val="0"/>
      </c:catAx>
      <c:valAx>
        <c:axId val="33726464"/>
        <c:scaling>
          <c:orientation val="minMax"/>
        </c:scaling>
        <c:delete val="0"/>
        <c:axPos val="l"/>
        <c:majorGridlines/>
        <c:numFmt formatCode="General" sourceLinked="1"/>
        <c:majorTickMark val="none"/>
        <c:minorTickMark val="none"/>
        <c:tickLblPos val="nextTo"/>
        <c:crossAx val="3372467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PR!$B$19</c:f>
              <c:strCache>
                <c:ptCount val="1"/>
                <c:pt idx="0">
                  <c:v>2010</c:v>
                </c:pt>
              </c:strCache>
            </c:strRef>
          </c:tx>
          <c:marker>
            <c:symbol val="none"/>
          </c:marker>
          <c:cat>
            <c:strRef>
              <c:f>PR!$A$20:$A$31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PR!$B$20:$B$31</c:f>
              <c:numCache>
                <c:formatCode>0.0</c:formatCode>
                <c:ptCount val="12"/>
                <c:pt idx="0">
                  <c:v>19.762807816597039</c:v>
                </c:pt>
                <c:pt idx="1">
                  <c:v>-4.921578780337069</c:v>
                </c:pt>
                <c:pt idx="2">
                  <c:v>-0.61504402683223192</c:v>
                </c:pt>
                <c:pt idx="3">
                  <c:v>1.3557310092230319</c:v>
                </c:pt>
                <c:pt idx="4">
                  <c:v>-4.1562461876296206</c:v>
                </c:pt>
                <c:pt idx="5">
                  <c:v>-2.7078071650236639</c:v>
                </c:pt>
                <c:pt idx="6">
                  <c:v>-4.5824968399137482</c:v>
                </c:pt>
                <c:pt idx="7">
                  <c:v>4.7737708797018614</c:v>
                </c:pt>
                <c:pt idx="8">
                  <c:v>11.890006987207533</c:v>
                </c:pt>
                <c:pt idx="9">
                  <c:v>16.958661756100916</c:v>
                </c:pt>
                <c:pt idx="10">
                  <c:v>-23.460979503590274</c:v>
                </c:pt>
                <c:pt idx="11">
                  <c:v>-50.469808140649761</c:v>
                </c:pt>
              </c:numCache>
            </c:numRef>
          </c:val>
          <c:smooth val="0"/>
        </c:ser>
        <c:ser>
          <c:idx val="1"/>
          <c:order val="1"/>
          <c:tx>
            <c:strRef>
              <c:f>PR!$C$19</c:f>
              <c:strCache>
                <c:ptCount val="1"/>
                <c:pt idx="0">
                  <c:v>2011</c:v>
                </c:pt>
              </c:strCache>
            </c:strRef>
          </c:tx>
          <c:marker>
            <c:symbol val="none"/>
          </c:marker>
          <c:cat>
            <c:strRef>
              <c:f>PR!$A$20:$A$31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PR!$C$20:$C$31</c:f>
              <c:numCache>
                <c:formatCode>0.0</c:formatCode>
                <c:ptCount val="12"/>
                <c:pt idx="0">
                  <c:v>15.26105892462378</c:v>
                </c:pt>
                <c:pt idx="1">
                  <c:v>-5.2272305381642674</c:v>
                </c:pt>
                <c:pt idx="2">
                  <c:v>-1.8154298784894944</c:v>
                </c:pt>
                <c:pt idx="3">
                  <c:v>1.8942796022012833</c:v>
                </c:pt>
                <c:pt idx="4">
                  <c:v>-4.3356039371618538</c:v>
                </c:pt>
                <c:pt idx="5">
                  <c:v>-2.5867261136532522</c:v>
                </c:pt>
                <c:pt idx="6">
                  <c:v>-4.7162933548427128</c:v>
                </c:pt>
                <c:pt idx="7">
                  <c:v>4.5513580264437232</c:v>
                </c:pt>
                <c:pt idx="8">
                  <c:v>18.706043592733742</c:v>
                </c:pt>
                <c:pt idx="9">
                  <c:v>12.305225483178239</c:v>
                </c:pt>
                <c:pt idx="10">
                  <c:v>-32.764149003419675</c:v>
                </c:pt>
                <c:pt idx="11">
                  <c:v>-83.653264613847327</c:v>
                </c:pt>
              </c:numCache>
            </c:numRef>
          </c:val>
          <c:smooth val="0"/>
        </c:ser>
        <c:ser>
          <c:idx val="2"/>
          <c:order val="2"/>
          <c:tx>
            <c:strRef>
              <c:f>PR!$D$19</c:f>
              <c:strCache>
                <c:ptCount val="1"/>
                <c:pt idx="0">
                  <c:v>2012</c:v>
                </c:pt>
              </c:strCache>
            </c:strRef>
          </c:tx>
          <c:marker>
            <c:symbol val="none"/>
          </c:marker>
          <c:cat>
            <c:strRef>
              <c:f>PR!$A$20:$A$31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PR!$D$20:$D$31</c:f>
              <c:numCache>
                <c:formatCode>0.0</c:formatCode>
                <c:ptCount val="12"/>
                <c:pt idx="0">
                  <c:v>16.980542911069168</c:v>
                </c:pt>
                <c:pt idx="1">
                  <c:v>-2.7103889442080806</c:v>
                </c:pt>
                <c:pt idx="2">
                  <c:v>-1.5474517599479041</c:v>
                </c:pt>
                <c:pt idx="3">
                  <c:v>2.6400755016888535</c:v>
                </c:pt>
                <c:pt idx="4">
                  <c:v>-3.2525123086261551</c:v>
                </c:pt>
                <c:pt idx="5">
                  <c:v>0.6202730497028196</c:v>
                </c:pt>
                <c:pt idx="6">
                  <c:v>-5.9389449609705167</c:v>
                </c:pt>
                <c:pt idx="7">
                  <c:v>2.6854046220960952</c:v>
                </c:pt>
                <c:pt idx="8">
                  <c:v>27.079408781336038</c:v>
                </c:pt>
                <c:pt idx="9">
                  <c:v>3.5605797101449275</c:v>
                </c:pt>
                <c:pt idx="10">
                  <c:v>-36.532447224394062</c:v>
                </c:pt>
                <c:pt idx="11">
                  <c:v>-64.193532251206761</c:v>
                </c:pt>
              </c:numCache>
            </c:numRef>
          </c:val>
          <c:smooth val="0"/>
        </c:ser>
        <c:ser>
          <c:idx val="3"/>
          <c:order val="3"/>
          <c:tx>
            <c:strRef>
              <c:f>PR!$E$19</c:f>
              <c:strCache>
                <c:ptCount val="1"/>
                <c:pt idx="0">
                  <c:v>2013</c:v>
                </c:pt>
              </c:strCache>
            </c:strRef>
          </c:tx>
          <c:marker>
            <c:symbol val="none"/>
          </c:marker>
          <c:cat>
            <c:strRef>
              <c:f>PR!$A$20:$A$31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PR!$E$20:$E$31</c:f>
              <c:numCache>
                <c:formatCode>0.0</c:formatCode>
                <c:ptCount val="12"/>
                <c:pt idx="0">
                  <c:v>17.319624771486904</c:v>
                </c:pt>
                <c:pt idx="1">
                  <c:v>13.678309367311453</c:v>
                </c:pt>
                <c:pt idx="2">
                  <c:v>-6.8979595041257431</c:v>
                </c:pt>
                <c:pt idx="3">
                  <c:v>-1.3477227248627477</c:v>
                </c:pt>
                <c:pt idx="4">
                  <c:v>-1.6544355988901276</c:v>
                </c:pt>
                <c:pt idx="5">
                  <c:v>-6.2358502840785883</c:v>
                </c:pt>
                <c:pt idx="6">
                  <c:v>-5.2140664917785431</c:v>
                </c:pt>
                <c:pt idx="7">
                  <c:v>-3.3291304980359828</c:v>
                </c:pt>
                <c:pt idx="8">
                  <c:v>30.761464933949089</c:v>
                </c:pt>
                <c:pt idx="9">
                  <c:v>23.090400969400566</c:v>
                </c:pt>
                <c:pt idx="10">
                  <c:v>-41.362315392328483</c:v>
                </c:pt>
                <c:pt idx="11">
                  <c:v>-105.39768049119009</c:v>
                </c:pt>
              </c:numCache>
            </c:numRef>
          </c:val>
          <c:smooth val="0"/>
        </c:ser>
        <c:ser>
          <c:idx val="4"/>
          <c:order val="4"/>
          <c:tx>
            <c:strRef>
              <c:f>PR!$F$19</c:f>
              <c:strCache>
                <c:ptCount val="1"/>
                <c:pt idx="0">
                  <c:v>2014</c:v>
                </c:pt>
              </c:strCache>
            </c:strRef>
          </c:tx>
          <c:marker>
            <c:symbol val="none"/>
          </c:marker>
          <c:cat>
            <c:strRef>
              <c:f>PR!$A$20:$A$31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PR!$F$20:$F$31</c:f>
              <c:numCache>
                <c:formatCode>0.0</c:formatCode>
                <c:ptCount val="12"/>
                <c:pt idx="0">
                  <c:v>18.653262493992482</c:v>
                </c:pt>
                <c:pt idx="1">
                  <c:v>-3.1520557184347084</c:v>
                </c:pt>
                <c:pt idx="2">
                  <c:v>-2.6628840626944386</c:v>
                </c:pt>
                <c:pt idx="3">
                  <c:v>1.5976637643986744</c:v>
                </c:pt>
                <c:pt idx="4">
                  <c:v>-3.6252625235938924</c:v>
                </c:pt>
                <c:pt idx="5">
                  <c:v>-2.6121123962250761</c:v>
                </c:pt>
                <c:pt idx="6">
                  <c:v>-5.9653476722275842</c:v>
                </c:pt>
                <c:pt idx="7">
                  <c:v>3.7073726441962407</c:v>
                </c:pt>
                <c:pt idx="8">
                  <c:v>31.383031822265608</c:v>
                </c:pt>
                <c:pt idx="9">
                  <c:v>2.1362692802900911</c:v>
                </c:pt>
                <c:pt idx="10">
                  <c:v>-47.696747875719517</c:v>
                </c:pt>
                <c:pt idx="11">
                  <c:v>-55.610504323909772</c:v>
                </c:pt>
              </c:numCache>
            </c:numRef>
          </c:val>
          <c:smooth val="0"/>
        </c:ser>
        <c:ser>
          <c:idx val="5"/>
          <c:order val="5"/>
          <c:tx>
            <c:strRef>
              <c:f>PR!$G$19</c:f>
              <c:strCache>
                <c:ptCount val="1"/>
                <c:pt idx="0">
                  <c:v>2015</c:v>
                </c:pt>
              </c:strCache>
            </c:strRef>
          </c:tx>
          <c:marker>
            <c:symbol val="none"/>
          </c:marker>
          <c:cat>
            <c:strRef>
              <c:f>PR!$A$20:$A$31</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PR!$G$20:$G$31</c:f>
              <c:numCache>
                <c:formatCode>0.0</c:formatCode>
                <c:ptCount val="12"/>
                <c:pt idx="0">
                  <c:v>17.308749967262919</c:v>
                </c:pt>
                <c:pt idx="1">
                  <c:v>-3.9209917762482727</c:v>
                </c:pt>
                <c:pt idx="2">
                  <c:v>-3.3457090428028851</c:v>
                </c:pt>
                <c:pt idx="3">
                  <c:v>1.5180362548783601</c:v>
                </c:pt>
                <c:pt idx="4">
                  <c:v>-6.896637156448203</c:v>
                </c:pt>
                <c:pt idx="5">
                  <c:v>-2.6301668864535492</c:v>
                </c:pt>
                <c:pt idx="6">
                  <c:v>-2.5700743274593112</c:v>
                </c:pt>
                <c:pt idx="7">
                  <c:v>8.6976225043848974</c:v>
                </c:pt>
                <c:pt idx="8">
                  <c:v>13.098654193807569</c:v>
                </c:pt>
                <c:pt idx="9">
                  <c:v>4.1652715106483624</c:v>
                </c:pt>
                <c:pt idx="10">
                  <c:v>-30.226939870515611</c:v>
                </c:pt>
                <c:pt idx="11">
                  <c:v>-19.121107067059761</c:v>
                </c:pt>
              </c:numCache>
            </c:numRef>
          </c:val>
          <c:smooth val="0"/>
        </c:ser>
        <c:dLbls>
          <c:showLegendKey val="0"/>
          <c:showVal val="0"/>
          <c:showCatName val="0"/>
          <c:showSerName val="0"/>
          <c:showPercent val="0"/>
          <c:showBubbleSize val="0"/>
        </c:dLbls>
        <c:marker val="1"/>
        <c:smooth val="0"/>
        <c:axId val="79625600"/>
        <c:axId val="44569728"/>
      </c:lineChart>
      <c:catAx>
        <c:axId val="79625600"/>
        <c:scaling>
          <c:orientation val="minMax"/>
        </c:scaling>
        <c:delete val="0"/>
        <c:axPos val="b"/>
        <c:majorTickMark val="out"/>
        <c:minorTickMark val="none"/>
        <c:tickLblPos val="nextTo"/>
        <c:txPr>
          <a:bodyPr rot="-5400000" vert="horz"/>
          <a:lstStyle/>
          <a:p>
            <a:pPr>
              <a:defRPr/>
            </a:pPr>
            <a:endParaRPr lang="en-US"/>
          </a:p>
        </c:txPr>
        <c:crossAx val="44569728"/>
        <c:crosses val="autoZero"/>
        <c:auto val="1"/>
        <c:lblAlgn val="ctr"/>
        <c:lblOffset val="100"/>
        <c:noMultiLvlLbl val="0"/>
      </c:catAx>
      <c:valAx>
        <c:axId val="44569728"/>
        <c:scaling>
          <c:orientation val="minMax"/>
        </c:scaling>
        <c:delete val="0"/>
        <c:axPos val="l"/>
        <c:majorGridlines/>
        <c:numFmt formatCode="0.0" sourceLinked="1"/>
        <c:majorTickMark val="out"/>
        <c:minorTickMark val="none"/>
        <c:tickLblPos val="nextTo"/>
        <c:crossAx val="7962560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5023701768587339"/>
          <c:y val="6.6680549228867056E-2"/>
          <c:w val="0.80692809134839449"/>
          <c:h val="0.80080345328734737"/>
        </c:manualLayout>
      </c:layout>
      <c:bar3DChart>
        <c:barDir val="col"/>
        <c:grouping val="clustered"/>
        <c:varyColors val="0"/>
        <c:dLbls>
          <c:showLegendKey val="0"/>
          <c:showVal val="0"/>
          <c:showCatName val="0"/>
          <c:showSerName val="0"/>
          <c:showPercent val="0"/>
          <c:showBubbleSize val="0"/>
        </c:dLbls>
        <c:gapWidth val="150"/>
        <c:shape val="cylinder"/>
        <c:axId val="34042624"/>
        <c:axId val="34044160"/>
        <c:axId val="0"/>
      </c:bar3DChart>
      <c:catAx>
        <c:axId val="34042624"/>
        <c:scaling>
          <c:orientation val="minMax"/>
        </c:scaling>
        <c:delete val="0"/>
        <c:axPos val="b"/>
        <c:numFmt formatCode="General" sourceLinked="1"/>
        <c:majorTickMark val="out"/>
        <c:minorTickMark val="none"/>
        <c:tickLblPos val="nextTo"/>
        <c:crossAx val="34044160"/>
        <c:crosses val="autoZero"/>
        <c:auto val="1"/>
        <c:lblAlgn val="ctr"/>
        <c:lblOffset val="100"/>
        <c:noMultiLvlLbl val="0"/>
      </c:catAx>
      <c:valAx>
        <c:axId val="34044160"/>
        <c:scaling>
          <c:orientation val="minMax"/>
        </c:scaling>
        <c:delete val="0"/>
        <c:axPos val="l"/>
        <c:majorGridlines/>
        <c:numFmt formatCode="0.0" sourceLinked="1"/>
        <c:majorTickMark val="out"/>
        <c:minorTickMark val="none"/>
        <c:tickLblPos val="nextTo"/>
        <c:crossAx val="34042624"/>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DR!$B$32</c:f>
              <c:strCache>
                <c:ptCount val="1"/>
                <c:pt idx="0">
                  <c:v>2010</c:v>
                </c:pt>
              </c:strCache>
            </c:strRef>
          </c:tx>
          <c:marker>
            <c:symbol val="none"/>
          </c:marker>
          <c:cat>
            <c:strRef>
              <c:f>DR!$A$33:$A$44</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DR!$B$33:$B$44</c:f>
              <c:numCache>
                <c:formatCode>0.0</c:formatCode>
                <c:ptCount val="12"/>
                <c:pt idx="0">
                  <c:v>70.867379258914752</c:v>
                </c:pt>
                <c:pt idx="1">
                  <c:v>97.143763884481118</c:v>
                </c:pt>
                <c:pt idx="2">
                  <c:v>91.87792333172429</c:v>
                </c:pt>
                <c:pt idx="3">
                  <c:v>88.351334254855558</c:v>
                </c:pt>
                <c:pt idx="4">
                  <c:v>96.286751250457485</c:v>
                </c:pt>
                <c:pt idx="5">
                  <c:v>96.197515868372136</c:v>
                </c:pt>
                <c:pt idx="6">
                  <c:v>100.75321585247974</c:v>
                </c:pt>
                <c:pt idx="7">
                  <c:v>85.801433018581918</c:v>
                </c:pt>
                <c:pt idx="8">
                  <c:v>68.28983198051418</c:v>
                </c:pt>
                <c:pt idx="9">
                  <c:v>48.504457371011604</c:v>
                </c:pt>
                <c:pt idx="10">
                  <c:v>90.131225703915305</c:v>
                </c:pt>
                <c:pt idx="11">
                  <c:v>132.65040420657428</c:v>
                </c:pt>
              </c:numCache>
            </c:numRef>
          </c:val>
          <c:smooth val="0"/>
        </c:ser>
        <c:ser>
          <c:idx val="1"/>
          <c:order val="1"/>
          <c:tx>
            <c:strRef>
              <c:f>DR!$C$32</c:f>
              <c:strCache>
                <c:ptCount val="1"/>
                <c:pt idx="0">
                  <c:v>2011</c:v>
                </c:pt>
              </c:strCache>
            </c:strRef>
          </c:tx>
          <c:marker>
            <c:symbol val="none"/>
          </c:marker>
          <c:cat>
            <c:strRef>
              <c:f>DR!$A$33:$A$44</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DR!$C$33:$C$44</c:f>
              <c:numCache>
                <c:formatCode>0.0</c:formatCode>
                <c:ptCount val="12"/>
                <c:pt idx="0">
                  <c:v>76.495516205556811</c:v>
                </c:pt>
                <c:pt idx="1">
                  <c:v>98.770609379482593</c:v>
                </c:pt>
                <c:pt idx="2">
                  <c:v>96.126799486407663</c:v>
                </c:pt>
                <c:pt idx="3">
                  <c:v>91.4145043029541</c:v>
                </c:pt>
                <c:pt idx="4">
                  <c:v>99.107783064989249</c:v>
                </c:pt>
                <c:pt idx="5">
                  <c:v>97.88963197622121</c:v>
                </c:pt>
                <c:pt idx="6">
                  <c:v>101.28668486691072</c:v>
                </c:pt>
                <c:pt idx="7">
                  <c:v>89.395541613734267</c:v>
                </c:pt>
                <c:pt idx="8">
                  <c:v>65.187727671647892</c:v>
                </c:pt>
                <c:pt idx="9">
                  <c:v>62.330136005726558</c:v>
                </c:pt>
                <c:pt idx="10">
                  <c:v>107.63981446926481</c:v>
                </c:pt>
                <c:pt idx="11">
                  <c:v>169.92821267979701</c:v>
                </c:pt>
              </c:numCache>
            </c:numRef>
          </c:val>
          <c:smooth val="0"/>
        </c:ser>
        <c:ser>
          <c:idx val="2"/>
          <c:order val="2"/>
          <c:tx>
            <c:strRef>
              <c:f>DR!$D$32</c:f>
              <c:strCache>
                <c:ptCount val="1"/>
                <c:pt idx="0">
                  <c:v>2013</c:v>
                </c:pt>
              </c:strCache>
            </c:strRef>
          </c:tx>
          <c:marker>
            <c:symbol val="none"/>
          </c:marker>
          <c:cat>
            <c:strRef>
              <c:f>DR!$A$33:$A$44</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DR!$D$33:$D$44</c:f>
              <c:numCache>
                <c:formatCode>0.0</c:formatCode>
                <c:ptCount val="12"/>
                <c:pt idx="0">
                  <c:v>70.947145087468812</c:v>
                </c:pt>
                <c:pt idx="1">
                  <c:v>75.898094502846334</c:v>
                </c:pt>
                <c:pt idx="2">
                  <c:v>97.570875631030617</c:v>
                </c:pt>
                <c:pt idx="3">
                  <c:v>90.099026834732939</c:v>
                </c:pt>
                <c:pt idx="4">
                  <c:v>92.601716671420789</c:v>
                </c:pt>
                <c:pt idx="5">
                  <c:v>97.956368998568763</c:v>
                </c:pt>
                <c:pt idx="6">
                  <c:v>100.09258782984415</c:v>
                </c:pt>
                <c:pt idx="7">
                  <c:v>94.750497066097665</c:v>
                </c:pt>
                <c:pt idx="8">
                  <c:v>39.468907743529165</c:v>
                </c:pt>
                <c:pt idx="9">
                  <c:v>44.127375740969185</c:v>
                </c:pt>
                <c:pt idx="10">
                  <c:v>113.88997467752078</c:v>
                </c:pt>
                <c:pt idx="11">
                  <c:v>194.45058693453149</c:v>
                </c:pt>
              </c:numCache>
            </c:numRef>
          </c:val>
          <c:smooth val="0"/>
        </c:ser>
        <c:ser>
          <c:idx val="3"/>
          <c:order val="3"/>
          <c:tx>
            <c:strRef>
              <c:f>DR!$E$32</c:f>
              <c:strCache>
                <c:ptCount val="1"/>
                <c:pt idx="0">
                  <c:v>2014</c:v>
                </c:pt>
              </c:strCache>
            </c:strRef>
          </c:tx>
          <c:marker>
            <c:symbol val="none"/>
          </c:marker>
          <c:cat>
            <c:strRef>
              <c:f>DR!$A$33:$A$44</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DR!$E$33:$E$44</c:f>
              <c:numCache>
                <c:formatCode>0.0</c:formatCode>
                <c:ptCount val="12"/>
                <c:pt idx="0">
                  <c:v>68.99922972092196</c:v>
                </c:pt>
                <c:pt idx="1">
                  <c:v>91.75303849912595</c:v>
                </c:pt>
                <c:pt idx="2">
                  <c:v>92.498740778051015</c:v>
                </c:pt>
                <c:pt idx="3">
                  <c:v>86.242168125526305</c:v>
                </c:pt>
                <c:pt idx="4">
                  <c:v>92.138913750476306</c:v>
                </c:pt>
                <c:pt idx="5">
                  <c:v>92.665685091889586</c:v>
                </c:pt>
                <c:pt idx="6">
                  <c:v>99.917275610092375</c:v>
                </c:pt>
                <c:pt idx="7">
                  <c:v>87.22850986899131</c:v>
                </c:pt>
                <c:pt idx="8">
                  <c:v>36.11145002606564</c:v>
                </c:pt>
                <c:pt idx="9">
                  <c:v>60.029955067398902</c:v>
                </c:pt>
                <c:pt idx="10">
                  <c:v>119.48130471936925</c:v>
                </c:pt>
                <c:pt idx="11">
                  <c:v>146.86086795546504</c:v>
                </c:pt>
              </c:numCache>
            </c:numRef>
          </c:val>
          <c:smooth val="0"/>
        </c:ser>
        <c:ser>
          <c:idx val="4"/>
          <c:order val="4"/>
          <c:tx>
            <c:strRef>
              <c:f>DR!$F$32</c:f>
              <c:strCache>
                <c:ptCount val="1"/>
                <c:pt idx="0">
                  <c:v>2015</c:v>
                </c:pt>
              </c:strCache>
            </c:strRef>
          </c:tx>
          <c:marker>
            <c:symbol val="none"/>
          </c:marker>
          <c:cat>
            <c:strRef>
              <c:f>DR!$A$33:$A$44</c:f>
              <c:strCache>
                <c:ptCount val="12"/>
                <c:pt idx="0">
                  <c:v>Grade 1</c:v>
                </c:pt>
                <c:pt idx="1">
                  <c:v>Grade 2</c:v>
                </c:pt>
                <c:pt idx="2">
                  <c:v>Grade 3</c:v>
                </c:pt>
                <c:pt idx="3">
                  <c:v>Grade 4</c:v>
                </c:pt>
                <c:pt idx="4">
                  <c:v>Grade 5</c:v>
                </c:pt>
                <c:pt idx="5">
                  <c:v>Grade 6</c:v>
                </c:pt>
                <c:pt idx="6">
                  <c:v>Grade 7</c:v>
                </c:pt>
                <c:pt idx="7">
                  <c:v>Grade 8</c:v>
                </c:pt>
                <c:pt idx="8">
                  <c:v>Grade 9</c:v>
                </c:pt>
                <c:pt idx="9">
                  <c:v>Grade 10</c:v>
                </c:pt>
                <c:pt idx="10">
                  <c:v>Grade 11</c:v>
                </c:pt>
                <c:pt idx="11">
                  <c:v>Grade 12</c:v>
                </c:pt>
              </c:strCache>
            </c:strRef>
          </c:cat>
          <c:val>
            <c:numRef>
              <c:f>DR!$F$33:$F$44</c:f>
              <c:numCache>
                <c:formatCode>0.0</c:formatCode>
                <c:ptCount val="12"/>
                <c:pt idx="0">
                  <c:v>70.915721656234439</c:v>
                </c:pt>
                <c:pt idx="1">
                  <c:v>92.715616918214039</c:v>
                </c:pt>
                <c:pt idx="2">
                  <c:v>93.87402381257202</c:v>
                </c:pt>
                <c:pt idx="3">
                  <c:v>87.148849254112406</c:v>
                </c:pt>
                <c:pt idx="4">
                  <c:v>98.543208245243122</c:v>
                </c:pt>
                <c:pt idx="5">
                  <c:v>94.682370060479286</c:v>
                </c:pt>
                <c:pt idx="6">
                  <c:v>95.591299047480419</c:v>
                </c:pt>
                <c:pt idx="7">
                  <c:v>77.989912637736126</c:v>
                </c:pt>
                <c:pt idx="8">
                  <c:v>61.678240408620049</c:v>
                </c:pt>
                <c:pt idx="9">
                  <c:v>67.122683376649604</c:v>
                </c:pt>
                <c:pt idx="10">
                  <c:v>110.82686595765067</c:v>
                </c:pt>
                <c:pt idx="11">
                  <c:v>107.13716376487309</c:v>
                </c:pt>
              </c:numCache>
            </c:numRef>
          </c:val>
          <c:smooth val="0"/>
        </c:ser>
        <c:dLbls>
          <c:showLegendKey val="0"/>
          <c:showVal val="0"/>
          <c:showCatName val="0"/>
          <c:showSerName val="0"/>
          <c:showPercent val="0"/>
          <c:showBubbleSize val="0"/>
        </c:dLbls>
        <c:marker val="1"/>
        <c:smooth val="0"/>
        <c:axId val="34231040"/>
        <c:axId val="34232576"/>
      </c:lineChart>
      <c:catAx>
        <c:axId val="34231040"/>
        <c:scaling>
          <c:orientation val="minMax"/>
        </c:scaling>
        <c:delete val="0"/>
        <c:axPos val="b"/>
        <c:majorTickMark val="out"/>
        <c:minorTickMark val="none"/>
        <c:tickLblPos val="nextTo"/>
        <c:txPr>
          <a:bodyPr rot="-5400000" vert="horz"/>
          <a:lstStyle/>
          <a:p>
            <a:pPr>
              <a:defRPr/>
            </a:pPr>
            <a:endParaRPr lang="en-US"/>
          </a:p>
        </c:txPr>
        <c:crossAx val="34232576"/>
        <c:crosses val="autoZero"/>
        <c:auto val="1"/>
        <c:lblAlgn val="ctr"/>
        <c:lblOffset val="100"/>
        <c:noMultiLvlLbl val="0"/>
      </c:catAx>
      <c:valAx>
        <c:axId val="34232576"/>
        <c:scaling>
          <c:orientation val="minMax"/>
        </c:scaling>
        <c:delete val="0"/>
        <c:axPos val="l"/>
        <c:majorGridlines/>
        <c:numFmt formatCode="0.0" sourceLinked="1"/>
        <c:majorTickMark val="out"/>
        <c:minorTickMark val="none"/>
        <c:tickLblPos val="nextTo"/>
        <c:crossAx val="3423104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'Lack of Books'!$A$4</c:f>
              <c:strCache>
                <c:ptCount val="1"/>
                <c:pt idx="0">
                  <c:v>EC</c:v>
                </c:pt>
              </c:strCache>
            </c:strRef>
          </c:tx>
          <c:spPr>
            <a:ln w="25400">
              <a:solidFill>
                <a:srgbClr val="FF0000"/>
              </a:solidFill>
            </a:ln>
          </c:spPr>
          <c:marker>
            <c:symbol val="square"/>
            <c:size val="5"/>
            <c:spPr>
              <a:solidFill>
                <a:srgbClr val="FF0000"/>
              </a:solidFill>
              <a:ln>
                <a:solidFill>
                  <a:srgbClr val="FF0000"/>
                </a:solidFill>
              </a:ln>
            </c:spPr>
          </c:marker>
          <c:cat>
            <c:strRef>
              <c:f>'Lack of Books'!$B$3:$N$3</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'Lack of Books'!$B$4:$N$4</c:f>
              <c:numCache>
                <c:formatCode>0.0</c:formatCode>
                <c:ptCount val="13"/>
                <c:pt idx="0">
                  <c:v>22.725878000000002</c:v>
                </c:pt>
                <c:pt idx="1">
                  <c:v>19.124215</c:v>
                </c:pt>
                <c:pt idx="2">
                  <c:v>20.344989999999999</c:v>
                </c:pt>
                <c:pt idx="3">
                  <c:v>24.966138000000001</c:v>
                </c:pt>
                <c:pt idx="4">
                  <c:v>23.751823999999999</c:v>
                </c:pt>
                <c:pt idx="5">
                  <c:v>15.83924</c:v>
                </c:pt>
                <c:pt idx="6">
                  <c:v>13.889156</c:v>
                </c:pt>
                <c:pt idx="7">
                  <c:v>5.1587804999999998</c:v>
                </c:pt>
                <c:pt idx="8">
                  <c:v>5.8420025000000004</c:v>
                </c:pt>
                <c:pt idx="9">
                  <c:v>6.5223902000000002</c:v>
                </c:pt>
                <c:pt idx="10">
                  <c:v>8.2201015999999996</c:v>
                </c:pt>
                <c:pt idx="11">
                  <c:v>7.1847585</c:v>
                </c:pt>
                <c:pt idx="12">
                  <c:v>3.7378436000000002</c:v>
                </c:pt>
              </c:numCache>
            </c:numRef>
          </c:val>
          <c:smooth val="0"/>
        </c:ser>
        <c:ser>
          <c:idx val="1"/>
          <c:order val="1"/>
          <c:tx>
            <c:strRef>
              <c:f>'Lack of Books'!$A$5</c:f>
              <c:strCache>
                <c:ptCount val="1"/>
                <c:pt idx="0">
                  <c:v>FS</c:v>
                </c:pt>
              </c:strCache>
            </c:strRef>
          </c:tx>
          <c:spPr>
            <a:ln w="25400">
              <a:solidFill>
                <a:srgbClr val="92D050"/>
              </a:solidFill>
            </a:ln>
          </c:spPr>
          <c:marker>
            <c:symbol val="square"/>
            <c:size val="5"/>
            <c:spPr>
              <a:solidFill>
                <a:srgbClr val="92D050"/>
              </a:solidFill>
              <a:ln>
                <a:solidFill>
                  <a:srgbClr val="92D050"/>
                </a:solidFill>
              </a:ln>
            </c:spPr>
          </c:marker>
          <c:cat>
            <c:strRef>
              <c:f>'Lack of Books'!$B$3:$N$3</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'Lack of Books'!$B$5:$N$5</c:f>
              <c:numCache>
                <c:formatCode>0.0</c:formatCode>
                <c:ptCount val="13"/>
                <c:pt idx="0">
                  <c:v>12.002411</c:v>
                </c:pt>
                <c:pt idx="1">
                  <c:v>8.8755909000000006</c:v>
                </c:pt>
                <c:pt idx="2">
                  <c:v>8.3478191000000006</c:v>
                </c:pt>
                <c:pt idx="3">
                  <c:v>8.7540285999999998</c:v>
                </c:pt>
                <c:pt idx="4">
                  <c:v>6.2388491999999998</c:v>
                </c:pt>
                <c:pt idx="5">
                  <c:v>5.1192701999999999</c:v>
                </c:pt>
                <c:pt idx="6">
                  <c:v>9.0083026000000004</c:v>
                </c:pt>
                <c:pt idx="7">
                  <c:v>6.4717263000000003</c:v>
                </c:pt>
                <c:pt idx="8">
                  <c:v>4.9654813000000004</c:v>
                </c:pt>
                <c:pt idx="9">
                  <c:v>5.1801062</c:v>
                </c:pt>
                <c:pt idx="10">
                  <c:v>5.3970583000000003</c:v>
                </c:pt>
                <c:pt idx="11">
                  <c:v>3.5236049999999999</c:v>
                </c:pt>
                <c:pt idx="12">
                  <c:v>2.4095013999999999</c:v>
                </c:pt>
              </c:numCache>
            </c:numRef>
          </c:val>
          <c:smooth val="0"/>
        </c:ser>
        <c:ser>
          <c:idx val="2"/>
          <c:order val="2"/>
          <c:tx>
            <c:strRef>
              <c:f>'Lack of Books'!$A$6</c:f>
              <c:strCache>
                <c:ptCount val="1"/>
                <c:pt idx="0">
                  <c:v>GP</c:v>
                </c:pt>
              </c:strCache>
            </c:strRef>
          </c:tx>
          <c:spPr>
            <a:ln w="25400">
              <a:solidFill>
                <a:schemeClr val="tx1"/>
              </a:solidFill>
            </a:ln>
          </c:spPr>
          <c:marker>
            <c:symbol val="square"/>
            <c:size val="5"/>
            <c:spPr>
              <a:solidFill>
                <a:schemeClr val="tx1"/>
              </a:solidFill>
              <a:ln>
                <a:solidFill>
                  <a:prstClr val="black"/>
                </a:solidFill>
              </a:ln>
            </c:spPr>
          </c:marker>
          <c:cat>
            <c:strRef>
              <c:f>'Lack of Books'!$B$3:$N$3</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'Lack of Books'!$B$6:$N$6</c:f>
              <c:numCache>
                <c:formatCode>0.0</c:formatCode>
                <c:ptCount val="13"/>
                <c:pt idx="0">
                  <c:v>13.181965999999999</c:v>
                </c:pt>
                <c:pt idx="1">
                  <c:v>9.9343596999999999</c:v>
                </c:pt>
                <c:pt idx="2">
                  <c:v>8.2259863000000006</c:v>
                </c:pt>
                <c:pt idx="3">
                  <c:v>7.4621547000000001</c:v>
                </c:pt>
                <c:pt idx="4">
                  <c:v>8.8217242999999996</c:v>
                </c:pt>
                <c:pt idx="5">
                  <c:v>3.9384801999999999</c:v>
                </c:pt>
                <c:pt idx="6">
                  <c:v>6.9193977000000002</c:v>
                </c:pt>
                <c:pt idx="7">
                  <c:v>6.5323207999999999</c:v>
                </c:pt>
                <c:pt idx="8">
                  <c:v>5.4276667999999999</c:v>
                </c:pt>
                <c:pt idx="9">
                  <c:v>5.7953761000000004</c:v>
                </c:pt>
                <c:pt idx="10">
                  <c:v>3.7818749999999999</c:v>
                </c:pt>
                <c:pt idx="11">
                  <c:v>4.1931621999999997</c:v>
                </c:pt>
                <c:pt idx="12">
                  <c:v>3.6259367</c:v>
                </c:pt>
              </c:numCache>
            </c:numRef>
          </c:val>
          <c:smooth val="0"/>
        </c:ser>
        <c:ser>
          <c:idx val="3"/>
          <c:order val="3"/>
          <c:tx>
            <c:strRef>
              <c:f>'Lack of Books'!$A$7</c:f>
              <c:strCache>
                <c:ptCount val="1"/>
                <c:pt idx="0">
                  <c:v>KZ</c:v>
                </c:pt>
              </c:strCache>
            </c:strRef>
          </c:tx>
          <c:spPr>
            <a:ln w="25400">
              <a:solidFill>
                <a:srgbClr val="00B0F0"/>
              </a:solidFill>
            </a:ln>
          </c:spPr>
          <c:marker>
            <c:symbol val="square"/>
            <c:size val="5"/>
            <c:spPr>
              <a:solidFill>
                <a:srgbClr val="00B0F0"/>
              </a:solidFill>
              <a:ln>
                <a:solidFill>
                  <a:srgbClr val="00B0F0"/>
                </a:solidFill>
              </a:ln>
            </c:spPr>
          </c:marker>
          <c:cat>
            <c:strRef>
              <c:f>'Lack of Books'!$B$3:$N$3</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'Lack of Books'!$B$7:$N$7</c:f>
              <c:numCache>
                <c:formatCode>0.0</c:formatCode>
                <c:ptCount val="13"/>
                <c:pt idx="0">
                  <c:v>31.795449000000001</c:v>
                </c:pt>
                <c:pt idx="1">
                  <c:v>32.749200999999999</c:v>
                </c:pt>
                <c:pt idx="2">
                  <c:v>23.739532000000001</c:v>
                </c:pt>
                <c:pt idx="3">
                  <c:v>23.851351999999999</c:v>
                </c:pt>
                <c:pt idx="4">
                  <c:v>16.582718</c:v>
                </c:pt>
                <c:pt idx="5">
                  <c:v>15.008875</c:v>
                </c:pt>
                <c:pt idx="6">
                  <c:v>9.4631029000000009</c:v>
                </c:pt>
                <c:pt idx="7">
                  <c:v>8.2904433999999991</c:v>
                </c:pt>
                <c:pt idx="8">
                  <c:v>7.3946614000000004</c:v>
                </c:pt>
                <c:pt idx="9">
                  <c:v>6.6473734000000002</c:v>
                </c:pt>
                <c:pt idx="10">
                  <c:v>7.0495136</c:v>
                </c:pt>
                <c:pt idx="11">
                  <c:v>6.9350452000000002</c:v>
                </c:pt>
                <c:pt idx="12">
                  <c:v>4.3028778000000001</c:v>
                </c:pt>
              </c:numCache>
            </c:numRef>
          </c:val>
          <c:smooth val="0"/>
        </c:ser>
        <c:ser>
          <c:idx val="4"/>
          <c:order val="4"/>
          <c:tx>
            <c:strRef>
              <c:f>'Lack of Books'!$A$8</c:f>
              <c:strCache>
                <c:ptCount val="1"/>
                <c:pt idx="0">
                  <c:v>LP</c:v>
                </c:pt>
              </c:strCache>
            </c:strRef>
          </c:tx>
          <c:spPr>
            <a:ln w="25400">
              <a:solidFill>
                <a:srgbClr val="FFC000"/>
              </a:solidFill>
            </a:ln>
          </c:spPr>
          <c:marker>
            <c:symbol val="square"/>
            <c:size val="5"/>
            <c:spPr>
              <a:solidFill>
                <a:srgbClr val="FFC000"/>
              </a:solidFill>
              <a:ln>
                <a:solidFill>
                  <a:srgbClr val="FFC000"/>
                </a:solidFill>
              </a:ln>
            </c:spPr>
          </c:marker>
          <c:cat>
            <c:strRef>
              <c:f>'Lack of Books'!$B$3:$N$3</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'Lack of Books'!$B$8:$N$8</c:f>
              <c:numCache>
                <c:formatCode>0.0</c:formatCode>
                <c:ptCount val="13"/>
                <c:pt idx="0">
                  <c:v>13.412852000000001</c:v>
                </c:pt>
                <c:pt idx="1">
                  <c:v>14.408307000000001</c:v>
                </c:pt>
                <c:pt idx="2">
                  <c:v>9.9727449000000004</c:v>
                </c:pt>
                <c:pt idx="3">
                  <c:v>11.296775999999999</c:v>
                </c:pt>
                <c:pt idx="4">
                  <c:v>11.818178</c:v>
                </c:pt>
                <c:pt idx="5">
                  <c:v>10.364565000000001</c:v>
                </c:pt>
                <c:pt idx="6">
                  <c:v>10.998626</c:v>
                </c:pt>
                <c:pt idx="7">
                  <c:v>6.2880982999999997</c:v>
                </c:pt>
                <c:pt idx="8">
                  <c:v>9.4209983000000008</c:v>
                </c:pt>
                <c:pt idx="9">
                  <c:v>4.1046056000000002</c:v>
                </c:pt>
                <c:pt idx="10">
                  <c:v>11.184215999999999</c:v>
                </c:pt>
                <c:pt idx="11">
                  <c:v>5.0680711000000001</c:v>
                </c:pt>
                <c:pt idx="12">
                  <c:v>2.6255880999999999</c:v>
                </c:pt>
              </c:numCache>
            </c:numRef>
          </c:val>
          <c:smooth val="0"/>
        </c:ser>
        <c:ser>
          <c:idx val="5"/>
          <c:order val="5"/>
          <c:tx>
            <c:strRef>
              <c:f>'Lack of Books'!$A$9</c:f>
              <c:strCache>
                <c:ptCount val="1"/>
                <c:pt idx="0">
                  <c:v>MP</c:v>
                </c:pt>
              </c:strCache>
            </c:strRef>
          </c:tx>
          <c:spPr>
            <a:ln w="25400">
              <a:solidFill>
                <a:srgbClr val="FF0000"/>
              </a:solidFill>
            </a:ln>
          </c:spPr>
          <c:marker>
            <c:symbol val="square"/>
            <c:size val="5"/>
            <c:spPr>
              <a:solidFill>
                <a:schemeClr val="bg1"/>
              </a:solidFill>
              <a:ln>
                <a:solidFill>
                  <a:srgbClr val="FF0000"/>
                </a:solidFill>
              </a:ln>
            </c:spPr>
          </c:marker>
          <c:cat>
            <c:strRef>
              <c:f>'Lack of Books'!$B$3:$N$3</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'Lack of Books'!$B$9:$N$9</c:f>
              <c:numCache>
                <c:formatCode>0.0</c:formatCode>
                <c:ptCount val="13"/>
                <c:pt idx="0">
                  <c:v>29.867305999999999</c:v>
                </c:pt>
                <c:pt idx="1">
                  <c:v>15.953486</c:v>
                </c:pt>
                <c:pt idx="2">
                  <c:v>9.9238301</c:v>
                </c:pt>
                <c:pt idx="3">
                  <c:v>11.071730000000001</c:v>
                </c:pt>
                <c:pt idx="4">
                  <c:v>6.4456116999999997</c:v>
                </c:pt>
                <c:pt idx="5">
                  <c:v>9.6445226999999996</c:v>
                </c:pt>
                <c:pt idx="6">
                  <c:v>10.281192000000001</c:v>
                </c:pt>
                <c:pt idx="7">
                  <c:v>6.4110411000000003</c:v>
                </c:pt>
                <c:pt idx="8">
                  <c:v>3.9728511000000002</c:v>
                </c:pt>
                <c:pt idx="9">
                  <c:v>5.7015589000000002</c:v>
                </c:pt>
                <c:pt idx="10">
                  <c:v>4.3338105999999996</c:v>
                </c:pt>
                <c:pt idx="11">
                  <c:v>12.471793999999999</c:v>
                </c:pt>
                <c:pt idx="12">
                  <c:v>4.9540550999999997</c:v>
                </c:pt>
              </c:numCache>
            </c:numRef>
          </c:val>
          <c:smooth val="0"/>
        </c:ser>
        <c:ser>
          <c:idx val="6"/>
          <c:order val="6"/>
          <c:tx>
            <c:strRef>
              <c:f>'Lack of Books'!$A$10</c:f>
              <c:strCache>
                <c:ptCount val="1"/>
                <c:pt idx="0">
                  <c:v>NW</c:v>
                </c:pt>
              </c:strCache>
            </c:strRef>
          </c:tx>
          <c:spPr>
            <a:ln w="25400">
              <a:solidFill>
                <a:schemeClr val="tx1"/>
              </a:solidFill>
            </a:ln>
          </c:spPr>
          <c:marker>
            <c:symbol val="square"/>
            <c:size val="5"/>
            <c:spPr>
              <a:solidFill>
                <a:sysClr val="window" lastClr="FFFFFF"/>
              </a:solidFill>
              <a:ln>
                <a:solidFill>
                  <a:schemeClr val="tx1"/>
                </a:solidFill>
              </a:ln>
            </c:spPr>
          </c:marker>
          <c:cat>
            <c:strRef>
              <c:f>'Lack of Books'!$B$3:$N$3</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'Lack of Books'!$B$10:$N$10</c:f>
              <c:numCache>
                <c:formatCode>0.0</c:formatCode>
                <c:ptCount val="13"/>
                <c:pt idx="0">
                  <c:v>25.874555999999998</c:v>
                </c:pt>
                <c:pt idx="1">
                  <c:v>26.578146</c:v>
                </c:pt>
                <c:pt idx="2">
                  <c:v>16.753640000000001</c:v>
                </c:pt>
                <c:pt idx="3">
                  <c:v>14.105356</c:v>
                </c:pt>
                <c:pt idx="4">
                  <c:v>13.959580000000001</c:v>
                </c:pt>
                <c:pt idx="5">
                  <c:v>11.517109</c:v>
                </c:pt>
                <c:pt idx="6">
                  <c:v>11.615724999999999</c:v>
                </c:pt>
                <c:pt idx="7">
                  <c:v>6.4696009999999999</c:v>
                </c:pt>
                <c:pt idx="8">
                  <c:v>7.0960207999999998</c:v>
                </c:pt>
                <c:pt idx="9">
                  <c:v>11.537952000000001</c:v>
                </c:pt>
                <c:pt idx="10">
                  <c:v>7.1896066000000003</c:v>
                </c:pt>
                <c:pt idx="11">
                  <c:v>4.8716325999999999</c:v>
                </c:pt>
                <c:pt idx="12">
                  <c:v>4.5796163999999999</c:v>
                </c:pt>
              </c:numCache>
            </c:numRef>
          </c:val>
          <c:smooth val="0"/>
        </c:ser>
        <c:ser>
          <c:idx val="7"/>
          <c:order val="7"/>
          <c:tx>
            <c:strRef>
              <c:f>'Lack of Books'!$A$11</c:f>
              <c:strCache>
                <c:ptCount val="1"/>
                <c:pt idx="0">
                  <c:v>NC</c:v>
                </c:pt>
              </c:strCache>
            </c:strRef>
          </c:tx>
          <c:spPr>
            <a:ln w="25400">
              <a:solidFill>
                <a:srgbClr val="92D050"/>
              </a:solidFill>
            </a:ln>
          </c:spPr>
          <c:marker>
            <c:symbol val="square"/>
            <c:size val="5"/>
            <c:spPr>
              <a:solidFill>
                <a:sysClr val="window" lastClr="FFFFFF"/>
              </a:solidFill>
              <a:ln>
                <a:solidFill>
                  <a:srgbClr val="92D050"/>
                </a:solidFill>
              </a:ln>
            </c:spPr>
          </c:marker>
          <c:cat>
            <c:strRef>
              <c:f>'Lack of Books'!$B$3:$N$3</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'Lack of Books'!$B$11:$N$11</c:f>
              <c:numCache>
                <c:formatCode>0.0</c:formatCode>
                <c:ptCount val="13"/>
                <c:pt idx="0">
                  <c:v>6.5790099</c:v>
                </c:pt>
                <c:pt idx="1">
                  <c:v>4.5855145000000004</c:v>
                </c:pt>
                <c:pt idx="2">
                  <c:v>8.6203699</c:v>
                </c:pt>
                <c:pt idx="3">
                  <c:v>7.8152305000000002</c:v>
                </c:pt>
                <c:pt idx="4">
                  <c:v>7.6463728</c:v>
                </c:pt>
                <c:pt idx="5">
                  <c:v>3.5147965000000001</c:v>
                </c:pt>
                <c:pt idx="6">
                  <c:v>5.295204</c:v>
                </c:pt>
                <c:pt idx="7">
                  <c:v>1.6894585</c:v>
                </c:pt>
                <c:pt idx="8">
                  <c:v>3.9160501000000001</c:v>
                </c:pt>
                <c:pt idx="9">
                  <c:v>6.1441654000000003</c:v>
                </c:pt>
                <c:pt idx="10">
                  <c:v>3.197543</c:v>
                </c:pt>
                <c:pt idx="11">
                  <c:v>3.2839458000000001</c:v>
                </c:pt>
                <c:pt idx="12">
                  <c:v>2.1333232</c:v>
                </c:pt>
              </c:numCache>
            </c:numRef>
          </c:val>
          <c:smooth val="0"/>
        </c:ser>
        <c:ser>
          <c:idx val="8"/>
          <c:order val="8"/>
          <c:tx>
            <c:strRef>
              <c:f>'Lack of Books'!$A$12</c:f>
              <c:strCache>
                <c:ptCount val="1"/>
                <c:pt idx="0">
                  <c:v>WC</c:v>
                </c:pt>
              </c:strCache>
            </c:strRef>
          </c:tx>
          <c:spPr>
            <a:ln w="25400">
              <a:solidFill>
                <a:srgbClr val="7030A0"/>
              </a:solidFill>
            </a:ln>
          </c:spPr>
          <c:marker>
            <c:symbol val="square"/>
            <c:size val="5"/>
            <c:spPr>
              <a:solidFill>
                <a:sysClr val="window" lastClr="FFFFFF"/>
              </a:solidFill>
              <a:ln>
                <a:solidFill>
                  <a:srgbClr val="7030A0"/>
                </a:solidFill>
              </a:ln>
            </c:spPr>
          </c:marker>
          <c:cat>
            <c:strRef>
              <c:f>'Lack of Books'!$B$3:$N$3</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'Lack of Books'!$B$12:$N$12</c:f>
              <c:numCache>
                <c:formatCode>0.0</c:formatCode>
                <c:ptCount val="13"/>
                <c:pt idx="0">
                  <c:v>9.4371425000000002</c:v>
                </c:pt>
                <c:pt idx="1">
                  <c:v>8.6698096000000007</c:v>
                </c:pt>
                <c:pt idx="2">
                  <c:v>5.2001983000000003</c:v>
                </c:pt>
                <c:pt idx="3">
                  <c:v>7.2633504000000002</c:v>
                </c:pt>
                <c:pt idx="4">
                  <c:v>5.4818319000000004</c:v>
                </c:pt>
                <c:pt idx="5">
                  <c:v>3.9980516000000001</c:v>
                </c:pt>
                <c:pt idx="6">
                  <c:v>7.1325612999999999</c:v>
                </c:pt>
                <c:pt idx="7">
                  <c:v>4.0907548</c:v>
                </c:pt>
                <c:pt idx="8">
                  <c:v>3.1342603000000002</c:v>
                </c:pt>
                <c:pt idx="9">
                  <c:v>4.3297775999999999</c:v>
                </c:pt>
                <c:pt idx="10">
                  <c:v>2.8171119</c:v>
                </c:pt>
                <c:pt idx="11">
                  <c:v>9.4506267000000008</c:v>
                </c:pt>
                <c:pt idx="12">
                  <c:v>2.9140890000000002</c:v>
                </c:pt>
              </c:numCache>
            </c:numRef>
          </c:val>
          <c:smooth val="0"/>
        </c:ser>
        <c:dLbls>
          <c:showLegendKey val="0"/>
          <c:showVal val="0"/>
          <c:showCatName val="0"/>
          <c:showSerName val="0"/>
          <c:showPercent val="0"/>
          <c:showBubbleSize val="0"/>
        </c:dLbls>
        <c:marker val="1"/>
        <c:smooth val="0"/>
        <c:axId val="83222912"/>
        <c:axId val="83224832"/>
      </c:lineChart>
      <c:catAx>
        <c:axId val="83222912"/>
        <c:scaling>
          <c:orientation val="minMax"/>
        </c:scaling>
        <c:delete val="0"/>
        <c:axPos val="b"/>
        <c:numFmt formatCode="General" sourceLinked="0"/>
        <c:majorTickMark val="out"/>
        <c:minorTickMark val="none"/>
        <c:tickLblPos val="nextTo"/>
        <c:txPr>
          <a:bodyPr/>
          <a:lstStyle/>
          <a:p>
            <a:pPr>
              <a:defRPr sz="1100"/>
            </a:pPr>
            <a:endParaRPr lang="en-US"/>
          </a:p>
        </c:txPr>
        <c:crossAx val="83224832"/>
        <c:crosses val="autoZero"/>
        <c:auto val="1"/>
        <c:lblAlgn val="ctr"/>
        <c:lblOffset val="100"/>
        <c:noMultiLvlLbl val="0"/>
      </c:catAx>
      <c:valAx>
        <c:axId val="83224832"/>
        <c:scaling>
          <c:orientation val="minMax"/>
        </c:scaling>
        <c:delete val="0"/>
        <c:axPos val="l"/>
        <c:majorGridlines/>
        <c:title>
          <c:tx>
            <c:rich>
              <a:bodyPr rot="-5400000" vert="horz"/>
              <a:lstStyle/>
              <a:p>
                <a:pPr>
                  <a:defRPr/>
                </a:pPr>
                <a:r>
                  <a:rPr lang="en-US" dirty="0"/>
                  <a:t>Percentage</a:t>
                </a:r>
              </a:p>
            </c:rich>
          </c:tx>
          <c:layout/>
          <c:overlay val="0"/>
        </c:title>
        <c:numFmt formatCode="0.0" sourceLinked="1"/>
        <c:majorTickMark val="out"/>
        <c:minorTickMark val="none"/>
        <c:tickLblPos val="nextTo"/>
        <c:crossAx val="8322291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305051715565302E-2"/>
          <c:y val="0.20856286029947291"/>
          <c:w val="0.74346532079313588"/>
          <c:h val="0.52831109043439617"/>
        </c:manualLayout>
      </c:layout>
      <c:barChart>
        <c:barDir val="col"/>
        <c:grouping val="percentStacked"/>
        <c:varyColors val="0"/>
        <c:ser>
          <c:idx val="0"/>
          <c:order val="0"/>
          <c:tx>
            <c:v>Not Achieved</c:v>
          </c:tx>
          <c:spPr>
            <a:solidFill>
              <a:srgbClr val="C00000"/>
            </a:solidFill>
          </c:spPr>
          <c:invertIfNegative val="0"/>
          <c:cat>
            <c:strRef>
              <c:f>'prov levels'!$B$2:$B$11</c:f>
              <c:strCache>
                <c:ptCount val="10"/>
                <c:pt idx="0">
                  <c:v>LP</c:v>
                </c:pt>
                <c:pt idx="1">
                  <c:v>NW</c:v>
                </c:pt>
                <c:pt idx="2">
                  <c:v>NC</c:v>
                </c:pt>
                <c:pt idx="3">
                  <c:v>EC</c:v>
                </c:pt>
                <c:pt idx="4">
                  <c:v>MP</c:v>
                </c:pt>
                <c:pt idx="5">
                  <c:v>WC</c:v>
                </c:pt>
                <c:pt idx="6">
                  <c:v>GT</c:v>
                </c:pt>
                <c:pt idx="7">
                  <c:v>FS</c:v>
                </c:pt>
                <c:pt idx="8">
                  <c:v>KZ</c:v>
                </c:pt>
                <c:pt idx="9">
                  <c:v>National</c:v>
                </c:pt>
              </c:strCache>
            </c:strRef>
          </c:cat>
          <c:val>
            <c:numRef>
              <c:f>'prov levels'!$C$2:$C$11</c:f>
              <c:numCache>
                <c:formatCode>0.0</c:formatCode>
                <c:ptCount val="10"/>
                <c:pt idx="0">
                  <c:v>21.75</c:v>
                </c:pt>
                <c:pt idx="1">
                  <c:v>19.37</c:v>
                </c:pt>
                <c:pt idx="2">
                  <c:v>16.88</c:v>
                </c:pt>
                <c:pt idx="3">
                  <c:v>16.29</c:v>
                </c:pt>
                <c:pt idx="4">
                  <c:v>14.4</c:v>
                </c:pt>
                <c:pt idx="5">
                  <c:v>10.200000000000001</c:v>
                </c:pt>
                <c:pt idx="6">
                  <c:v>9.2299999999999986</c:v>
                </c:pt>
                <c:pt idx="7">
                  <c:v>9.2000000000000011</c:v>
                </c:pt>
                <c:pt idx="8">
                  <c:v>9.16</c:v>
                </c:pt>
                <c:pt idx="9">
                  <c:v>13.239999999999998</c:v>
                </c:pt>
              </c:numCache>
            </c:numRef>
          </c:val>
        </c:ser>
        <c:ser>
          <c:idx val="1"/>
          <c:order val="1"/>
          <c:tx>
            <c:v>Elementary</c:v>
          </c:tx>
          <c:spPr>
            <a:solidFill>
              <a:srgbClr val="FF0000"/>
            </a:solidFill>
          </c:spPr>
          <c:invertIfNegative val="0"/>
          <c:cat>
            <c:strRef>
              <c:f>'prov levels'!$B$2:$B$11</c:f>
              <c:strCache>
                <c:ptCount val="10"/>
                <c:pt idx="0">
                  <c:v>LP</c:v>
                </c:pt>
                <c:pt idx="1">
                  <c:v>NW</c:v>
                </c:pt>
                <c:pt idx="2">
                  <c:v>NC</c:v>
                </c:pt>
                <c:pt idx="3">
                  <c:v>EC</c:v>
                </c:pt>
                <c:pt idx="4">
                  <c:v>MP</c:v>
                </c:pt>
                <c:pt idx="5">
                  <c:v>WC</c:v>
                </c:pt>
                <c:pt idx="6">
                  <c:v>GT</c:v>
                </c:pt>
                <c:pt idx="7">
                  <c:v>FS</c:v>
                </c:pt>
                <c:pt idx="8">
                  <c:v>KZ</c:v>
                </c:pt>
                <c:pt idx="9">
                  <c:v>National</c:v>
                </c:pt>
              </c:strCache>
            </c:strRef>
          </c:cat>
          <c:val>
            <c:numRef>
              <c:f>'prov levels'!$D$2:$D$11</c:f>
              <c:numCache>
                <c:formatCode>0.0</c:formatCode>
                <c:ptCount val="10"/>
                <c:pt idx="0">
                  <c:v>13.79</c:v>
                </c:pt>
                <c:pt idx="1">
                  <c:v>12.229999999999999</c:v>
                </c:pt>
                <c:pt idx="2">
                  <c:v>10.27</c:v>
                </c:pt>
                <c:pt idx="3">
                  <c:v>11.4</c:v>
                </c:pt>
                <c:pt idx="4">
                  <c:v>10.96</c:v>
                </c:pt>
                <c:pt idx="5">
                  <c:v>7.31</c:v>
                </c:pt>
                <c:pt idx="6">
                  <c:v>7.25</c:v>
                </c:pt>
                <c:pt idx="7">
                  <c:v>7.9</c:v>
                </c:pt>
                <c:pt idx="8">
                  <c:v>8.18</c:v>
                </c:pt>
                <c:pt idx="9">
                  <c:v>9.67</c:v>
                </c:pt>
              </c:numCache>
            </c:numRef>
          </c:val>
        </c:ser>
        <c:ser>
          <c:idx val="2"/>
          <c:order val="2"/>
          <c:tx>
            <c:v>Moderate</c:v>
          </c:tx>
          <c:spPr>
            <a:solidFill>
              <a:schemeClr val="accent2">
                <a:lumMod val="60000"/>
                <a:lumOff val="40000"/>
              </a:schemeClr>
            </a:solidFill>
          </c:spPr>
          <c:invertIfNegative val="0"/>
          <c:cat>
            <c:strRef>
              <c:f>'prov levels'!$B$2:$B$11</c:f>
              <c:strCache>
                <c:ptCount val="10"/>
                <c:pt idx="0">
                  <c:v>LP</c:v>
                </c:pt>
                <c:pt idx="1">
                  <c:v>NW</c:v>
                </c:pt>
                <c:pt idx="2">
                  <c:v>NC</c:v>
                </c:pt>
                <c:pt idx="3">
                  <c:v>EC</c:v>
                </c:pt>
                <c:pt idx="4">
                  <c:v>MP</c:v>
                </c:pt>
                <c:pt idx="5">
                  <c:v>WC</c:v>
                </c:pt>
                <c:pt idx="6">
                  <c:v>GT</c:v>
                </c:pt>
                <c:pt idx="7">
                  <c:v>FS</c:v>
                </c:pt>
                <c:pt idx="8">
                  <c:v>KZ</c:v>
                </c:pt>
                <c:pt idx="9">
                  <c:v>National</c:v>
                </c:pt>
              </c:strCache>
            </c:strRef>
          </c:cat>
          <c:val>
            <c:numRef>
              <c:f>'prov levels'!$E$2:$E$11</c:f>
              <c:numCache>
                <c:formatCode>0.0</c:formatCode>
                <c:ptCount val="10"/>
                <c:pt idx="0">
                  <c:v>15.8</c:v>
                </c:pt>
                <c:pt idx="1">
                  <c:v>14.860000000000024</c:v>
                </c:pt>
                <c:pt idx="2">
                  <c:v>12.58</c:v>
                </c:pt>
                <c:pt idx="3">
                  <c:v>14.229999999999999</c:v>
                </c:pt>
                <c:pt idx="4">
                  <c:v>14.39</c:v>
                </c:pt>
                <c:pt idx="5">
                  <c:v>9.84</c:v>
                </c:pt>
                <c:pt idx="6">
                  <c:v>10.11</c:v>
                </c:pt>
                <c:pt idx="7">
                  <c:v>11.91</c:v>
                </c:pt>
                <c:pt idx="8">
                  <c:v>11.719999999999999</c:v>
                </c:pt>
                <c:pt idx="9">
                  <c:v>12.629999999999999</c:v>
                </c:pt>
              </c:numCache>
            </c:numRef>
          </c:val>
        </c:ser>
        <c:ser>
          <c:idx val="3"/>
          <c:order val="3"/>
          <c:tx>
            <c:v>Adequate</c:v>
          </c:tx>
          <c:spPr>
            <a:solidFill>
              <a:schemeClr val="tx1">
                <a:lumMod val="50000"/>
                <a:lumOff val="50000"/>
              </a:schemeClr>
            </a:solidFill>
          </c:spPr>
          <c:invertIfNegative val="0"/>
          <c:cat>
            <c:strRef>
              <c:f>'prov levels'!$B$2:$B$11</c:f>
              <c:strCache>
                <c:ptCount val="10"/>
                <c:pt idx="0">
                  <c:v>LP</c:v>
                </c:pt>
                <c:pt idx="1">
                  <c:v>NW</c:v>
                </c:pt>
                <c:pt idx="2">
                  <c:v>NC</c:v>
                </c:pt>
                <c:pt idx="3">
                  <c:v>EC</c:v>
                </c:pt>
                <c:pt idx="4">
                  <c:v>MP</c:v>
                </c:pt>
                <c:pt idx="5">
                  <c:v>WC</c:v>
                </c:pt>
                <c:pt idx="6">
                  <c:v>GT</c:v>
                </c:pt>
                <c:pt idx="7">
                  <c:v>FS</c:v>
                </c:pt>
                <c:pt idx="8">
                  <c:v>KZ</c:v>
                </c:pt>
                <c:pt idx="9">
                  <c:v>National</c:v>
                </c:pt>
              </c:strCache>
            </c:strRef>
          </c:cat>
          <c:val>
            <c:numRef>
              <c:f>'prov levels'!$F$2:$F$11</c:f>
              <c:numCache>
                <c:formatCode>0.0</c:formatCode>
                <c:ptCount val="10"/>
                <c:pt idx="0">
                  <c:v>17.959999999999987</c:v>
                </c:pt>
                <c:pt idx="1">
                  <c:v>18.25</c:v>
                </c:pt>
                <c:pt idx="2">
                  <c:v>16.36</c:v>
                </c:pt>
                <c:pt idx="3">
                  <c:v>17.02</c:v>
                </c:pt>
                <c:pt idx="4">
                  <c:v>19.18</c:v>
                </c:pt>
                <c:pt idx="5">
                  <c:v>14.709999999999999</c:v>
                </c:pt>
                <c:pt idx="6">
                  <c:v>15.46</c:v>
                </c:pt>
                <c:pt idx="7">
                  <c:v>17.73</c:v>
                </c:pt>
                <c:pt idx="8">
                  <c:v>17.36</c:v>
                </c:pt>
                <c:pt idx="9">
                  <c:v>17.02</c:v>
                </c:pt>
              </c:numCache>
            </c:numRef>
          </c:val>
        </c:ser>
        <c:ser>
          <c:idx val="4"/>
          <c:order val="4"/>
          <c:tx>
            <c:v>Substantial</c:v>
          </c:tx>
          <c:invertIfNegative val="0"/>
          <c:cat>
            <c:strRef>
              <c:f>'prov levels'!$B$2:$B$11</c:f>
              <c:strCache>
                <c:ptCount val="10"/>
                <c:pt idx="0">
                  <c:v>LP</c:v>
                </c:pt>
                <c:pt idx="1">
                  <c:v>NW</c:v>
                </c:pt>
                <c:pt idx="2">
                  <c:v>NC</c:v>
                </c:pt>
                <c:pt idx="3">
                  <c:v>EC</c:v>
                </c:pt>
                <c:pt idx="4">
                  <c:v>MP</c:v>
                </c:pt>
                <c:pt idx="5">
                  <c:v>WC</c:v>
                </c:pt>
                <c:pt idx="6">
                  <c:v>GT</c:v>
                </c:pt>
                <c:pt idx="7">
                  <c:v>FS</c:v>
                </c:pt>
                <c:pt idx="8">
                  <c:v>KZ</c:v>
                </c:pt>
                <c:pt idx="9">
                  <c:v>National</c:v>
                </c:pt>
              </c:strCache>
            </c:strRef>
          </c:cat>
          <c:val>
            <c:numRef>
              <c:f>'prov levels'!$G$2:$G$11</c:f>
              <c:numCache>
                <c:formatCode>0.0</c:formatCode>
                <c:ptCount val="10"/>
                <c:pt idx="0">
                  <c:v>14.2</c:v>
                </c:pt>
                <c:pt idx="1">
                  <c:v>15.350000000000026</c:v>
                </c:pt>
                <c:pt idx="2">
                  <c:v>15.55</c:v>
                </c:pt>
                <c:pt idx="3">
                  <c:v>15.97</c:v>
                </c:pt>
                <c:pt idx="4">
                  <c:v>17.600000000000001</c:v>
                </c:pt>
                <c:pt idx="5">
                  <c:v>17.350000000000001</c:v>
                </c:pt>
                <c:pt idx="6">
                  <c:v>17.479999999999986</c:v>
                </c:pt>
                <c:pt idx="7">
                  <c:v>18.87</c:v>
                </c:pt>
                <c:pt idx="8">
                  <c:v>17.899999999999999</c:v>
                </c:pt>
                <c:pt idx="9">
                  <c:v>16.82</c:v>
                </c:pt>
              </c:numCache>
            </c:numRef>
          </c:val>
        </c:ser>
        <c:ser>
          <c:idx val="5"/>
          <c:order val="5"/>
          <c:tx>
            <c:v>Meritorious</c:v>
          </c:tx>
          <c:spPr>
            <a:solidFill>
              <a:srgbClr val="92D050"/>
            </a:solidFill>
          </c:spPr>
          <c:invertIfNegative val="0"/>
          <c:cat>
            <c:strRef>
              <c:f>'prov levels'!$B$2:$B$11</c:f>
              <c:strCache>
                <c:ptCount val="10"/>
                <c:pt idx="0">
                  <c:v>LP</c:v>
                </c:pt>
                <c:pt idx="1">
                  <c:v>NW</c:v>
                </c:pt>
                <c:pt idx="2">
                  <c:v>NC</c:v>
                </c:pt>
                <c:pt idx="3">
                  <c:v>EC</c:v>
                </c:pt>
                <c:pt idx="4">
                  <c:v>MP</c:v>
                </c:pt>
                <c:pt idx="5">
                  <c:v>WC</c:v>
                </c:pt>
                <c:pt idx="6">
                  <c:v>GT</c:v>
                </c:pt>
                <c:pt idx="7">
                  <c:v>FS</c:v>
                </c:pt>
                <c:pt idx="8">
                  <c:v>KZ</c:v>
                </c:pt>
                <c:pt idx="9">
                  <c:v>National</c:v>
                </c:pt>
              </c:strCache>
            </c:strRef>
          </c:cat>
          <c:val>
            <c:numRef>
              <c:f>'prov levels'!$H$2:$H$11</c:f>
              <c:numCache>
                <c:formatCode>0.0</c:formatCode>
                <c:ptCount val="10"/>
                <c:pt idx="0">
                  <c:v>9.94</c:v>
                </c:pt>
                <c:pt idx="1">
                  <c:v>11.11</c:v>
                </c:pt>
                <c:pt idx="2">
                  <c:v>14.53</c:v>
                </c:pt>
                <c:pt idx="3">
                  <c:v>13.350000000000026</c:v>
                </c:pt>
                <c:pt idx="4">
                  <c:v>13.75</c:v>
                </c:pt>
                <c:pt idx="5">
                  <c:v>18.18</c:v>
                </c:pt>
                <c:pt idx="6">
                  <c:v>18.260000000000002</c:v>
                </c:pt>
                <c:pt idx="7">
                  <c:v>17.3</c:v>
                </c:pt>
                <c:pt idx="8">
                  <c:v>17.130000000000031</c:v>
                </c:pt>
                <c:pt idx="9">
                  <c:v>15.209999999999999</c:v>
                </c:pt>
              </c:numCache>
            </c:numRef>
          </c:val>
        </c:ser>
        <c:ser>
          <c:idx val="6"/>
          <c:order val="6"/>
          <c:tx>
            <c:v>Outstanding</c:v>
          </c:tx>
          <c:spPr>
            <a:solidFill>
              <a:srgbClr val="00B050"/>
            </a:solidFill>
          </c:spPr>
          <c:invertIfNegative val="0"/>
          <c:cat>
            <c:strRef>
              <c:f>'prov levels'!$B$2:$B$11</c:f>
              <c:strCache>
                <c:ptCount val="10"/>
                <c:pt idx="0">
                  <c:v>LP</c:v>
                </c:pt>
                <c:pt idx="1">
                  <c:v>NW</c:v>
                </c:pt>
                <c:pt idx="2">
                  <c:v>NC</c:v>
                </c:pt>
                <c:pt idx="3">
                  <c:v>EC</c:v>
                </c:pt>
                <c:pt idx="4">
                  <c:v>MP</c:v>
                </c:pt>
                <c:pt idx="5">
                  <c:v>WC</c:v>
                </c:pt>
                <c:pt idx="6">
                  <c:v>GT</c:v>
                </c:pt>
                <c:pt idx="7">
                  <c:v>FS</c:v>
                </c:pt>
                <c:pt idx="8">
                  <c:v>KZ</c:v>
                </c:pt>
                <c:pt idx="9">
                  <c:v>National</c:v>
                </c:pt>
              </c:strCache>
            </c:strRef>
          </c:cat>
          <c:val>
            <c:numRef>
              <c:f>'prov levels'!$I$2:$I$11</c:f>
              <c:numCache>
                <c:formatCode>0.0</c:formatCode>
                <c:ptCount val="10"/>
                <c:pt idx="0">
                  <c:v>6.55</c:v>
                </c:pt>
                <c:pt idx="1">
                  <c:v>8.83</c:v>
                </c:pt>
                <c:pt idx="2">
                  <c:v>13.84</c:v>
                </c:pt>
                <c:pt idx="3">
                  <c:v>11.739999999999998</c:v>
                </c:pt>
                <c:pt idx="4">
                  <c:v>9.7199999999999989</c:v>
                </c:pt>
                <c:pt idx="5">
                  <c:v>22.39</c:v>
                </c:pt>
                <c:pt idx="6">
                  <c:v>22.21</c:v>
                </c:pt>
                <c:pt idx="7">
                  <c:v>17.100000000000001</c:v>
                </c:pt>
                <c:pt idx="8">
                  <c:v>18.54</c:v>
                </c:pt>
                <c:pt idx="9">
                  <c:v>15.41</c:v>
                </c:pt>
              </c:numCache>
            </c:numRef>
          </c:val>
        </c:ser>
        <c:dLbls>
          <c:showLegendKey val="0"/>
          <c:showVal val="0"/>
          <c:showCatName val="0"/>
          <c:showSerName val="0"/>
          <c:showPercent val="0"/>
          <c:showBubbleSize val="0"/>
        </c:dLbls>
        <c:gapWidth val="150"/>
        <c:overlap val="100"/>
        <c:axId val="42559360"/>
        <c:axId val="42560896"/>
      </c:barChart>
      <c:catAx>
        <c:axId val="42559360"/>
        <c:scaling>
          <c:orientation val="minMax"/>
        </c:scaling>
        <c:delete val="0"/>
        <c:axPos val="b"/>
        <c:numFmt formatCode="General" sourceLinked="1"/>
        <c:majorTickMark val="out"/>
        <c:minorTickMark val="none"/>
        <c:tickLblPos val="nextTo"/>
        <c:txPr>
          <a:bodyPr/>
          <a:lstStyle/>
          <a:p>
            <a:pPr>
              <a:defRPr lang="en-US" sz="1800" b="1">
                <a:latin typeface="Arial Narrow" pitchFamily="34" charset="0"/>
              </a:defRPr>
            </a:pPr>
            <a:endParaRPr lang="en-US"/>
          </a:p>
        </c:txPr>
        <c:crossAx val="42560896"/>
        <c:crosses val="autoZero"/>
        <c:auto val="1"/>
        <c:lblAlgn val="ctr"/>
        <c:lblOffset val="100"/>
        <c:noMultiLvlLbl val="0"/>
      </c:catAx>
      <c:valAx>
        <c:axId val="42560896"/>
        <c:scaling>
          <c:orientation val="minMax"/>
        </c:scaling>
        <c:delete val="0"/>
        <c:axPos val="l"/>
        <c:majorGridlines/>
        <c:numFmt formatCode="0%" sourceLinked="1"/>
        <c:majorTickMark val="out"/>
        <c:minorTickMark val="none"/>
        <c:tickLblPos val="nextTo"/>
        <c:txPr>
          <a:bodyPr/>
          <a:lstStyle/>
          <a:p>
            <a:pPr>
              <a:defRPr lang="en-US" sz="1600" b="1">
                <a:latin typeface="Arial Narrow" pitchFamily="34" charset="0"/>
              </a:defRPr>
            </a:pPr>
            <a:endParaRPr lang="en-US"/>
          </a:p>
        </c:txPr>
        <c:crossAx val="42559360"/>
        <c:crosses val="autoZero"/>
        <c:crossBetween val="between"/>
      </c:valAx>
    </c:plotArea>
    <c:legend>
      <c:legendPos val="r"/>
      <c:layout>
        <c:manualLayout>
          <c:xMode val="edge"/>
          <c:yMode val="edge"/>
          <c:x val="0.83333557200383934"/>
          <c:y val="0.21007465219913837"/>
          <c:w val="0.15365357856413039"/>
          <c:h val="0.4132795044377785"/>
        </c:manualLayout>
      </c:layout>
      <c:overlay val="0"/>
      <c:txPr>
        <a:bodyPr/>
        <a:lstStyle/>
        <a:p>
          <a:pPr>
            <a:defRPr lang="en-US" sz="1600" b="1">
              <a:latin typeface="Arial Narrow" pitchFamily="34" charset="0"/>
            </a:defRPr>
          </a:pPr>
          <a:endParaRPr lang="en-US"/>
        </a:p>
      </c:txPr>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800">
                <a:solidFill>
                  <a:srgbClr val="C00000"/>
                </a:solidFill>
                <a:latin typeface="Arial Narrow" pitchFamily="34" charset="0"/>
              </a:defRPr>
            </a:pPr>
            <a:r>
              <a:rPr lang="en-ZA" sz="1800" b="1" i="0" baseline="0" dirty="0" smtClean="0">
                <a:solidFill>
                  <a:srgbClr val="C00000"/>
                </a:solidFill>
                <a:latin typeface="Arial Narrow" pitchFamily="34" charset="0"/>
              </a:rPr>
              <a:t>% OF GRADE 6 LEARNERS IN ACHIEVEMENT LEVELS FOR  MATHEMATICS</a:t>
            </a:r>
            <a:endParaRPr lang="en-ZA" sz="1800" b="1" i="0" baseline="0" dirty="0">
              <a:solidFill>
                <a:srgbClr val="C00000"/>
              </a:solidFill>
              <a:latin typeface="Arial Narrow" pitchFamily="34" charset="0"/>
            </a:endParaRPr>
          </a:p>
        </c:rich>
      </c:tx>
      <c:layout>
        <c:manualLayout>
          <c:xMode val="edge"/>
          <c:yMode val="edge"/>
          <c:x val="0.21234348616912171"/>
          <c:y val="0.18785466476615659"/>
        </c:manualLayout>
      </c:layout>
      <c:overlay val="0"/>
    </c:title>
    <c:autoTitleDeleted val="0"/>
    <c:plotArea>
      <c:layout>
        <c:manualLayout>
          <c:layoutTarget val="inner"/>
          <c:xMode val="edge"/>
          <c:yMode val="edge"/>
          <c:x val="8.7648893006378542E-2"/>
          <c:y val="0.31072331441787915"/>
          <c:w val="0.74764259434902092"/>
          <c:h val="0.54322590296640938"/>
        </c:manualLayout>
      </c:layout>
      <c:barChart>
        <c:barDir val="col"/>
        <c:grouping val="percentStacked"/>
        <c:varyColors val="0"/>
        <c:ser>
          <c:idx val="0"/>
          <c:order val="0"/>
          <c:tx>
            <c:v>Not Achieved</c:v>
          </c:tx>
          <c:spPr>
            <a:solidFill>
              <a:srgbClr val="C00000"/>
            </a:solidFill>
          </c:spPr>
          <c:invertIfNegative val="0"/>
          <c:cat>
            <c:strRef>
              <c:f>'prov levels'!$B$45:$B$54</c:f>
              <c:strCache>
                <c:ptCount val="10"/>
                <c:pt idx="0">
                  <c:v>LP</c:v>
                </c:pt>
                <c:pt idx="1">
                  <c:v>EC</c:v>
                </c:pt>
                <c:pt idx="2">
                  <c:v>NC</c:v>
                </c:pt>
                <c:pt idx="3">
                  <c:v>NW</c:v>
                </c:pt>
                <c:pt idx="4">
                  <c:v>MP</c:v>
                </c:pt>
                <c:pt idx="5">
                  <c:v>KZN</c:v>
                </c:pt>
                <c:pt idx="6">
                  <c:v>FS</c:v>
                </c:pt>
                <c:pt idx="7">
                  <c:v>WC</c:v>
                </c:pt>
                <c:pt idx="8">
                  <c:v>GP</c:v>
                </c:pt>
                <c:pt idx="9">
                  <c:v>National</c:v>
                </c:pt>
              </c:strCache>
            </c:strRef>
          </c:cat>
          <c:val>
            <c:numRef>
              <c:f>'prov levels'!$C$45:$C$54</c:f>
              <c:numCache>
                <c:formatCode>0.0</c:formatCode>
                <c:ptCount val="10"/>
                <c:pt idx="0">
                  <c:v>42.8</c:v>
                </c:pt>
                <c:pt idx="1">
                  <c:v>40.160000000000011</c:v>
                </c:pt>
                <c:pt idx="2">
                  <c:v>37.120000000000012</c:v>
                </c:pt>
                <c:pt idx="3">
                  <c:v>35.39</c:v>
                </c:pt>
                <c:pt idx="4">
                  <c:v>31.4</c:v>
                </c:pt>
                <c:pt idx="5">
                  <c:v>26.66</c:v>
                </c:pt>
                <c:pt idx="6">
                  <c:v>18.88</c:v>
                </c:pt>
                <c:pt idx="7">
                  <c:v>18.39</c:v>
                </c:pt>
                <c:pt idx="8">
                  <c:v>16.47</c:v>
                </c:pt>
                <c:pt idx="9">
                  <c:v>28.88</c:v>
                </c:pt>
              </c:numCache>
            </c:numRef>
          </c:val>
        </c:ser>
        <c:ser>
          <c:idx val="1"/>
          <c:order val="1"/>
          <c:tx>
            <c:v>Elementary</c:v>
          </c:tx>
          <c:spPr>
            <a:solidFill>
              <a:srgbClr val="FF0000"/>
            </a:solidFill>
          </c:spPr>
          <c:invertIfNegative val="0"/>
          <c:cat>
            <c:strRef>
              <c:f>'prov levels'!$B$45:$B$54</c:f>
              <c:strCache>
                <c:ptCount val="10"/>
                <c:pt idx="0">
                  <c:v>LP</c:v>
                </c:pt>
                <c:pt idx="1">
                  <c:v>EC</c:v>
                </c:pt>
                <c:pt idx="2">
                  <c:v>NC</c:v>
                </c:pt>
                <c:pt idx="3">
                  <c:v>NW</c:v>
                </c:pt>
                <c:pt idx="4">
                  <c:v>MP</c:v>
                </c:pt>
                <c:pt idx="5">
                  <c:v>KZN</c:v>
                </c:pt>
                <c:pt idx="6">
                  <c:v>FS</c:v>
                </c:pt>
                <c:pt idx="7">
                  <c:v>WC</c:v>
                </c:pt>
                <c:pt idx="8">
                  <c:v>GP</c:v>
                </c:pt>
                <c:pt idx="9">
                  <c:v>National</c:v>
                </c:pt>
              </c:strCache>
            </c:strRef>
          </c:cat>
          <c:val>
            <c:numRef>
              <c:f>'prov levels'!$D$45:$D$54</c:f>
              <c:numCache>
                <c:formatCode>0.0</c:formatCode>
                <c:ptCount val="10"/>
                <c:pt idx="0">
                  <c:v>17.850000000000001</c:v>
                </c:pt>
                <c:pt idx="1">
                  <c:v>18.100000000000001</c:v>
                </c:pt>
                <c:pt idx="2">
                  <c:v>17.079999999999988</c:v>
                </c:pt>
                <c:pt idx="3">
                  <c:v>18.54</c:v>
                </c:pt>
                <c:pt idx="4">
                  <c:v>19.29</c:v>
                </c:pt>
                <c:pt idx="5">
                  <c:v>16.3</c:v>
                </c:pt>
                <c:pt idx="6">
                  <c:v>14.850000000000026</c:v>
                </c:pt>
                <c:pt idx="7">
                  <c:v>14.709999999999999</c:v>
                </c:pt>
                <c:pt idx="8">
                  <c:v>12.49</c:v>
                </c:pt>
                <c:pt idx="9">
                  <c:v>16.260000000000002</c:v>
                </c:pt>
              </c:numCache>
            </c:numRef>
          </c:val>
        </c:ser>
        <c:ser>
          <c:idx val="2"/>
          <c:order val="2"/>
          <c:tx>
            <c:v>Moderate</c:v>
          </c:tx>
          <c:spPr>
            <a:solidFill>
              <a:schemeClr val="accent2">
                <a:lumMod val="60000"/>
                <a:lumOff val="40000"/>
              </a:schemeClr>
            </a:solidFill>
          </c:spPr>
          <c:invertIfNegative val="0"/>
          <c:cat>
            <c:strRef>
              <c:f>'prov levels'!$B$45:$B$54</c:f>
              <c:strCache>
                <c:ptCount val="10"/>
                <c:pt idx="0">
                  <c:v>LP</c:v>
                </c:pt>
                <c:pt idx="1">
                  <c:v>EC</c:v>
                </c:pt>
                <c:pt idx="2">
                  <c:v>NC</c:v>
                </c:pt>
                <c:pt idx="3">
                  <c:v>NW</c:v>
                </c:pt>
                <c:pt idx="4">
                  <c:v>MP</c:v>
                </c:pt>
                <c:pt idx="5">
                  <c:v>KZN</c:v>
                </c:pt>
                <c:pt idx="6">
                  <c:v>FS</c:v>
                </c:pt>
                <c:pt idx="7">
                  <c:v>WC</c:v>
                </c:pt>
                <c:pt idx="8">
                  <c:v>GP</c:v>
                </c:pt>
                <c:pt idx="9">
                  <c:v>National</c:v>
                </c:pt>
              </c:strCache>
            </c:strRef>
          </c:cat>
          <c:val>
            <c:numRef>
              <c:f>'prov levels'!$E$45:$E$54</c:f>
              <c:numCache>
                <c:formatCode>0.0</c:formatCode>
                <c:ptCount val="10"/>
                <c:pt idx="0">
                  <c:v>18.09</c:v>
                </c:pt>
                <c:pt idx="1">
                  <c:v>18.459999999999987</c:v>
                </c:pt>
                <c:pt idx="2">
                  <c:v>17.559999999999999</c:v>
                </c:pt>
                <c:pt idx="3">
                  <c:v>19.5</c:v>
                </c:pt>
                <c:pt idx="4">
                  <c:v>22.279999999999987</c:v>
                </c:pt>
                <c:pt idx="5">
                  <c:v>20.67</c:v>
                </c:pt>
                <c:pt idx="6">
                  <c:v>22.310000000000031</c:v>
                </c:pt>
                <c:pt idx="7">
                  <c:v>15.950000000000006</c:v>
                </c:pt>
                <c:pt idx="8">
                  <c:v>19.34</c:v>
                </c:pt>
                <c:pt idx="9">
                  <c:v>19.420000000000002</c:v>
                </c:pt>
              </c:numCache>
            </c:numRef>
          </c:val>
        </c:ser>
        <c:ser>
          <c:idx val="3"/>
          <c:order val="3"/>
          <c:tx>
            <c:v>Adequate</c:v>
          </c:tx>
          <c:spPr>
            <a:solidFill>
              <a:schemeClr val="tx1">
                <a:lumMod val="50000"/>
                <a:lumOff val="50000"/>
              </a:schemeClr>
            </a:solidFill>
          </c:spPr>
          <c:invertIfNegative val="0"/>
          <c:cat>
            <c:strRef>
              <c:f>'prov levels'!$B$45:$B$54</c:f>
              <c:strCache>
                <c:ptCount val="10"/>
                <c:pt idx="0">
                  <c:v>LP</c:v>
                </c:pt>
                <c:pt idx="1">
                  <c:v>EC</c:v>
                </c:pt>
                <c:pt idx="2">
                  <c:v>NC</c:v>
                </c:pt>
                <c:pt idx="3">
                  <c:v>NW</c:v>
                </c:pt>
                <c:pt idx="4">
                  <c:v>MP</c:v>
                </c:pt>
                <c:pt idx="5">
                  <c:v>KZN</c:v>
                </c:pt>
                <c:pt idx="6">
                  <c:v>FS</c:v>
                </c:pt>
                <c:pt idx="7">
                  <c:v>WC</c:v>
                </c:pt>
                <c:pt idx="8">
                  <c:v>GP</c:v>
                </c:pt>
                <c:pt idx="9">
                  <c:v>National</c:v>
                </c:pt>
              </c:strCache>
            </c:strRef>
          </c:cat>
          <c:val>
            <c:numRef>
              <c:f>'prov levels'!$F$45:$F$54</c:f>
              <c:numCache>
                <c:formatCode>0.0</c:formatCode>
                <c:ptCount val="10"/>
                <c:pt idx="0">
                  <c:v>10.82</c:v>
                </c:pt>
                <c:pt idx="1">
                  <c:v>10.729999999999999</c:v>
                </c:pt>
                <c:pt idx="2">
                  <c:v>11.27</c:v>
                </c:pt>
                <c:pt idx="3">
                  <c:v>12.16</c:v>
                </c:pt>
                <c:pt idx="4">
                  <c:v>12.42</c:v>
                </c:pt>
                <c:pt idx="5">
                  <c:v>14.33</c:v>
                </c:pt>
                <c:pt idx="6">
                  <c:v>16.8</c:v>
                </c:pt>
                <c:pt idx="7">
                  <c:v>15.58</c:v>
                </c:pt>
                <c:pt idx="8">
                  <c:v>16.420000000000002</c:v>
                </c:pt>
                <c:pt idx="9">
                  <c:v>13.61</c:v>
                </c:pt>
              </c:numCache>
            </c:numRef>
          </c:val>
        </c:ser>
        <c:ser>
          <c:idx val="4"/>
          <c:order val="4"/>
          <c:tx>
            <c:v>Substantial</c:v>
          </c:tx>
          <c:invertIfNegative val="0"/>
          <c:cat>
            <c:strRef>
              <c:f>'prov levels'!$B$45:$B$54</c:f>
              <c:strCache>
                <c:ptCount val="10"/>
                <c:pt idx="0">
                  <c:v>LP</c:v>
                </c:pt>
                <c:pt idx="1">
                  <c:v>EC</c:v>
                </c:pt>
                <c:pt idx="2">
                  <c:v>NC</c:v>
                </c:pt>
                <c:pt idx="3">
                  <c:v>NW</c:v>
                </c:pt>
                <c:pt idx="4">
                  <c:v>MP</c:v>
                </c:pt>
                <c:pt idx="5">
                  <c:v>KZN</c:v>
                </c:pt>
                <c:pt idx="6">
                  <c:v>FS</c:v>
                </c:pt>
                <c:pt idx="7">
                  <c:v>WC</c:v>
                </c:pt>
                <c:pt idx="8">
                  <c:v>GP</c:v>
                </c:pt>
                <c:pt idx="9">
                  <c:v>National</c:v>
                </c:pt>
              </c:strCache>
            </c:strRef>
          </c:cat>
          <c:val>
            <c:numRef>
              <c:f>'prov levels'!$G$45:$G$54</c:f>
              <c:numCache>
                <c:formatCode>0.0</c:formatCode>
                <c:ptCount val="10"/>
                <c:pt idx="0">
                  <c:v>6.37</c:v>
                </c:pt>
                <c:pt idx="1">
                  <c:v>7.17</c:v>
                </c:pt>
                <c:pt idx="2">
                  <c:v>7.9700000000000024</c:v>
                </c:pt>
                <c:pt idx="3">
                  <c:v>7.9300000000000024</c:v>
                </c:pt>
                <c:pt idx="4">
                  <c:v>8.2100000000000009</c:v>
                </c:pt>
                <c:pt idx="5">
                  <c:v>11.25</c:v>
                </c:pt>
                <c:pt idx="6">
                  <c:v>13.33</c:v>
                </c:pt>
                <c:pt idx="7">
                  <c:v>13.66</c:v>
                </c:pt>
                <c:pt idx="8">
                  <c:v>15.219999999999999</c:v>
                </c:pt>
                <c:pt idx="9">
                  <c:v>10.54</c:v>
                </c:pt>
              </c:numCache>
            </c:numRef>
          </c:val>
        </c:ser>
        <c:ser>
          <c:idx val="5"/>
          <c:order val="5"/>
          <c:tx>
            <c:v>Meritorious</c:v>
          </c:tx>
          <c:spPr>
            <a:solidFill>
              <a:srgbClr val="92D050"/>
            </a:solidFill>
          </c:spPr>
          <c:invertIfNegative val="0"/>
          <c:cat>
            <c:strRef>
              <c:f>'prov levels'!$B$45:$B$54</c:f>
              <c:strCache>
                <c:ptCount val="10"/>
                <c:pt idx="0">
                  <c:v>LP</c:v>
                </c:pt>
                <c:pt idx="1">
                  <c:v>EC</c:v>
                </c:pt>
                <c:pt idx="2">
                  <c:v>NC</c:v>
                </c:pt>
                <c:pt idx="3">
                  <c:v>NW</c:v>
                </c:pt>
                <c:pt idx="4">
                  <c:v>MP</c:v>
                </c:pt>
                <c:pt idx="5">
                  <c:v>KZN</c:v>
                </c:pt>
                <c:pt idx="6">
                  <c:v>FS</c:v>
                </c:pt>
                <c:pt idx="7">
                  <c:v>WC</c:v>
                </c:pt>
                <c:pt idx="8">
                  <c:v>GP</c:v>
                </c:pt>
                <c:pt idx="9">
                  <c:v>National</c:v>
                </c:pt>
              </c:strCache>
            </c:strRef>
          </c:cat>
          <c:val>
            <c:numRef>
              <c:f>'prov levels'!$H$45:$H$54</c:f>
              <c:numCache>
                <c:formatCode>0.0</c:formatCode>
                <c:ptCount val="10"/>
                <c:pt idx="0">
                  <c:v>2.64</c:v>
                </c:pt>
                <c:pt idx="1">
                  <c:v>3.2600000000000002</c:v>
                </c:pt>
                <c:pt idx="2">
                  <c:v>4.71</c:v>
                </c:pt>
                <c:pt idx="3">
                  <c:v>3.8099999999999987</c:v>
                </c:pt>
                <c:pt idx="4">
                  <c:v>4.0599999999999996</c:v>
                </c:pt>
                <c:pt idx="5">
                  <c:v>6.1199999999999966</c:v>
                </c:pt>
                <c:pt idx="6">
                  <c:v>7.4300000000000024</c:v>
                </c:pt>
                <c:pt idx="7">
                  <c:v>9.57</c:v>
                </c:pt>
                <c:pt idx="8">
                  <c:v>10.239999999999998</c:v>
                </c:pt>
                <c:pt idx="9">
                  <c:v>6.03</c:v>
                </c:pt>
              </c:numCache>
            </c:numRef>
          </c:val>
        </c:ser>
        <c:ser>
          <c:idx val="6"/>
          <c:order val="6"/>
          <c:tx>
            <c:v>Outstanding</c:v>
          </c:tx>
          <c:spPr>
            <a:solidFill>
              <a:srgbClr val="00B050"/>
            </a:solidFill>
          </c:spPr>
          <c:invertIfNegative val="0"/>
          <c:cat>
            <c:strRef>
              <c:f>'prov levels'!$B$45:$B$54</c:f>
              <c:strCache>
                <c:ptCount val="10"/>
                <c:pt idx="0">
                  <c:v>LP</c:v>
                </c:pt>
                <c:pt idx="1">
                  <c:v>EC</c:v>
                </c:pt>
                <c:pt idx="2">
                  <c:v>NC</c:v>
                </c:pt>
                <c:pt idx="3">
                  <c:v>NW</c:v>
                </c:pt>
                <c:pt idx="4">
                  <c:v>MP</c:v>
                </c:pt>
                <c:pt idx="5">
                  <c:v>KZN</c:v>
                </c:pt>
                <c:pt idx="6">
                  <c:v>FS</c:v>
                </c:pt>
                <c:pt idx="7">
                  <c:v>WC</c:v>
                </c:pt>
                <c:pt idx="8">
                  <c:v>GP</c:v>
                </c:pt>
                <c:pt idx="9">
                  <c:v>National</c:v>
                </c:pt>
              </c:strCache>
            </c:strRef>
          </c:cat>
          <c:val>
            <c:numRef>
              <c:f>'prov levels'!$I$45:$I$54</c:f>
              <c:numCache>
                <c:formatCode>0.0</c:formatCode>
                <c:ptCount val="10"/>
                <c:pt idx="0">
                  <c:v>1.43</c:v>
                </c:pt>
                <c:pt idx="1">
                  <c:v>2.12</c:v>
                </c:pt>
                <c:pt idx="2">
                  <c:v>4.29</c:v>
                </c:pt>
                <c:pt idx="3">
                  <c:v>2.68</c:v>
                </c:pt>
                <c:pt idx="4">
                  <c:v>2.34</c:v>
                </c:pt>
                <c:pt idx="5">
                  <c:v>4.67</c:v>
                </c:pt>
                <c:pt idx="6">
                  <c:v>6.39</c:v>
                </c:pt>
                <c:pt idx="7">
                  <c:v>12.139999999999999</c:v>
                </c:pt>
                <c:pt idx="8">
                  <c:v>9.82</c:v>
                </c:pt>
                <c:pt idx="9">
                  <c:v>5.26</c:v>
                </c:pt>
              </c:numCache>
            </c:numRef>
          </c:val>
        </c:ser>
        <c:dLbls>
          <c:showLegendKey val="0"/>
          <c:showVal val="0"/>
          <c:showCatName val="0"/>
          <c:showSerName val="0"/>
          <c:showPercent val="0"/>
          <c:showBubbleSize val="0"/>
        </c:dLbls>
        <c:gapWidth val="150"/>
        <c:overlap val="100"/>
        <c:axId val="80237696"/>
        <c:axId val="80239232"/>
      </c:barChart>
      <c:catAx>
        <c:axId val="80237696"/>
        <c:scaling>
          <c:orientation val="minMax"/>
        </c:scaling>
        <c:delete val="0"/>
        <c:axPos val="b"/>
        <c:numFmt formatCode="General" sourceLinked="1"/>
        <c:majorTickMark val="out"/>
        <c:minorTickMark val="none"/>
        <c:tickLblPos val="nextTo"/>
        <c:txPr>
          <a:bodyPr/>
          <a:lstStyle/>
          <a:p>
            <a:pPr>
              <a:defRPr lang="en-US" sz="1800" b="1">
                <a:latin typeface="Arial Narrow" pitchFamily="34" charset="0"/>
              </a:defRPr>
            </a:pPr>
            <a:endParaRPr lang="en-US"/>
          </a:p>
        </c:txPr>
        <c:crossAx val="80239232"/>
        <c:crosses val="autoZero"/>
        <c:auto val="1"/>
        <c:lblAlgn val="ctr"/>
        <c:lblOffset val="100"/>
        <c:noMultiLvlLbl val="0"/>
      </c:catAx>
      <c:valAx>
        <c:axId val="80239232"/>
        <c:scaling>
          <c:orientation val="minMax"/>
        </c:scaling>
        <c:delete val="0"/>
        <c:axPos val="l"/>
        <c:majorGridlines/>
        <c:numFmt formatCode="0%" sourceLinked="1"/>
        <c:majorTickMark val="out"/>
        <c:minorTickMark val="none"/>
        <c:tickLblPos val="nextTo"/>
        <c:txPr>
          <a:bodyPr/>
          <a:lstStyle/>
          <a:p>
            <a:pPr>
              <a:defRPr lang="en-US" sz="1800" b="1">
                <a:latin typeface="Arial Narrow" pitchFamily="34" charset="0"/>
              </a:defRPr>
            </a:pPr>
            <a:endParaRPr lang="en-US"/>
          </a:p>
        </c:txPr>
        <c:crossAx val="80237696"/>
        <c:crosses val="autoZero"/>
        <c:crossBetween val="between"/>
      </c:valAx>
    </c:plotArea>
    <c:plotVisOnly val="1"/>
    <c:dispBlanksAs val="gap"/>
    <c:showDLblsOverMax val="0"/>
  </c:chart>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800">
                <a:solidFill>
                  <a:srgbClr val="C00000"/>
                </a:solidFill>
                <a:latin typeface="Arial Narrow" pitchFamily="34" charset="0"/>
              </a:defRPr>
            </a:pPr>
            <a:r>
              <a:rPr lang="en-ZA" sz="1800" b="1" i="0" baseline="0" dirty="0" smtClean="0">
                <a:solidFill>
                  <a:srgbClr val="C00000"/>
                </a:solidFill>
                <a:latin typeface="Arial Narrow" pitchFamily="34" charset="0"/>
              </a:rPr>
              <a:t>% OF GRADE 9 LEARNERS IN ACHIEVEMENT LEVELS FOR  MATHEMATICS</a:t>
            </a:r>
            <a:endParaRPr lang="en-ZA" sz="1800" dirty="0">
              <a:solidFill>
                <a:srgbClr val="C00000"/>
              </a:solidFill>
              <a:latin typeface="Arial Narrow" pitchFamily="34" charset="0"/>
            </a:endParaRPr>
          </a:p>
        </c:rich>
      </c:tx>
      <c:layout>
        <c:manualLayout>
          <c:xMode val="edge"/>
          <c:yMode val="edge"/>
          <c:x val="0.22194345155225254"/>
          <c:y val="0.18127248875319044"/>
        </c:manualLayout>
      </c:layout>
      <c:overlay val="0"/>
    </c:title>
    <c:autoTitleDeleted val="0"/>
    <c:plotArea>
      <c:layout>
        <c:manualLayout>
          <c:layoutTarget val="inner"/>
          <c:xMode val="edge"/>
          <c:yMode val="edge"/>
          <c:x val="0.11825693681698667"/>
          <c:y val="0.27511700963975172"/>
          <c:w val="0.73344034196809427"/>
          <c:h val="0.43182931449933376"/>
        </c:manualLayout>
      </c:layout>
      <c:barChart>
        <c:barDir val="col"/>
        <c:grouping val="percentStacked"/>
        <c:varyColors val="0"/>
        <c:ser>
          <c:idx val="0"/>
          <c:order val="0"/>
          <c:tx>
            <c:v>Not Achieved</c:v>
          </c:tx>
          <c:spPr>
            <a:solidFill>
              <a:srgbClr val="C00000"/>
            </a:solidFill>
          </c:spPr>
          <c:invertIfNegative val="0"/>
          <c:cat>
            <c:strRef>
              <c:f>'prov levels'!$B$109:$B$118</c:f>
              <c:strCache>
                <c:ptCount val="10"/>
                <c:pt idx="0">
                  <c:v>LP</c:v>
                </c:pt>
                <c:pt idx="1">
                  <c:v>NC</c:v>
                </c:pt>
                <c:pt idx="2">
                  <c:v>MP</c:v>
                </c:pt>
                <c:pt idx="3">
                  <c:v>NW</c:v>
                </c:pt>
                <c:pt idx="4">
                  <c:v>KZN</c:v>
                </c:pt>
                <c:pt idx="5">
                  <c:v>GP</c:v>
                </c:pt>
                <c:pt idx="6">
                  <c:v>FS</c:v>
                </c:pt>
                <c:pt idx="7">
                  <c:v>WC</c:v>
                </c:pt>
                <c:pt idx="8">
                  <c:v>EC</c:v>
                </c:pt>
                <c:pt idx="9">
                  <c:v>National</c:v>
                </c:pt>
              </c:strCache>
            </c:strRef>
          </c:cat>
          <c:val>
            <c:numRef>
              <c:f>'prov levels'!$C$109:$C$118</c:f>
              <c:numCache>
                <c:formatCode>0.0</c:formatCode>
                <c:ptCount val="10"/>
                <c:pt idx="0">
                  <c:v>97.19</c:v>
                </c:pt>
                <c:pt idx="1">
                  <c:v>92.4</c:v>
                </c:pt>
                <c:pt idx="2">
                  <c:v>90.940000000000026</c:v>
                </c:pt>
                <c:pt idx="3">
                  <c:v>90.73</c:v>
                </c:pt>
                <c:pt idx="4">
                  <c:v>89.58</c:v>
                </c:pt>
                <c:pt idx="5">
                  <c:v>88</c:v>
                </c:pt>
                <c:pt idx="6">
                  <c:v>87.75</c:v>
                </c:pt>
                <c:pt idx="7">
                  <c:v>86.08</c:v>
                </c:pt>
                <c:pt idx="8">
                  <c:v>85.86</c:v>
                </c:pt>
                <c:pt idx="9">
                  <c:v>89.98</c:v>
                </c:pt>
              </c:numCache>
            </c:numRef>
          </c:val>
        </c:ser>
        <c:ser>
          <c:idx val="1"/>
          <c:order val="1"/>
          <c:tx>
            <c:v>Elementary</c:v>
          </c:tx>
          <c:spPr>
            <a:solidFill>
              <a:srgbClr val="FF0000"/>
            </a:solidFill>
          </c:spPr>
          <c:invertIfNegative val="0"/>
          <c:cat>
            <c:strRef>
              <c:f>'prov levels'!$B$109:$B$118</c:f>
              <c:strCache>
                <c:ptCount val="10"/>
                <c:pt idx="0">
                  <c:v>LP</c:v>
                </c:pt>
                <c:pt idx="1">
                  <c:v>NC</c:v>
                </c:pt>
                <c:pt idx="2">
                  <c:v>MP</c:v>
                </c:pt>
                <c:pt idx="3">
                  <c:v>NW</c:v>
                </c:pt>
                <c:pt idx="4">
                  <c:v>KZN</c:v>
                </c:pt>
                <c:pt idx="5">
                  <c:v>GP</c:v>
                </c:pt>
                <c:pt idx="6">
                  <c:v>FS</c:v>
                </c:pt>
                <c:pt idx="7">
                  <c:v>WC</c:v>
                </c:pt>
                <c:pt idx="8">
                  <c:v>EC</c:v>
                </c:pt>
                <c:pt idx="9">
                  <c:v>National</c:v>
                </c:pt>
              </c:strCache>
            </c:strRef>
          </c:cat>
          <c:val>
            <c:numRef>
              <c:f>'prov levels'!$D$109:$D$118</c:f>
              <c:numCache>
                <c:formatCode>0.0</c:formatCode>
                <c:ptCount val="10"/>
                <c:pt idx="0">
                  <c:v>1.37</c:v>
                </c:pt>
                <c:pt idx="1">
                  <c:v>3.11</c:v>
                </c:pt>
                <c:pt idx="2">
                  <c:v>4.4800000000000004</c:v>
                </c:pt>
                <c:pt idx="3">
                  <c:v>4.9000000000000004</c:v>
                </c:pt>
                <c:pt idx="4">
                  <c:v>4.45</c:v>
                </c:pt>
                <c:pt idx="5">
                  <c:v>4.74</c:v>
                </c:pt>
                <c:pt idx="6">
                  <c:v>4.63</c:v>
                </c:pt>
                <c:pt idx="7">
                  <c:v>4.5</c:v>
                </c:pt>
                <c:pt idx="8">
                  <c:v>6.1199999999999966</c:v>
                </c:pt>
                <c:pt idx="9">
                  <c:v>4.21</c:v>
                </c:pt>
              </c:numCache>
            </c:numRef>
          </c:val>
        </c:ser>
        <c:ser>
          <c:idx val="2"/>
          <c:order val="2"/>
          <c:tx>
            <c:v>Moderate</c:v>
          </c:tx>
          <c:spPr>
            <a:solidFill>
              <a:schemeClr val="accent2">
                <a:lumMod val="60000"/>
                <a:lumOff val="40000"/>
              </a:schemeClr>
            </a:solidFill>
          </c:spPr>
          <c:invertIfNegative val="0"/>
          <c:cat>
            <c:strRef>
              <c:f>'prov levels'!$B$109:$B$118</c:f>
              <c:strCache>
                <c:ptCount val="10"/>
                <c:pt idx="0">
                  <c:v>LP</c:v>
                </c:pt>
                <c:pt idx="1">
                  <c:v>NC</c:v>
                </c:pt>
                <c:pt idx="2">
                  <c:v>MP</c:v>
                </c:pt>
                <c:pt idx="3">
                  <c:v>NW</c:v>
                </c:pt>
                <c:pt idx="4">
                  <c:v>KZN</c:v>
                </c:pt>
                <c:pt idx="5">
                  <c:v>GP</c:v>
                </c:pt>
                <c:pt idx="6">
                  <c:v>FS</c:v>
                </c:pt>
                <c:pt idx="7">
                  <c:v>WC</c:v>
                </c:pt>
                <c:pt idx="8">
                  <c:v>EC</c:v>
                </c:pt>
                <c:pt idx="9">
                  <c:v>National</c:v>
                </c:pt>
              </c:strCache>
            </c:strRef>
          </c:cat>
          <c:val>
            <c:numRef>
              <c:f>'prov levels'!$E$109:$E$118</c:f>
              <c:numCache>
                <c:formatCode>0.0</c:formatCode>
                <c:ptCount val="10"/>
                <c:pt idx="0">
                  <c:v>0.73000000000000065</c:v>
                </c:pt>
                <c:pt idx="1">
                  <c:v>2.02</c:v>
                </c:pt>
                <c:pt idx="2">
                  <c:v>2.66</c:v>
                </c:pt>
                <c:pt idx="3">
                  <c:v>2.9899999999999998</c:v>
                </c:pt>
                <c:pt idx="4">
                  <c:v>3.08</c:v>
                </c:pt>
                <c:pt idx="5">
                  <c:v>3.2600000000000002</c:v>
                </c:pt>
                <c:pt idx="6">
                  <c:v>3.57</c:v>
                </c:pt>
                <c:pt idx="7">
                  <c:v>3.23</c:v>
                </c:pt>
                <c:pt idx="8">
                  <c:v>4.71</c:v>
                </c:pt>
                <c:pt idx="9">
                  <c:v>2.9</c:v>
                </c:pt>
              </c:numCache>
            </c:numRef>
          </c:val>
        </c:ser>
        <c:ser>
          <c:idx val="3"/>
          <c:order val="3"/>
          <c:tx>
            <c:v>Adequate</c:v>
          </c:tx>
          <c:spPr>
            <a:solidFill>
              <a:schemeClr val="tx1">
                <a:lumMod val="50000"/>
                <a:lumOff val="50000"/>
              </a:schemeClr>
            </a:solidFill>
          </c:spPr>
          <c:invertIfNegative val="0"/>
          <c:cat>
            <c:strRef>
              <c:f>'prov levels'!$B$109:$B$118</c:f>
              <c:strCache>
                <c:ptCount val="10"/>
                <c:pt idx="0">
                  <c:v>LP</c:v>
                </c:pt>
                <c:pt idx="1">
                  <c:v>NC</c:v>
                </c:pt>
                <c:pt idx="2">
                  <c:v>MP</c:v>
                </c:pt>
                <c:pt idx="3">
                  <c:v>NW</c:v>
                </c:pt>
                <c:pt idx="4">
                  <c:v>KZN</c:v>
                </c:pt>
                <c:pt idx="5">
                  <c:v>GP</c:v>
                </c:pt>
                <c:pt idx="6">
                  <c:v>FS</c:v>
                </c:pt>
                <c:pt idx="7">
                  <c:v>WC</c:v>
                </c:pt>
                <c:pt idx="8">
                  <c:v>EC</c:v>
                </c:pt>
                <c:pt idx="9">
                  <c:v>National</c:v>
                </c:pt>
              </c:strCache>
            </c:strRef>
          </c:cat>
          <c:val>
            <c:numRef>
              <c:f>'prov levels'!$F$109:$F$118</c:f>
              <c:numCache>
                <c:formatCode>0.0</c:formatCode>
                <c:ptCount val="10"/>
                <c:pt idx="0">
                  <c:v>0.45</c:v>
                </c:pt>
                <c:pt idx="1">
                  <c:v>1.1200000000000001</c:v>
                </c:pt>
                <c:pt idx="2">
                  <c:v>1.1000000000000001</c:v>
                </c:pt>
                <c:pt idx="3">
                  <c:v>0.89</c:v>
                </c:pt>
                <c:pt idx="4">
                  <c:v>1.55</c:v>
                </c:pt>
                <c:pt idx="5">
                  <c:v>1.9700000000000042</c:v>
                </c:pt>
                <c:pt idx="6">
                  <c:v>2.04</c:v>
                </c:pt>
                <c:pt idx="7">
                  <c:v>2.6</c:v>
                </c:pt>
                <c:pt idx="8">
                  <c:v>2.11</c:v>
                </c:pt>
                <c:pt idx="9">
                  <c:v>1.53</c:v>
                </c:pt>
              </c:numCache>
            </c:numRef>
          </c:val>
        </c:ser>
        <c:ser>
          <c:idx val="4"/>
          <c:order val="4"/>
          <c:tx>
            <c:v>Substantial</c:v>
          </c:tx>
          <c:invertIfNegative val="0"/>
          <c:cat>
            <c:strRef>
              <c:f>'prov levels'!$B$109:$B$118</c:f>
              <c:strCache>
                <c:ptCount val="10"/>
                <c:pt idx="0">
                  <c:v>LP</c:v>
                </c:pt>
                <c:pt idx="1">
                  <c:v>NC</c:v>
                </c:pt>
                <c:pt idx="2">
                  <c:v>MP</c:v>
                </c:pt>
                <c:pt idx="3">
                  <c:v>NW</c:v>
                </c:pt>
                <c:pt idx="4">
                  <c:v>KZN</c:v>
                </c:pt>
                <c:pt idx="5">
                  <c:v>GP</c:v>
                </c:pt>
                <c:pt idx="6">
                  <c:v>FS</c:v>
                </c:pt>
                <c:pt idx="7">
                  <c:v>WC</c:v>
                </c:pt>
                <c:pt idx="8">
                  <c:v>EC</c:v>
                </c:pt>
                <c:pt idx="9">
                  <c:v>National</c:v>
                </c:pt>
              </c:strCache>
            </c:strRef>
          </c:cat>
          <c:val>
            <c:numRef>
              <c:f>'prov levels'!$G$109:$G$118</c:f>
              <c:numCache>
                <c:formatCode>0.0</c:formatCode>
                <c:ptCount val="10"/>
                <c:pt idx="0">
                  <c:v>0.15000000000000024</c:v>
                </c:pt>
                <c:pt idx="1">
                  <c:v>0.75000000000000222</c:v>
                </c:pt>
                <c:pt idx="2">
                  <c:v>0.52</c:v>
                </c:pt>
                <c:pt idx="3">
                  <c:v>0.31000000000000105</c:v>
                </c:pt>
                <c:pt idx="4">
                  <c:v>0.81</c:v>
                </c:pt>
                <c:pt idx="5">
                  <c:v>1.1000000000000001</c:v>
                </c:pt>
                <c:pt idx="6">
                  <c:v>1.1299999999999952</c:v>
                </c:pt>
                <c:pt idx="7">
                  <c:v>1.6700000000000021</c:v>
                </c:pt>
                <c:pt idx="8">
                  <c:v>0.79</c:v>
                </c:pt>
                <c:pt idx="9">
                  <c:v>0.77000000000000235</c:v>
                </c:pt>
              </c:numCache>
            </c:numRef>
          </c:val>
        </c:ser>
        <c:ser>
          <c:idx val="5"/>
          <c:order val="5"/>
          <c:tx>
            <c:v>Meritorious</c:v>
          </c:tx>
          <c:spPr>
            <a:solidFill>
              <a:srgbClr val="92D050"/>
            </a:solidFill>
          </c:spPr>
          <c:invertIfNegative val="0"/>
          <c:cat>
            <c:strRef>
              <c:f>'prov levels'!$B$109:$B$118</c:f>
              <c:strCache>
                <c:ptCount val="10"/>
                <c:pt idx="0">
                  <c:v>LP</c:v>
                </c:pt>
                <c:pt idx="1">
                  <c:v>NC</c:v>
                </c:pt>
                <c:pt idx="2">
                  <c:v>MP</c:v>
                </c:pt>
                <c:pt idx="3">
                  <c:v>NW</c:v>
                </c:pt>
                <c:pt idx="4">
                  <c:v>KZN</c:v>
                </c:pt>
                <c:pt idx="5">
                  <c:v>GP</c:v>
                </c:pt>
                <c:pt idx="6">
                  <c:v>FS</c:v>
                </c:pt>
                <c:pt idx="7">
                  <c:v>WC</c:v>
                </c:pt>
                <c:pt idx="8">
                  <c:v>EC</c:v>
                </c:pt>
                <c:pt idx="9">
                  <c:v>National</c:v>
                </c:pt>
              </c:strCache>
            </c:strRef>
          </c:cat>
          <c:val>
            <c:numRef>
              <c:f>'prov levels'!$H$109:$H$118</c:f>
              <c:numCache>
                <c:formatCode>0.0</c:formatCode>
                <c:ptCount val="10"/>
                <c:pt idx="0">
                  <c:v>6.0000000000000032E-2</c:v>
                </c:pt>
                <c:pt idx="1">
                  <c:v>0.39000000000000118</c:v>
                </c:pt>
                <c:pt idx="2">
                  <c:v>0.23</c:v>
                </c:pt>
                <c:pt idx="3">
                  <c:v>0.13</c:v>
                </c:pt>
                <c:pt idx="4">
                  <c:v>0.36000000000000032</c:v>
                </c:pt>
                <c:pt idx="5">
                  <c:v>0.60000000000000064</c:v>
                </c:pt>
                <c:pt idx="6">
                  <c:v>0.54</c:v>
                </c:pt>
                <c:pt idx="7">
                  <c:v>1.08</c:v>
                </c:pt>
                <c:pt idx="8">
                  <c:v>0.30000000000000032</c:v>
                </c:pt>
                <c:pt idx="9">
                  <c:v>0.39000000000000118</c:v>
                </c:pt>
              </c:numCache>
            </c:numRef>
          </c:val>
        </c:ser>
        <c:ser>
          <c:idx val="6"/>
          <c:order val="6"/>
          <c:tx>
            <c:v>Outstanding</c:v>
          </c:tx>
          <c:spPr>
            <a:solidFill>
              <a:srgbClr val="00B050"/>
            </a:solidFill>
          </c:spPr>
          <c:invertIfNegative val="0"/>
          <c:cat>
            <c:strRef>
              <c:f>'prov levels'!$B$109:$B$118</c:f>
              <c:strCache>
                <c:ptCount val="10"/>
                <c:pt idx="0">
                  <c:v>LP</c:v>
                </c:pt>
                <c:pt idx="1">
                  <c:v>NC</c:v>
                </c:pt>
                <c:pt idx="2">
                  <c:v>MP</c:v>
                </c:pt>
                <c:pt idx="3">
                  <c:v>NW</c:v>
                </c:pt>
                <c:pt idx="4">
                  <c:v>KZN</c:v>
                </c:pt>
                <c:pt idx="5">
                  <c:v>GP</c:v>
                </c:pt>
                <c:pt idx="6">
                  <c:v>FS</c:v>
                </c:pt>
                <c:pt idx="7">
                  <c:v>WC</c:v>
                </c:pt>
                <c:pt idx="8">
                  <c:v>EC</c:v>
                </c:pt>
                <c:pt idx="9">
                  <c:v>National</c:v>
                </c:pt>
              </c:strCache>
            </c:strRef>
          </c:cat>
          <c:val>
            <c:numRef>
              <c:f>'prov levels'!$I$109:$I$118</c:f>
              <c:numCache>
                <c:formatCode>0.0</c:formatCode>
                <c:ptCount val="10"/>
                <c:pt idx="0">
                  <c:v>4.0000000000000022E-2</c:v>
                </c:pt>
                <c:pt idx="1">
                  <c:v>0.21000000000000021</c:v>
                </c:pt>
                <c:pt idx="2">
                  <c:v>8.0000000000000043E-2</c:v>
                </c:pt>
                <c:pt idx="3">
                  <c:v>4.0000000000000022E-2</c:v>
                </c:pt>
                <c:pt idx="4">
                  <c:v>0.16</c:v>
                </c:pt>
                <c:pt idx="5">
                  <c:v>0.3300000000000014</c:v>
                </c:pt>
                <c:pt idx="6">
                  <c:v>0.34</c:v>
                </c:pt>
                <c:pt idx="7">
                  <c:v>0.83000000000000063</c:v>
                </c:pt>
                <c:pt idx="8">
                  <c:v>0.11</c:v>
                </c:pt>
                <c:pt idx="9">
                  <c:v>0.21000000000000021</c:v>
                </c:pt>
              </c:numCache>
            </c:numRef>
          </c:val>
        </c:ser>
        <c:dLbls>
          <c:showLegendKey val="0"/>
          <c:showVal val="0"/>
          <c:showCatName val="0"/>
          <c:showSerName val="0"/>
          <c:showPercent val="0"/>
          <c:showBubbleSize val="0"/>
        </c:dLbls>
        <c:gapWidth val="150"/>
        <c:overlap val="100"/>
        <c:axId val="81486592"/>
        <c:axId val="81488128"/>
      </c:barChart>
      <c:catAx>
        <c:axId val="81486592"/>
        <c:scaling>
          <c:orientation val="minMax"/>
        </c:scaling>
        <c:delete val="0"/>
        <c:axPos val="b"/>
        <c:numFmt formatCode="General" sourceLinked="1"/>
        <c:majorTickMark val="out"/>
        <c:minorTickMark val="none"/>
        <c:tickLblPos val="nextTo"/>
        <c:txPr>
          <a:bodyPr/>
          <a:lstStyle/>
          <a:p>
            <a:pPr>
              <a:defRPr lang="en-US" sz="1800" b="1">
                <a:latin typeface="Arial Narrow" pitchFamily="34" charset="0"/>
              </a:defRPr>
            </a:pPr>
            <a:endParaRPr lang="en-US"/>
          </a:p>
        </c:txPr>
        <c:crossAx val="81488128"/>
        <c:crosses val="autoZero"/>
        <c:auto val="1"/>
        <c:lblAlgn val="ctr"/>
        <c:lblOffset val="100"/>
        <c:noMultiLvlLbl val="0"/>
      </c:catAx>
      <c:valAx>
        <c:axId val="81488128"/>
        <c:scaling>
          <c:orientation val="minMax"/>
          <c:min val="0"/>
        </c:scaling>
        <c:delete val="0"/>
        <c:axPos val="l"/>
        <c:majorGridlines/>
        <c:numFmt formatCode="0%" sourceLinked="1"/>
        <c:majorTickMark val="out"/>
        <c:minorTickMark val="none"/>
        <c:tickLblPos val="nextTo"/>
        <c:txPr>
          <a:bodyPr/>
          <a:lstStyle/>
          <a:p>
            <a:pPr>
              <a:defRPr lang="en-US" sz="1800" b="1">
                <a:latin typeface="Arial Narrow" pitchFamily="34" charset="0"/>
              </a:defRPr>
            </a:pPr>
            <a:endParaRPr lang="en-US"/>
          </a:p>
        </c:txPr>
        <c:crossAx val="81486592"/>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5023701768587339"/>
          <c:y val="6.6680549228867056E-2"/>
          <c:w val="0.80692809134839449"/>
          <c:h val="0.80080345328734737"/>
        </c:manualLayout>
      </c:layout>
      <c:bar3DChart>
        <c:barDir val="col"/>
        <c:grouping val="clustered"/>
        <c:varyColors val="0"/>
        <c:dLbls>
          <c:showLegendKey val="0"/>
          <c:showVal val="0"/>
          <c:showCatName val="0"/>
          <c:showSerName val="0"/>
          <c:showPercent val="0"/>
          <c:showBubbleSize val="0"/>
        </c:dLbls>
        <c:gapWidth val="150"/>
        <c:shape val="cylinder"/>
        <c:axId val="42747392"/>
        <c:axId val="42748928"/>
        <c:axId val="0"/>
      </c:bar3DChart>
      <c:catAx>
        <c:axId val="42747392"/>
        <c:scaling>
          <c:orientation val="minMax"/>
        </c:scaling>
        <c:delete val="0"/>
        <c:axPos val="b"/>
        <c:numFmt formatCode="General" sourceLinked="1"/>
        <c:majorTickMark val="out"/>
        <c:minorTickMark val="none"/>
        <c:tickLblPos val="nextTo"/>
        <c:crossAx val="42748928"/>
        <c:crosses val="autoZero"/>
        <c:auto val="1"/>
        <c:lblAlgn val="ctr"/>
        <c:lblOffset val="100"/>
        <c:noMultiLvlLbl val="0"/>
      </c:catAx>
      <c:valAx>
        <c:axId val="42748928"/>
        <c:scaling>
          <c:orientation val="minMax"/>
        </c:scaling>
        <c:delete val="0"/>
        <c:axPos val="l"/>
        <c:majorGridlines/>
        <c:numFmt formatCode="0.0" sourceLinked="1"/>
        <c:majorTickMark val="out"/>
        <c:minorTickMark val="none"/>
        <c:tickLblPos val="nextTo"/>
        <c:crossAx val="4274739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'%FT'!$B$11</c:f>
              <c:strCache>
                <c:ptCount val="1"/>
                <c:pt idx="0">
                  <c:v>% FT Primary Phase</c:v>
                </c:pt>
              </c:strCache>
            </c:strRef>
          </c:tx>
          <c:marker>
            <c:symbol val="none"/>
          </c:marker>
          <c:cat>
            <c:numRef>
              <c:f>'%FT'!$A$12:$A$17</c:f>
              <c:numCache>
                <c:formatCode>General</c:formatCode>
                <c:ptCount val="6"/>
                <c:pt idx="0">
                  <c:v>2010</c:v>
                </c:pt>
                <c:pt idx="1">
                  <c:v>2011</c:v>
                </c:pt>
                <c:pt idx="2">
                  <c:v>2012</c:v>
                </c:pt>
                <c:pt idx="3">
                  <c:v>2013</c:v>
                </c:pt>
                <c:pt idx="4">
                  <c:v>2014</c:v>
                </c:pt>
                <c:pt idx="5">
                  <c:v>2015</c:v>
                </c:pt>
              </c:numCache>
            </c:numRef>
          </c:cat>
          <c:val>
            <c:numRef>
              <c:f>'%FT'!$B$12:$B$17</c:f>
              <c:numCache>
                <c:formatCode>0.0</c:formatCode>
                <c:ptCount val="6"/>
                <c:pt idx="0">
                  <c:v>59.211918347525973</c:v>
                </c:pt>
                <c:pt idx="1">
                  <c:v>64.370042272260307</c:v>
                </c:pt>
                <c:pt idx="2">
                  <c:v>63.030564497394877</c:v>
                </c:pt>
                <c:pt idx="3">
                  <c:v>61.216141303308923</c:v>
                </c:pt>
                <c:pt idx="4">
                  <c:v>61.117382569597247</c:v>
                </c:pt>
                <c:pt idx="5">
                  <c:v>61.027004909983631</c:v>
                </c:pt>
              </c:numCache>
            </c:numRef>
          </c:val>
          <c:smooth val="0"/>
        </c:ser>
        <c:ser>
          <c:idx val="1"/>
          <c:order val="1"/>
          <c:tx>
            <c:strRef>
              <c:f>'%FT'!$C$11</c:f>
              <c:strCache>
                <c:ptCount val="1"/>
                <c:pt idx="0">
                  <c:v>% FT Sec Phase</c:v>
                </c:pt>
              </c:strCache>
            </c:strRef>
          </c:tx>
          <c:marker>
            <c:symbol val="none"/>
          </c:marker>
          <c:cat>
            <c:numRef>
              <c:f>'%FT'!$A$12:$A$17</c:f>
              <c:numCache>
                <c:formatCode>General</c:formatCode>
                <c:ptCount val="6"/>
                <c:pt idx="0">
                  <c:v>2010</c:v>
                </c:pt>
                <c:pt idx="1">
                  <c:v>2011</c:v>
                </c:pt>
                <c:pt idx="2">
                  <c:v>2012</c:v>
                </c:pt>
                <c:pt idx="3">
                  <c:v>2013</c:v>
                </c:pt>
                <c:pt idx="4">
                  <c:v>2014</c:v>
                </c:pt>
                <c:pt idx="5">
                  <c:v>2015</c:v>
                </c:pt>
              </c:numCache>
            </c:numRef>
          </c:cat>
          <c:val>
            <c:numRef>
              <c:f>'%FT'!$C$12:$C$17</c:f>
              <c:numCache>
                <c:formatCode>0.0</c:formatCode>
                <c:ptCount val="6"/>
                <c:pt idx="0">
                  <c:v>47.231897084433463</c:v>
                </c:pt>
                <c:pt idx="1">
                  <c:v>51.436878005143683</c:v>
                </c:pt>
                <c:pt idx="2">
                  <c:v>51.43594450430318</c:v>
                </c:pt>
                <c:pt idx="3">
                  <c:v>48.146978613463467</c:v>
                </c:pt>
                <c:pt idx="4">
                  <c:v>48.312707688781941</c:v>
                </c:pt>
                <c:pt idx="5">
                  <c:v>48.770527539601801</c:v>
                </c:pt>
              </c:numCache>
            </c:numRef>
          </c:val>
          <c:smooth val="0"/>
        </c:ser>
        <c:dLbls>
          <c:showLegendKey val="0"/>
          <c:showVal val="0"/>
          <c:showCatName val="0"/>
          <c:showSerName val="0"/>
          <c:showPercent val="0"/>
          <c:showBubbleSize val="0"/>
        </c:dLbls>
        <c:marker val="1"/>
        <c:smooth val="0"/>
        <c:axId val="42855808"/>
        <c:axId val="42980480"/>
      </c:lineChart>
      <c:catAx>
        <c:axId val="42855808"/>
        <c:scaling>
          <c:orientation val="minMax"/>
        </c:scaling>
        <c:delete val="0"/>
        <c:axPos val="b"/>
        <c:numFmt formatCode="General" sourceLinked="1"/>
        <c:majorTickMark val="out"/>
        <c:minorTickMark val="none"/>
        <c:tickLblPos val="nextTo"/>
        <c:crossAx val="42980480"/>
        <c:crosses val="autoZero"/>
        <c:auto val="1"/>
        <c:lblAlgn val="ctr"/>
        <c:lblOffset val="100"/>
        <c:noMultiLvlLbl val="0"/>
      </c:catAx>
      <c:valAx>
        <c:axId val="42980480"/>
        <c:scaling>
          <c:orientation val="minMax"/>
        </c:scaling>
        <c:delete val="0"/>
        <c:axPos val="l"/>
        <c:majorGridlines/>
        <c:numFmt formatCode="0.0" sourceLinked="1"/>
        <c:majorTickMark val="out"/>
        <c:minorTickMark val="none"/>
        <c:tickLblPos val="nextTo"/>
        <c:crossAx val="4285580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Public  </a:t>
            </a:r>
          </a:p>
        </c:rich>
      </c:tx>
      <c:layout/>
      <c:overlay val="0"/>
    </c:title>
    <c:autoTitleDeleted val="0"/>
    <c:plotArea>
      <c:layout>
        <c:manualLayout>
          <c:layoutTarget val="inner"/>
          <c:xMode val="edge"/>
          <c:yMode val="edge"/>
          <c:x val="0.18857858386105247"/>
          <c:y val="0.21186361237640261"/>
          <c:w val="0.76438960485871943"/>
          <c:h val="0.66698561270969892"/>
        </c:manualLayout>
      </c:layout>
      <c:lineChart>
        <c:grouping val="standard"/>
        <c:varyColors val="0"/>
        <c:ser>
          <c:idx val="0"/>
          <c:order val="0"/>
          <c:marker>
            <c:symbol val="none"/>
          </c:marker>
          <c:cat>
            <c:numRef>
              <c:f>Public!$A$13:$A$19</c:f>
              <c:numCache>
                <c:formatCode>General</c:formatCode>
                <c:ptCount val="7"/>
                <c:pt idx="0">
                  <c:v>2009</c:v>
                </c:pt>
                <c:pt idx="1">
                  <c:v>2010</c:v>
                </c:pt>
                <c:pt idx="2">
                  <c:v>2011</c:v>
                </c:pt>
                <c:pt idx="3">
                  <c:v>2012</c:v>
                </c:pt>
                <c:pt idx="4">
                  <c:v>2013</c:v>
                </c:pt>
                <c:pt idx="5">
                  <c:v>2014</c:v>
                </c:pt>
                <c:pt idx="6">
                  <c:v>2015</c:v>
                </c:pt>
              </c:numCache>
            </c:numRef>
          </c:cat>
          <c:val>
            <c:numRef>
              <c:f>Public!$B$13:$B$19</c:f>
              <c:numCache>
                <c:formatCode>General</c:formatCode>
                <c:ptCount val="7"/>
                <c:pt idx="0">
                  <c:v>1676100</c:v>
                </c:pt>
                <c:pt idx="1">
                  <c:v>1665581</c:v>
                </c:pt>
                <c:pt idx="2">
                  <c:v>1635457</c:v>
                </c:pt>
                <c:pt idx="3">
                  <c:v>1656846</c:v>
                </c:pt>
                <c:pt idx="4">
                  <c:v>1648105</c:v>
                </c:pt>
                <c:pt idx="5">
                  <c:v>1658522</c:v>
                </c:pt>
                <c:pt idx="6">
                  <c:v>1681254</c:v>
                </c:pt>
              </c:numCache>
            </c:numRef>
          </c:val>
          <c:smooth val="0"/>
        </c:ser>
        <c:dLbls>
          <c:showLegendKey val="0"/>
          <c:showVal val="0"/>
          <c:showCatName val="0"/>
          <c:showSerName val="0"/>
          <c:showPercent val="0"/>
          <c:showBubbleSize val="0"/>
        </c:dLbls>
        <c:marker val="1"/>
        <c:smooth val="0"/>
        <c:axId val="43387520"/>
        <c:axId val="43389312"/>
      </c:lineChart>
      <c:catAx>
        <c:axId val="43387520"/>
        <c:scaling>
          <c:orientation val="minMax"/>
        </c:scaling>
        <c:delete val="0"/>
        <c:axPos val="b"/>
        <c:numFmt formatCode="General" sourceLinked="1"/>
        <c:majorTickMark val="none"/>
        <c:minorTickMark val="none"/>
        <c:tickLblPos val="nextTo"/>
        <c:crossAx val="43389312"/>
        <c:crosses val="autoZero"/>
        <c:auto val="1"/>
        <c:lblAlgn val="ctr"/>
        <c:lblOffset val="100"/>
        <c:noMultiLvlLbl val="0"/>
      </c:catAx>
      <c:valAx>
        <c:axId val="43389312"/>
        <c:scaling>
          <c:orientation val="minMax"/>
        </c:scaling>
        <c:delete val="0"/>
        <c:axPos val="l"/>
        <c:majorGridlines/>
        <c:numFmt formatCode="General" sourceLinked="1"/>
        <c:majorTickMark val="none"/>
        <c:minorTickMark val="none"/>
        <c:tickLblPos val="nextTo"/>
        <c:crossAx val="43387520"/>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1680" b="1" i="0" u="none" strike="noStrike" kern="1200" baseline="0">
                <a:solidFill>
                  <a:prstClr val="black"/>
                </a:solidFill>
                <a:latin typeface="+mn-lt"/>
                <a:ea typeface="+mn-ea"/>
                <a:cs typeface="+mn-cs"/>
              </a:defRPr>
            </a:pPr>
            <a:r>
              <a:rPr lang="en-US" sz="1680" b="1" i="0" u="none" strike="noStrike" kern="1200" baseline="0" dirty="0">
                <a:solidFill>
                  <a:prstClr val="black"/>
                </a:solidFill>
                <a:latin typeface="+mn-lt"/>
                <a:ea typeface="+mn-ea"/>
                <a:cs typeface="+mn-cs"/>
              </a:rPr>
              <a:t>Independent</a:t>
            </a:r>
          </a:p>
        </c:rich>
      </c:tx>
      <c:layout/>
      <c:overlay val="1"/>
    </c:title>
    <c:autoTitleDeleted val="0"/>
    <c:plotArea>
      <c:layout>
        <c:manualLayout>
          <c:layoutTarget val="inner"/>
          <c:xMode val="edge"/>
          <c:yMode val="edge"/>
          <c:x val="0.11423840769903762"/>
          <c:y val="0.28685039370078741"/>
          <c:w val="0.6996504811898514"/>
          <c:h val="0.55400949881264838"/>
        </c:manualLayout>
      </c:layout>
      <c:lineChart>
        <c:grouping val="standard"/>
        <c:varyColors val="0"/>
        <c:ser>
          <c:idx val="0"/>
          <c:order val="0"/>
          <c:tx>
            <c:strRef>
              <c:f>Indep!$B$12</c:f>
              <c:strCache>
                <c:ptCount val="1"/>
                <c:pt idx="0">
                  <c:v>INDEPENDENT</c:v>
                </c:pt>
              </c:strCache>
            </c:strRef>
          </c:tx>
          <c:marker>
            <c:symbol val="none"/>
          </c:marker>
          <c:cat>
            <c:strRef>
              <c:f>Indep!$A$13:$A$19</c:f>
              <c:strCache>
                <c:ptCount val="7"/>
                <c:pt idx="0">
                  <c:v>2009</c:v>
                </c:pt>
                <c:pt idx="1">
                  <c:v>2010</c:v>
                </c:pt>
                <c:pt idx="2">
                  <c:v>2011</c:v>
                </c:pt>
                <c:pt idx="3">
                  <c:v>2012</c:v>
                </c:pt>
                <c:pt idx="4">
                  <c:v>2013</c:v>
                </c:pt>
                <c:pt idx="5">
                  <c:v>2014</c:v>
                </c:pt>
                <c:pt idx="6">
                  <c:v>2015</c:v>
                </c:pt>
              </c:strCache>
            </c:strRef>
          </c:cat>
          <c:val>
            <c:numRef>
              <c:f>Indep!$B$13:$B$19</c:f>
              <c:numCache>
                <c:formatCode>@</c:formatCode>
                <c:ptCount val="7"/>
                <c:pt idx="0">
                  <c:v>43589</c:v>
                </c:pt>
                <c:pt idx="1">
                  <c:v>45621</c:v>
                </c:pt>
                <c:pt idx="2">
                  <c:v>48545</c:v>
                </c:pt>
                <c:pt idx="3">
                  <c:v>51515</c:v>
                </c:pt>
                <c:pt idx="4" formatCode="General">
                  <c:v>53153</c:v>
                </c:pt>
                <c:pt idx="5" formatCode="General">
                  <c:v>56869</c:v>
                </c:pt>
                <c:pt idx="6" formatCode="General">
                  <c:v>58668</c:v>
                </c:pt>
              </c:numCache>
            </c:numRef>
          </c:val>
          <c:smooth val="0"/>
        </c:ser>
        <c:dLbls>
          <c:showLegendKey val="0"/>
          <c:showVal val="0"/>
          <c:showCatName val="0"/>
          <c:showSerName val="0"/>
          <c:showPercent val="0"/>
          <c:showBubbleSize val="0"/>
        </c:dLbls>
        <c:marker val="1"/>
        <c:smooth val="0"/>
        <c:axId val="43704320"/>
        <c:axId val="43705856"/>
      </c:lineChart>
      <c:catAx>
        <c:axId val="43704320"/>
        <c:scaling>
          <c:orientation val="minMax"/>
        </c:scaling>
        <c:delete val="0"/>
        <c:axPos val="b"/>
        <c:majorTickMark val="out"/>
        <c:minorTickMark val="none"/>
        <c:tickLblPos val="nextTo"/>
        <c:crossAx val="43705856"/>
        <c:crosses val="autoZero"/>
        <c:auto val="1"/>
        <c:lblAlgn val="ctr"/>
        <c:lblOffset val="100"/>
        <c:noMultiLvlLbl val="0"/>
      </c:catAx>
      <c:valAx>
        <c:axId val="43705856"/>
        <c:scaling>
          <c:orientation val="minMax"/>
        </c:scaling>
        <c:delete val="0"/>
        <c:axPos val="l"/>
        <c:majorGridlines/>
        <c:numFmt formatCode="@" sourceLinked="1"/>
        <c:majorTickMark val="out"/>
        <c:minorTickMark val="none"/>
        <c:tickLblPos val="nextTo"/>
        <c:crossAx val="43704320"/>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Public</a:t>
            </a:r>
          </a:p>
        </c:rich>
      </c:tx>
      <c:layout/>
      <c:overlay val="0"/>
    </c:title>
    <c:autoTitleDeleted val="0"/>
    <c:plotArea>
      <c:layout/>
      <c:lineChart>
        <c:grouping val="standard"/>
        <c:varyColors val="0"/>
        <c:ser>
          <c:idx val="0"/>
          <c:order val="0"/>
          <c:tx>
            <c:strRef>
              <c:f>'PubLEnr#Sch'!$C$13</c:f>
              <c:strCache>
                <c:ptCount val="1"/>
                <c:pt idx="0">
                  <c:v>PUBLIC</c:v>
                </c:pt>
              </c:strCache>
            </c:strRef>
          </c:tx>
          <c:marker>
            <c:symbol val="none"/>
          </c:marker>
          <c:cat>
            <c:numRef>
              <c:f>'PubLEnr#Sch'!$A$14:$A$21</c:f>
              <c:numCache>
                <c:formatCode>General</c:formatCode>
                <c:ptCount val="8"/>
                <c:pt idx="0">
                  <c:v>2009</c:v>
                </c:pt>
                <c:pt idx="1">
                  <c:v>2010</c:v>
                </c:pt>
                <c:pt idx="2">
                  <c:v>2011</c:v>
                </c:pt>
                <c:pt idx="3">
                  <c:v>2012</c:v>
                </c:pt>
                <c:pt idx="4">
                  <c:v>2013</c:v>
                </c:pt>
                <c:pt idx="5">
                  <c:v>2014</c:v>
                </c:pt>
                <c:pt idx="6">
                  <c:v>2015</c:v>
                </c:pt>
                <c:pt idx="7">
                  <c:v>2016</c:v>
                </c:pt>
              </c:numCache>
            </c:numRef>
          </c:cat>
          <c:val>
            <c:numRef>
              <c:f>'PubLEnr#Sch'!$C$14:$C$21</c:f>
              <c:numCache>
                <c:formatCode>General</c:formatCode>
                <c:ptCount val="8"/>
                <c:pt idx="0">
                  <c:v>3969</c:v>
                </c:pt>
                <c:pt idx="1">
                  <c:v>3958</c:v>
                </c:pt>
                <c:pt idx="2">
                  <c:v>3936</c:v>
                </c:pt>
                <c:pt idx="3">
                  <c:v>3933</c:v>
                </c:pt>
                <c:pt idx="4">
                  <c:v>3927</c:v>
                </c:pt>
                <c:pt idx="5">
                  <c:v>3914</c:v>
                </c:pt>
                <c:pt idx="6">
                  <c:v>3890</c:v>
                </c:pt>
                <c:pt idx="7">
                  <c:v>3876</c:v>
                </c:pt>
              </c:numCache>
            </c:numRef>
          </c:val>
          <c:smooth val="0"/>
        </c:ser>
        <c:dLbls>
          <c:showLegendKey val="0"/>
          <c:showVal val="0"/>
          <c:showCatName val="0"/>
          <c:showSerName val="0"/>
          <c:showPercent val="0"/>
          <c:showBubbleSize val="0"/>
        </c:dLbls>
        <c:marker val="1"/>
        <c:smooth val="0"/>
        <c:axId val="43924480"/>
        <c:axId val="43934464"/>
      </c:lineChart>
      <c:catAx>
        <c:axId val="43924480"/>
        <c:scaling>
          <c:orientation val="minMax"/>
        </c:scaling>
        <c:delete val="0"/>
        <c:axPos val="b"/>
        <c:numFmt formatCode="General" sourceLinked="1"/>
        <c:majorTickMark val="out"/>
        <c:minorTickMark val="none"/>
        <c:tickLblPos val="nextTo"/>
        <c:crossAx val="43934464"/>
        <c:crosses val="autoZero"/>
        <c:auto val="1"/>
        <c:lblAlgn val="ctr"/>
        <c:lblOffset val="100"/>
        <c:noMultiLvlLbl val="0"/>
      </c:catAx>
      <c:valAx>
        <c:axId val="43934464"/>
        <c:scaling>
          <c:orientation val="minMax"/>
        </c:scaling>
        <c:delete val="0"/>
        <c:axPos val="l"/>
        <c:majorGridlines/>
        <c:numFmt formatCode="General" sourceLinked="1"/>
        <c:majorTickMark val="out"/>
        <c:minorTickMark val="none"/>
        <c:tickLblPos val="nextTo"/>
        <c:crossAx val="43924480"/>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Independent</a:t>
            </a:r>
          </a:p>
        </c:rich>
      </c:tx>
      <c:layout/>
      <c:overlay val="0"/>
    </c:title>
    <c:autoTitleDeleted val="0"/>
    <c:plotArea>
      <c:layout>
        <c:manualLayout>
          <c:layoutTarget val="inner"/>
          <c:xMode val="edge"/>
          <c:yMode val="edge"/>
          <c:x val="8.187090980357134E-2"/>
          <c:y val="2.3397762567444198E-2"/>
          <c:w val="0.86771951237664291"/>
          <c:h val="0.74261887568047991"/>
        </c:manualLayout>
      </c:layout>
      <c:lineChart>
        <c:grouping val="standard"/>
        <c:varyColors val="0"/>
        <c:ser>
          <c:idx val="0"/>
          <c:order val="0"/>
          <c:tx>
            <c:strRef>
              <c:f>'PubLEnr#Sch'!$B$13</c:f>
              <c:strCache>
                <c:ptCount val="1"/>
                <c:pt idx="0">
                  <c:v>INDEPENDENT</c:v>
                </c:pt>
              </c:strCache>
            </c:strRef>
          </c:tx>
          <c:marker>
            <c:symbol val="none"/>
          </c:marker>
          <c:cat>
            <c:numRef>
              <c:f>'PubLEnr#Sch'!$A$14:$A$21</c:f>
              <c:numCache>
                <c:formatCode>General</c:formatCode>
                <c:ptCount val="8"/>
                <c:pt idx="0">
                  <c:v>2009</c:v>
                </c:pt>
                <c:pt idx="1">
                  <c:v>2010</c:v>
                </c:pt>
                <c:pt idx="2">
                  <c:v>2011</c:v>
                </c:pt>
                <c:pt idx="3">
                  <c:v>2012</c:v>
                </c:pt>
                <c:pt idx="4">
                  <c:v>2013</c:v>
                </c:pt>
                <c:pt idx="5">
                  <c:v>2014</c:v>
                </c:pt>
                <c:pt idx="6">
                  <c:v>2015</c:v>
                </c:pt>
                <c:pt idx="7">
                  <c:v>2016</c:v>
                </c:pt>
              </c:numCache>
            </c:numRef>
          </c:cat>
          <c:val>
            <c:numRef>
              <c:f>'PubLEnr#Sch'!$B$14:$B$21</c:f>
              <c:numCache>
                <c:formatCode>General</c:formatCode>
                <c:ptCount val="8"/>
                <c:pt idx="0">
                  <c:v>141</c:v>
                </c:pt>
                <c:pt idx="1">
                  <c:v>142</c:v>
                </c:pt>
                <c:pt idx="2">
                  <c:v>140</c:v>
                </c:pt>
                <c:pt idx="3">
                  <c:v>147</c:v>
                </c:pt>
                <c:pt idx="4">
                  <c:v>145</c:v>
                </c:pt>
                <c:pt idx="5">
                  <c:v>147</c:v>
                </c:pt>
                <c:pt idx="6">
                  <c:v>151</c:v>
                </c:pt>
                <c:pt idx="7">
                  <c:v>156</c:v>
                </c:pt>
              </c:numCache>
            </c:numRef>
          </c:val>
          <c:smooth val="0"/>
        </c:ser>
        <c:dLbls>
          <c:showLegendKey val="0"/>
          <c:showVal val="0"/>
          <c:showCatName val="0"/>
          <c:showSerName val="0"/>
          <c:showPercent val="0"/>
          <c:showBubbleSize val="0"/>
        </c:dLbls>
        <c:marker val="1"/>
        <c:smooth val="0"/>
        <c:axId val="44097920"/>
        <c:axId val="44099456"/>
      </c:lineChart>
      <c:catAx>
        <c:axId val="44097920"/>
        <c:scaling>
          <c:orientation val="minMax"/>
        </c:scaling>
        <c:delete val="0"/>
        <c:axPos val="b"/>
        <c:numFmt formatCode="General" sourceLinked="1"/>
        <c:majorTickMark val="out"/>
        <c:minorTickMark val="none"/>
        <c:tickLblPos val="nextTo"/>
        <c:crossAx val="44099456"/>
        <c:crosses val="autoZero"/>
        <c:auto val="1"/>
        <c:lblAlgn val="ctr"/>
        <c:lblOffset val="100"/>
        <c:noMultiLvlLbl val="0"/>
      </c:catAx>
      <c:valAx>
        <c:axId val="44099456"/>
        <c:scaling>
          <c:orientation val="minMax"/>
        </c:scaling>
        <c:delete val="0"/>
        <c:axPos val="l"/>
        <c:majorGridlines/>
        <c:numFmt formatCode="General" sourceLinked="1"/>
        <c:majorTickMark val="out"/>
        <c:minorTickMark val="none"/>
        <c:tickLblPos val="nextTo"/>
        <c:crossAx val="44097920"/>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Sheet1!$B$2</c:f>
              <c:strCache>
                <c:ptCount val="1"/>
                <c:pt idx="0">
                  <c:v>PUBLIC</c:v>
                </c:pt>
              </c:strCache>
            </c:strRef>
          </c:tx>
          <c:marker>
            <c:symbol val="none"/>
          </c:marker>
          <c:cat>
            <c:strRef>
              <c:f>Sheet1!$A$3:$A$9</c:f>
              <c:strCache>
                <c:ptCount val="7"/>
                <c:pt idx="0">
                  <c:v>2009</c:v>
                </c:pt>
                <c:pt idx="1">
                  <c:v>2010</c:v>
                </c:pt>
                <c:pt idx="2">
                  <c:v>2011</c:v>
                </c:pt>
                <c:pt idx="3">
                  <c:v>2012</c:v>
                </c:pt>
                <c:pt idx="4">
                  <c:v>2013</c:v>
                </c:pt>
                <c:pt idx="5">
                  <c:v>2014</c:v>
                </c:pt>
                <c:pt idx="6">
                  <c:v>2015</c:v>
                </c:pt>
              </c:strCache>
            </c:strRef>
          </c:cat>
          <c:val>
            <c:numRef>
              <c:f>Sheet1!$B$3:$B$9</c:f>
              <c:numCache>
                <c:formatCode>General</c:formatCode>
                <c:ptCount val="7"/>
                <c:pt idx="0">
                  <c:v>10757</c:v>
                </c:pt>
                <c:pt idx="1">
                  <c:v>10241</c:v>
                </c:pt>
                <c:pt idx="2">
                  <c:v>2291</c:v>
                </c:pt>
                <c:pt idx="3">
                  <c:v>1488</c:v>
                </c:pt>
                <c:pt idx="4">
                  <c:v>1013</c:v>
                </c:pt>
                <c:pt idx="5">
                  <c:v>633</c:v>
                </c:pt>
                <c:pt idx="6">
                  <c:v>886</c:v>
                </c:pt>
              </c:numCache>
            </c:numRef>
          </c:val>
          <c:smooth val="0"/>
        </c:ser>
        <c:dLbls>
          <c:showLegendKey val="0"/>
          <c:showVal val="0"/>
          <c:showCatName val="0"/>
          <c:showSerName val="0"/>
          <c:showPercent val="0"/>
          <c:showBubbleSize val="0"/>
        </c:dLbls>
        <c:marker val="1"/>
        <c:smooth val="0"/>
        <c:axId val="44285952"/>
        <c:axId val="44287488"/>
      </c:lineChart>
      <c:catAx>
        <c:axId val="44285952"/>
        <c:scaling>
          <c:orientation val="minMax"/>
        </c:scaling>
        <c:delete val="0"/>
        <c:axPos val="b"/>
        <c:numFmt formatCode="General" sourceLinked="1"/>
        <c:majorTickMark val="out"/>
        <c:minorTickMark val="none"/>
        <c:tickLblPos val="nextTo"/>
        <c:crossAx val="44287488"/>
        <c:crosses val="autoZero"/>
        <c:auto val="1"/>
        <c:lblAlgn val="ctr"/>
        <c:lblOffset val="100"/>
        <c:noMultiLvlLbl val="0"/>
      </c:catAx>
      <c:valAx>
        <c:axId val="44287488"/>
        <c:scaling>
          <c:orientation val="minMax"/>
        </c:scaling>
        <c:delete val="0"/>
        <c:axPos val="l"/>
        <c:majorGridlines/>
        <c:numFmt formatCode="General" sourceLinked="1"/>
        <c:majorTickMark val="out"/>
        <c:minorTickMark val="none"/>
        <c:tickLblPos val="nextTo"/>
        <c:crossAx val="44285952"/>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5023701768587339"/>
          <c:y val="6.6680549228867056E-2"/>
          <c:w val="0.80692809134839449"/>
          <c:h val="0.80080345328734737"/>
        </c:manualLayout>
      </c:layout>
      <c:bar3DChart>
        <c:barDir val="col"/>
        <c:grouping val="clustered"/>
        <c:varyColors val="0"/>
        <c:dLbls>
          <c:showLegendKey val="0"/>
          <c:showVal val="0"/>
          <c:showCatName val="0"/>
          <c:showSerName val="0"/>
          <c:showPercent val="0"/>
          <c:showBubbleSize val="0"/>
        </c:dLbls>
        <c:gapWidth val="150"/>
        <c:shape val="cylinder"/>
        <c:axId val="44427904"/>
        <c:axId val="44511616"/>
        <c:axId val="0"/>
      </c:bar3DChart>
      <c:catAx>
        <c:axId val="44427904"/>
        <c:scaling>
          <c:orientation val="minMax"/>
        </c:scaling>
        <c:delete val="0"/>
        <c:axPos val="b"/>
        <c:numFmt formatCode="General" sourceLinked="1"/>
        <c:majorTickMark val="out"/>
        <c:minorTickMark val="none"/>
        <c:tickLblPos val="nextTo"/>
        <c:crossAx val="44511616"/>
        <c:crosses val="autoZero"/>
        <c:auto val="1"/>
        <c:lblAlgn val="ctr"/>
        <c:lblOffset val="100"/>
        <c:noMultiLvlLbl val="0"/>
      </c:catAx>
      <c:valAx>
        <c:axId val="44511616"/>
        <c:scaling>
          <c:orientation val="minMax"/>
        </c:scaling>
        <c:delete val="0"/>
        <c:axPos val="l"/>
        <c:majorGridlines/>
        <c:numFmt formatCode="0.0" sourceLinked="1"/>
        <c:majorTickMark val="out"/>
        <c:minorTickMark val="none"/>
        <c:tickLblPos val="nextTo"/>
        <c:crossAx val="44427904"/>
        <c:crosses val="autoZero"/>
        <c:crossBetween val="between"/>
      </c:valAx>
    </c:plotArea>
    <c:plotVisOnly val="1"/>
    <c:dispBlanksAs val="gap"/>
    <c:showDLblsOverMax val="0"/>
  </c:chart>
  <c:externalData r:id="rId2">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e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D624A-57DC-4A89-B6CD-A2A3F56439FA}"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ZA"/>
        </a:p>
      </dgm:t>
    </dgm:pt>
    <dgm:pt modelId="{C26BFB82-BCF8-4563-A88D-94C158FF76D4}">
      <dgm:prSet phldrT="[Text]" custT="1"/>
      <dgm:spPr/>
      <dgm:t>
        <a:bodyPr/>
        <a:lstStyle/>
        <a:p>
          <a:r>
            <a:rPr lang="en-ZA" sz="1400" dirty="0" smtClean="0"/>
            <a:t>National education system</a:t>
          </a:r>
          <a:endParaRPr lang="en-ZA" sz="1400" dirty="0"/>
        </a:p>
      </dgm:t>
    </dgm:pt>
    <dgm:pt modelId="{5D664CE3-3995-4D8C-82EF-3BDC9A231537}" type="parTrans" cxnId="{1CE937B7-14E0-4439-B832-10604168F8C3}">
      <dgm:prSet/>
      <dgm:spPr/>
      <dgm:t>
        <a:bodyPr/>
        <a:lstStyle/>
        <a:p>
          <a:endParaRPr lang="en-ZA"/>
        </a:p>
      </dgm:t>
    </dgm:pt>
    <dgm:pt modelId="{F60CA791-23E4-4C34-9FD0-B354C337BD9A}" type="sibTrans" cxnId="{1CE937B7-14E0-4439-B832-10604168F8C3}">
      <dgm:prSet/>
      <dgm:spPr/>
      <dgm:t>
        <a:bodyPr/>
        <a:lstStyle/>
        <a:p>
          <a:endParaRPr lang="en-ZA"/>
        </a:p>
      </dgm:t>
    </dgm:pt>
    <dgm:pt modelId="{4441686A-1771-4F3C-A173-57308E3319E7}">
      <dgm:prSet phldrT="[Text]" custT="1"/>
      <dgm:spPr/>
      <dgm:t>
        <a:bodyPr/>
        <a:lstStyle/>
        <a:p>
          <a:r>
            <a:rPr lang="en-ZA" sz="1400" b="1" dirty="0" smtClean="0"/>
            <a:t>National level</a:t>
          </a:r>
          <a:endParaRPr lang="en-ZA" sz="1400" b="1" dirty="0"/>
        </a:p>
      </dgm:t>
    </dgm:pt>
    <dgm:pt modelId="{F932C479-E37E-4A59-9247-61D3A985942F}" type="parTrans" cxnId="{5528ED23-2F7D-42DC-AA47-7A64F9977453}">
      <dgm:prSet/>
      <dgm:spPr/>
      <dgm:t>
        <a:bodyPr/>
        <a:lstStyle/>
        <a:p>
          <a:endParaRPr lang="en-ZA"/>
        </a:p>
      </dgm:t>
    </dgm:pt>
    <dgm:pt modelId="{B94B3B92-E459-4CDE-8F7B-232A83381643}" type="sibTrans" cxnId="{5528ED23-2F7D-42DC-AA47-7A64F9977453}">
      <dgm:prSet/>
      <dgm:spPr/>
      <dgm:t>
        <a:bodyPr/>
        <a:lstStyle/>
        <a:p>
          <a:endParaRPr lang="en-ZA"/>
        </a:p>
      </dgm:t>
    </dgm:pt>
    <dgm:pt modelId="{C2936BB8-846C-4F1E-AAA6-69B0CE455A4E}">
      <dgm:prSet phldrT="[Text]" custT="1"/>
      <dgm:spPr/>
      <dgm:t>
        <a:bodyPr/>
        <a:lstStyle/>
        <a:p>
          <a:r>
            <a:rPr lang="en-ZA" sz="1400" dirty="0" smtClean="0">
              <a:solidFill>
                <a:schemeClr val="tx1"/>
              </a:solidFill>
            </a:rPr>
            <a:t>Provincial education system</a:t>
          </a:r>
          <a:endParaRPr lang="en-ZA" sz="1400" dirty="0">
            <a:solidFill>
              <a:schemeClr val="tx1"/>
            </a:solidFill>
          </a:endParaRPr>
        </a:p>
      </dgm:t>
    </dgm:pt>
    <dgm:pt modelId="{82753C49-475F-4490-9AC6-395E0B884A30}" type="parTrans" cxnId="{AE179BFD-EB71-47E8-B1F5-B0FF3D4C197E}">
      <dgm:prSet/>
      <dgm:spPr/>
      <dgm:t>
        <a:bodyPr/>
        <a:lstStyle/>
        <a:p>
          <a:endParaRPr lang="en-ZA"/>
        </a:p>
      </dgm:t>
    </dgm:pt>
    <dgm:pt modelId="{42E40E45-5A53-4F46-8ABC-B6ED17822111}" type="sibTrans" cxnId="{AE179BFD-EB71-47E8-B1F5-B0FF3D4C197E}">
      <dgm:prSet/>
      <dgm:spPr/>
      <dgm:t>
        <a:bodyPr/>
        <a:lstStyle/>
        <a:p>
          <a:endParaRPr lang="en-ZA"/>
        </a:p>
      </dgm:t>
    </dgm:pt>
    <dgm:pt modelId="{D589CA5E-52B7-4B07-90E6-62D2A66A21C7}">
      <dgm:prSet phldrT="[Text]" custT="1"/>
      <dgm:spPr/>
      <dgm:t>
        <a:bodyPr/>
        <a:lstStyle/>
        <a:p>
          <a:r>
            <a:rPr lang="en-ZA" sz="1400" b="1" dirty="0" smtClean="0"/>
            <a:t>Provincial level</a:t>
          </a:r>
          <a:endParaRPr lang="en-ZA" sz="1400" b="1" dirty="0"/>
        </a:p>
      </dgm:t>
    </dgm:pt>
    <dgm:pt modelId="{6121D984-1DD4-494D-9915-295B4EB4264B}" type="parTrans" cxnId="{95809A9A-2447-4634-A2B5-06F9F752A579}">
      <dgm:prSet/>
      <dgm:spPr/>
      <dgm:t>
        <a:bodyPr/>
        <a:lstStyle/>
        <a:p>
          <a:endParaRPr lang="en-ZA"/>
        </a:p>
      </dgm:t>
    </dgm:pt>
    <dgm:pt modelId="{786FBB53-45AC-49A2-AA1E-3F58C0DA90A7}" type="sibTrans" cxnId="{95809A9A-2447-4634-A2B5-06F9F752A579}">
      <dgm:prSet/>
      <dgm:spPr/>
      <dgm:t>
        <a:bodyPr/>
        <a:lstStyle/>
        <a:p>
          <a:endParaRPr lang="en-ZA"/>
        </a:p>
      </dgm:t>
    </dgm:pt>
    <dgm:pt modelId="{118416EE-3EA8-4656-9DDA-F7D68664FC5E}">
      <dgm:prSet phldrT="[Text]" custT="1"/>
      <dgm:spPr/>
      <dgm:t>
        <a:bodyPr/>
        <a:lstStyle/>
        <a:p>
          <a:pPr algn="ctr"/>
          <a:r>
            <a:rPr lang="en-ZA" sz="1400" dirty="0" smtClean="0"/>
            <a:t>Education district system</a:t>
          </a:r>
          <a:endParaRPr lang="en-ZA" sz="1400" dirty="0"/>
        </a:p>
      </dgm:t>
    </dgm:pt>
    <dgm:pt modelId="{C32B6A7A-F879-428C-AF8A-29172C47E1A0}" type="parTrans" cxnId="{E82F0A5F-249F-4CE2-9830-3F15D41050C1}">
      <dgm:prSet/>
      <dgm:spPr/>
      <dgm:t>
        <a:bodyPr/>
        <a:lstStyle/>
        <a:p>
          <a:endParaRPr lang="en-ZA"/>
        </a:p>
      </dgm:t>
    </dgm:pt>
    <dgm:pt modelId="{1E2ADA97-9045-4B91-AF0D-D40C5AD67312}" type="sibTrans" cxnId="{E82F0A5F-249F-4CE2-9830-3F15D41050C1}">
      <dgm:prSet/>
      <dgm:spPr/>
      <dgm:t>
        <a:bodyPr/>
        <a:lstStyle/>
        <a:p>
          <a:endParaRPr lang="en-ZA"/>
        </a:p>
      </dgm:t>
    </dgm:pt>
    <dgm:pt modelId="{E5B15236-7D3D-4619-B7DA-3925AE88087C}">
      <dgm:prSet phldrT="[Text]" custT="1"/>
      <dgm:spPr/>
      <dgm:t>
        <a:bodyPr anchor="b" anchorCtr="0"/>
        <a:lstStyle/>
        <a:p>
          <a:r>
            <a:rPr lang="en-ZA" sz="1400" b="1" dirty="0" smtClean="0"/>
            <a:t>District level</a:t>
          </a:r>
          <a:endParaRPr lang="en-ZA" sz="1400" b="1" dirty="0"/>
        </a:p>
      </dgm:t>
    </dgm:pt>
    <dgm:pt modelId="{3821816C-A94B-4D3A-942C-D844891E097D}" type="parTrans" cxnId="{5E309499-935C-43C4-83FC-E2266FD39EE6}">
      <dgm:prSet/>
      <dgm:spPr/>
      <dgm:t>
        <a:bodyPr/>
        <a:lstStyle/>
        <a:p>
          <a:endParaRPr lang="en-ZA"/>
        </a:p>
      </dgm:t>
    </dgm:pt>
    <dgm:pt modelId="{3379CC81-9B4D-40DA-A414-8FD40A0056CD}" type="sibTrans" cxnId="{5E309499-935C-43C4-83FC-E2266FD39EE6}">
      <dgm:prSet/>
      <dgm:spPr/>
      <dgm:t>
        <a:bodyPr/>
        <a:lstStyle/>
        <a:p>
          <a:endParaRPr lang="en-ZA"/>
        </a:p>
      </dgm:t>
    </dgm:pt>
    <dgm:pt modelId="{7CA725CA-60F5-4BBC-B0CE-B64DA974C0B9}">
      <dgm:prSet phldrT="[Text]" custT="1"/>
      <dgm:spPr/>
      <dgm:t>
        <a:bodyPr/>
        <a:lstStyle/>
        <a:p>
          <a:r>
            <a:rPr lang="en-ZA" sz="1400" dirty="0" smtClean="0">
              <a:solidFill>
                <a:srgbClr val="FFC000"/>
              </a:solidFill>
            </a:rPr>
            <a:t>School education system</a:t>
          </a:r>
          <a:endParaRPr lang="en-ZA" sz="1400" dirty="0">
            <a:solidFill>
              <a:srgbClr val="FFC000"/>
            </a:solidFill>
          </a:endParaRPr>
        </a:p>
      </dgm:t>
    </dgm:pt>
    <dgm:pt modelId="{89EEEE84-F87C-4480-9C2A-A63228FB66D6}" type="parTrans" cxnId="{F458D034-8E9F-428D-88FA-928639162556}">
      <dgm:prSet/>
      <dgm:spPr/>
      <dgm:t>
        <a:bodyPr/>
        <a:lstStyle/>
        <a:p>
          <a:endParaRPr lang="en-ZA"/>
        </a:p>
      </dgm:t>
    </dgm:pt>
    <dgm:pt modelId="{AD90B50D-D9F2-436E-9FED-CD4C4CE701FB}" type="sibTrans" cxnId="{F458D034-8E9F-428D-88FA-928639162556}">
      <dgm:prSet/>
      <dgm:spPr/>
      <dgm:t>
        <a:bodyPr/>
        <a:lstStyle/>
        <a:p>
          <a:endParaRPr lang="en-ZA"/>
        </a:p>
      </dgm:t>
    </dgm:pt>
    <dgm:pt modelId="{7DD6B77F-0E08-46F1-8DBB-0B769350BF11}">
      <dgm:prSet phldrT="[Text]" custT="1"/>
      <dgm:spPr>
        <a:solidFill>
          <a:srgbClr val="FFC000"/>
        </a:solidFill>
      </dgm:spPr>
      <dgm:t>
        <a:bodyPr anchor="b" anchorCtr="0"/>
        <a:lstStyle/>
        <a:p>
          <a:r>
            <a:rPr lang="en-ZA" sz="1400" b="1" dirty="0" smtClean="0"/>
            <a:t>School Level </a:t>
          </a:r>
          <a:endParaRPr lang="en-ZA" sz="1400" b="1" dirty="0"/>
        </a:p>
      </dgm:t>
    </dgm:pt>
    <dgm:pt modelId="{2DEE0A8D-52AA-42C2-9A0A-0C3C919B9C42}" type="parTrans" cxnId="{9E114592-3930-4C4E-9A9A-0B9A0DC15365}">
      <dgm:prSet/>
      <dgm:spPr/>
      <dgm:t>
        <a:bodyPr/>
        <a:lstStyle/>
        <a:p>
          <a:endParaRPr lang="en-ZA"/>
        </a:p>
      </dgm:t>
    </dgm:pt>
    <dgm:pt modelId="{FB0D6491-0F8E-4696-AB7D-A13F943DC67C}" type="sibTrans" cxnId="{9E114592-3930-4C4E-9A9A-0B9A0DC15365}">
      <dgm:prSet/>
      <dgm:spPr/>
      <dgm:t>
        <a:bodyPr/>
        <a:lstStyle/>
        <a:p>
          <a:endParaRPr lang="en-ZA"/>
        </a:p>
      </dgm:t>
    </dgm:pt>
    <dgm:pt modelId="{841DA4B5-DFCD-4E57-A78B-5734C5BAE261}">
      <dgm:prSet phldrT="[Text]" custT="1"/>
      <dgm:spPr>
        <a:solidFill>
          <a:srgbClr val="FFC000"/>
        </a:solidFill>
      </dgm:spPr>
      <dgm:t>
        <a:bodyPr anchor="b" anchorCtr="0"/>
        <a:lstStyle/>
        <a:p>
          <a:r>
            <a:rPr lang="en-ZA" sz="1400" dirty="0" smtClean="0"/>
            <a:t>Teaching and learning</a:t>
          </a:r>
          <a:endParaRPr lang="en-ZA" sz="1400" dirty="0"/>
        </a:p>
      </dgm:t>
    </dgm:pt>
    <dgm:pt modelId="{5CDB6E7C-76FC-4030-8D94-643FE5925390}" type="parTrans" cxnId="{E9607925-0E31-4A45-AEB5-62885629C26C}">
      <dgm:prSet/>
      <dgm:spPr/>
      <dgm:t>
        <a:bodyPr/>
        <a:lstStyle/>
        <a:p>
          <a:endParaRPr lang="en-ZA"/>
        </a:p>
      </dgm:t>
    </dgm:pt>
    <dgm:pt modelId="{F9E874DF-BDC5-4909-B168-0D581E4430BD}" type="sibTrans" cxnId="{E9607925-0E31-4A45-AEB5-62885629C26C}">
      <dgm:prSet/>
      <dgm:spPr/>
      <dgm:t>
        <a:bodyPr/>
        <a:lstStyle/>
        <a:p>
          <a:endParaRPr lang="en-ZA"/>
        </a:p>
      </dgm:t>
    </dgm:pt>
    <dgm:pt modelId="{A4A758F7-C526-4E5B-AFF1-31AA35A2496D}">
      <dgm:prSet phldrT="[Text]" custT="1"/>
      <dgm:spPr>
        <a:solidFill>
          <a:srgbClr val="FFC000"/>
        </a:solidFill>
      </dgm:spPr>
      <dgm:t>
        <a:bodyPr anchor="b" anchorCtr="0"/>
        <a:lstStyle/>
        <a:p>
          <a:r>
            <a:rPr lang="en-ZA" sz="1400" dirty="0" smtClean="0"/>
            <a:t>Resource utilisation</a:t>
          </a:r>
          <a:endParaRPr lang="en-ZA" sz="1400" dirty="0"/>
        </a:p>
      </dgm:t>
    </dgm:pt>
    <dgm:pt modelId="{2050BD47-6B25-44CF-9CB3-292A96518B69}" type="parTrans" cxnId="{0D495B31-FFF4-4892-86F9-80D4CC135B74}">
      <dgm:prSet/>
      <dgm:spPr/>
      <dgm:t>
        <a:bodyPr/>
        <a:lstStyle/>
        <a:p>
          <a:endParaRPr lang="en-ZA"/>
        </a:p>
      </dgm:t>
    </dgm:pt>
    <dgm:pt modelId="{FC6C9BF7-4639-4995-9415-77C08D5FA1C5}" type="sibTrans" cxnId="{0D495B31-FFF4-4892-86F9-80D4CC135B74}">
      <dgm:prSet/>
      <dgm:spPr/>
      <dgm:t>
        <a:bodyPr/>
        <a:lstStyle/>
        <a:p>
          <a:endParaRPr lang="en-ZA"/>
        </a:p>
      </dgm:t>
    </dgm:pt>
    <dgm:pt modelId="{B19A2577-9484-4DF0-A954-6CFC16EE946D}">
      <dgm:prSet phldrT="[Text]" custT="1"/>
      <dgm:spPr/>
      <dgm:t>
        <a:bodyPr anchor="b" anchorCtr="0"/>
        <a:lstStyle/>
        <a:p>
          <a:r>
            <a:rPr lang="en-ZA" sz="1400" dirty="0" smtClean="0"/>
            <a:t>Policy implementation</a:t>
          </a:r>
          <a:endParaRPr lang="en-ZA" sz="1400" dirty="0"/>
        </a:p>
      </dgm:t>
    </dgm:pt>
    <dgm:pt modelId="{322C7341-690F-420F-8B2F-08A7C5647B3F}" type="parTrans" cxnId="{A9434369-A5B2-4074-8A14-D07F3DE99707}">
      <dgm:prSet/>
      <dgm:spPr/>
      <dgm:t>
        <a:bodyPr/>
        <a:lstStyle/>
        <a:p>
          <a:endParaRPr lang="en-ZA"/>
        </a:p>
      </dgm:t>
    </dgm:pt>
    <dgm:pt modelId="{50E9853F-4286-4163-9D99-3A867196FC17}" type="sibTrans" cxnId="{A9434369-A5B2-4074-8A14-D07F3DE99707}">
      <dgm:prSet/>
      <dgm:spPr/>
      <dgm:t>
        <a:bodyPr/>
        <a:lstStyle/>
        <a:p>
          <a:endParaRPr lang="en-ZA"/>
        </a:p>
      </dgm:t>
    </dgm:pt>
    <dgm:pt modelId="{544DF2A2-E0E6-4C76-9278-E9866217637C}">
      <dgm:prSet phldrT="[Text]" custT="1"/>
      <dgm:spPr/>
      <dgm:t>
        <a:bodyPr anchor="b" anchorCtr="0"/>
        <a:lstStyle/>
        <a:p>
          <a:r>
            <a:rPr lang="en-ZA" sz="1400" dirty="0" smtClean="0"/>
            <a:t>Short term planning</a:t>
          </a:r>
          <a:endParaRPr lang="en-ZA" sz="1400" dirty="0"/>
        </a:p>
      </dgm:t>
    </dgm:pt>
    <dgm:pt modelId="{DA1DAD0B-4BD2-4F45-BA21-2BF55358AA2C}" type="parTrans" cxnId="{45A5D391-37C9-4379-B7E2-E2350C143999}">
      <dgm:prSet/>
      <dgm:spPr/>
      <dgm:t>
        <a:bodyPr/>
        <a:lstStyle/>
        <a:p>
          <a:endParaRPr lang="en-ZA"/>
        </a:p>
      </dgm:t>
    </dgm:pt>
    <dgm:pt modelId="{0E4C906E-9F7D-48B1-8B46-FFB0E8AD54DE}" type="sibTrans" cxnId="{45A5D391-37C9-4379-B7E2-E2350C143999}">
      <dgm:prSet/>
      <dgm:spPr/>
      <dgm:t>
        <a:bodyPr/>
        <a:lstStyle/>
        <a:p>
          <a:endParaRPr lang="en-ZA"/>
        </a:p>
      </dgm:t>
    </dgm:pt>
    <dgm:pt modelId="{89D9D23A-CB26-43FA-9427-57B8CFA6A82D}">
      <dgm:prSet phldrT="[Text]" custT="1"/>
      <dgm:spPr/>
      <dgm:t>
        <a:bodyPr anchor="b" anchorCtr="0"/>
        <a:lstStyle/>
        <a:p>
          <a:r>
            <a:rPr lang="en-ZA" sz="1400" dirty="0" smtClean="0"/>
            <a:t>Resource management</a:t>
          </a:r>
          <a:endParaRPr lang="en-ZA" sz="1400" dirty="0"/>
        </a:p>
      </dgm:t>
    </dgm:pt>
    <dgm:pt modelId="{9759B0ED-ECB4-48CD-B457-E4A641EC7800}" type="parTrans" cxnId="{A8E78126-25A9-4080-B02F-0D989A288F4C}">
      <dgm:prSet/>
      <dgm:spPr/>
      <dgm:t>
        <a:bodyPr/>
        <a:lstStyle/>
        <a:p>
          <a:endParaRPr lang="en-ZA"/>
        </a:p>
      </dgm:t>
    </dgm:pt>
    <dgm:pt modelId="{7516E19E-DEE5-4E94-A2A7-10DF116DB650}" type="sibTrans" cxnId="{A8E78126-25A9-4080-B02F-0D989A288F4C}">
      <dgm:prSet/>
      <dgm:spPr/>
      <dgm:t>
        <a:bodyPr/>
        <a:lstStyle/>
        <a:p>
          <a:endParaRPr lang="en-ZA"/>
        </a:p>
      </dgm:t>
    </dgm:pt>
    <dgm:pt modelId="{F97E8F02-6BAE-49AD-AB1F-4069EBDE5D9F}">
      <dgm:prSet phldrT="[Text]" custT="1"/>
      <dgm:spPr/>
      <dgm:t>
        <a:bodyPr anchor="b" anchorCtr="0"/>
        <a:lstStyle/>
        <a:p>
          <a:r>
            <a:rPr lang="en-ZA" sz="1400" dirty="0" smtClean="0"/>
            <a:t>Needs assessment</a:t>
          </a:r>
          <a:endParaRPr lang="en-ZA" sz="1400" dirty="0"/>
        </a:p>
      </dgm:t>
    </dgm:pt>
    <dgm:pt modelId="{FDF3FC87-BBAF-4E4D-8F7B-E26013E3ECAD}" type="parTrans" cxnId="{A7104137-52AF-48D2-B2BA-4664B93593E3}">
      <dgm:prSet/>
      <dgm:spPr/>
      <dgm:t>
        <a:bodyPr/>
        <a:lstStyle/>
        <a:p>
          <a:endParaRPr lang="en-ZA"/>
        </a:p>
      </dgm:t>
    </dgm:pt>
    <dgm:pt modelId="{C58CF99A-CCE0-40F2-B2A4-16FC7AEBD519}" type="sibTrans" cxnId="{A7104137-52AF-48D2-B2BA-4664B93593E3}">
      <dgm:prSet/>
      <dgm:spPr/>
      <dgm:t>
        <a:bodyPr/>
        <a:lstStyle/>
        <a:p>
          <a:endParaRPr lang="en-ZA"/>
        </a:p>
      </dgm:t>
    </dgm:pt>
    <dgm:pt modelId="{21090C48-FF5C-43E6-B756-F14816C56082}">
      <dgm:prSet phldrT="[Text]" custT="1"/>
      <dgm:spPr/>
      <dgm:t>
        <a:bodyPr anchor="b" anchorCtr="0"/>
        <a:lstStyle/>
        <a:p>
          <a:r>
            <a:rPr lang="en-ZA" sz="1400" dirty="0" smtClean="0"/>
            <a:t>Systems implementations</a:t>
          </a:r>
          <a:endParaRPr lang="en-ZA" sz="1400" dirty="0"/>
        </a:p>
      </dgm:t>
    </dgm:pt>
    <dgm:pt modelId="{054178AB-4820-4E8E-86BF-95AD5CE251C7}" type="parTrans" cxnId="{93A7DA28-C776-4511-A3EE-B41357F690DE}">
      <dgm:prSet/>
      <dgm:spPr/>
      <dgm:t>
        <a:bodyPr/>
        <a:lstStyle/>
        <a:p>
          <a:endParaRPr lang="en-ZA"/>
        </a:p>
      </dgm:t>
    </dgm:pt>
    <dgm:pt modelId="{84118A11-0362-4DEA-87E0-9BFB13883096}" type="sibTrans" cxnId="{93A7DA28-C776-4511-A3EE-B41357F690DE}">
      <dgm:prSet/>
      <dgm:spPr/>
      <dgm:t>
        <a:bodyPr/>
        <a:lstStyle/>
        <a:p>
          <a:endParaRPr lang="en-ZA"/>
        </a:p>
      </dgm:t>
    </dgm:pt>
    <dgm:pt modelId="{A555457D-42A2-4306-BA50-EE97E24B217A}">
      <dgm:prSet phldrT="[Text]" custT="1"/>
      <dgm:spPr>
        <a:solidFill>
          <a:srgbClr val="FFC000"/>
        </a:solidFill>
      </dgm:spPr>
      <dgm:t>
        <a:bodyPr anchor="b" anchorCtr="0"/>
        <a:lstStyle/>
        <a:p>
          <a:r>
            <a:rPr lang="en-ZA" sz="1400" dirty="0" smtClean="0"/>
            <a:t>Systems utilisation</a:t>
          </a:r>
          <a:endParaRPr lang="en-ZA" sz="1400" dirty="0"/>
        </a:p>
      </dgm:t>
    </dgm:pt>
    <dgm:pt modelId="{AEA7E945-F65C-484C-98F1-2D45BD0DE406}" type="parTrans" cxnId="{52F1506C-C601-43B3-A3B6-75C2BFC2DEAC}">
      <dgm:prSet/>
      <dgm:spPr/>
      <dgm:t>
        <a:bodyPr/>
        <a:lstStyle/>
        <a:p>
          <a:endParaRPr lang="en-ZA"/>
        </a:p>
      </dgm:t>
    </dgm:pt>
    <dgm:pt modelId="{306F70C3-D677-4631-AD51-BC334D8B0AF0}" type="sibTrans" cxnId="{52F1506C-C601-43B3-A3B6-75C2BFC2DEAC}">
      <dgm:prSet/>
      <dgm:spPr/>
      <dgm:t>
        <a:bodyPr/>
        <a:lstStyle/>
        <a:p>
          <a:endParaRPr lang="en-ZA"/>
        </a:p>
      </dgm:t>
    </dgm:pt>
    <dgm:pt modelId="{4769BEE7-50B5-4942-A935-60236B0AE278}">
      <dgm:prSet phldrT="[Text]" custT="1"/>
      <dgm:spPr>
        <a:solidFill>
          <a:srgbClr val="FFC000"/>
        </a:solidFill>
      </dgm:spPr>
      <dgm:t>
        <a:bodyPr/>
        <a:lstStyle/>
        <a:p>
          <a:r>
            <a:rPr lang="en-ZA" sz="1400" dirty="0" smtClean="0"/>
            <a:t>Policy implementation</a:t>
          </a:r>
          <a:endParaRPr lang="en-ZA" sz="1400" dirty="0"/>
        </a:p>
      </dgm:t>
    </dgm:pt>
    <dgm:pt modelId="{828ACBEB-2FBB-4DC3-973A-9B6B5AB8C4BA}" type="parTrans" cxnId="{6A72E767-9B74-4865-B121-FE4E9EC4EFF8}">
      <dgm:prSet/>
      <dgm:spPr/>
      <dgm:t>
        <a:bodyPr/>
        <a:lstStyle/>
        <a:p>
          <a:endParaRPr lang="en-ZA"/>
        </a:p>
      </dgm:t>
    </dgm:pt>
    <dgm:pt modelId="{04085301-6DFA-4EAD-A84E-9C92662AA71B}" type="sibTrans" cxnId="{6A72E767-9B74-4865-B121-FE4E9EC4EFF8}">
      <dgm:prSet/>
      <dgm:spPr/>
      <dgm:t>
        <a:bodyPr/>
        <a:lstStyle/>
        <a:p>
          <a:endParaRPr lang="en-ZA"/>
        </a:p>
      </dgm:t>
    </dgm:pt>
    <dgm:pt modelId="{183B7CEB-BEC8-4F17-9C8B-55C4895F1466}">
      <dgm:prSet phldrT="[Text]" custT="1"/>
      <dgm:spPr/>
      <dgm:t>
        <a:bodyPr/>
        <a:lstStyle/>
        <a:p>
          <a:r>
            <a:rPr lang="en-ZA" sz="1400" dirty="0" smtClean="0"/>
            <a:t>Develops policies</a:t>
          </a:r>
          <a:endParaRPr lang="en-ZA" sz="1400" dirty="0"/>
        </a:p>
      </dgm:t>
    </dgm:pt>
    <dgm:pt modelId="{E4D9D537-A39E-446A-A306-EC278A74194D}" type="parTrans" cxnId="{4ABFDBB4-D2F6-4085-AF12-0B9DF2342AAD}">
      <dgm:prSet/>
      <dgm:spPr/>
      <dgm:t>
        <a:bodyPr/>
        <a:lstStyle/>
        <a:p>
          <a:endParaRPr lang="en-ZA"/>
        </a:p>
      </dgm:t>
    </dgm:pt>
    <dgm:pt modelId="{9C9DDAEB-1B05-4A15-9991-43130E3A3122}" type="sibTrans" cxnId="{4ABFDBB4-D2F6-4085-AF12-0B9DF2342AAD}">
      <dgm:prSet/>
      <dgm:spPr/>
      <dgm:t>
        <a:bodyPr/>
        <a:lstStyle/>
        <a:p>
          <a:endParaRPr lang="en-ZA"/>
        </a:p>
      </dgm:t>
    </dgm:pt>
    <dgm:pt modelId="{2EE753AF-1FFE-4028-B732-6997A0E3397D}">
      <dgm:prSet phldrT="[Text]" custT="1"/>
      <dgm:spPr/>
      <dgm:t>
        <a:bodyPr/>
        <a:lstStyle/>
        <a:p>
          <a:r>
            <a:rPr lang="en-ZA" sz="1400" dirty="0" smtClean="0"/>
            <a:t>Conduct long-term planning</a:t>
          </a:r>
          <a:endParaRPr lang="en-ZA" sz="1400" dirty="0"/>
        </a:p>
      </dgm:t>
    </dgm:pt>
    <dgm:pt modelId="{C81ADB57-4B25-4B3C-8031-E84FF9014A3A}" type="parTrans" cxnId="{18A32624-5498-4CBC-BB13-BBD3250B4FCB}">
      <dgm:prSet/>
      <dgm:spPr/>
      <dgm:t>
        <a:bodyPr/>
        <a:lstStyle/>
        <a:p>
          <a:endParaRPr lang="en-ZA"/>
        </a:p>
      </dgm:t>
    </dgm:pt>
    <dgm:pt modelId="{4E72FB57-749D-4F11-8FBD-951B44C015C5}" type="sibTrans" cxnId="{18A32624-5498-4CBC-BB13-BBD3250B4FCB}">
      <dgm:prSet/>
      <dgm:spPr/>
      <dgm:t>
        <a:bodyPr/>
        <a:lstStyle/>
        <a:p>
          <a:endParaRPr lang="en-ZA"/>
        </a:p>
      </dgm:t>
    </dgm:pt>
    <dgm:pt modelId="{DD09D98E-5080-48FF-8EAB-4FFE8DF8AC0E}">
      <dgm:prSet phldrT="[Text]" custT="1"/>
      <dgm:spPr/>
      <dgm:t>
        <a:bodyPr/>
        <a:lstStyle/>
        <a:p>
          <a:r>
            <a:rPr lang="en-ZA" sz="1400" dirty="0" smtClean="0"/>
            <a:t>Allocate resources</a:t>
          </a:r>
          <a:endParaRPr lang="en-ZA" sz="1400" dirty="0"/>
        </a:p>
      </dgm:t>
    </dgm:pt>
    <dgm:pt modelId="{5CAE5248-9ACD-4E70-8489-110259FDF5CF}" type="parTrans" cxnId="{F89C858D-B155-4F89-B717-76E97AECA71F}">
      <dgm:prSet/>
      <dgm:spPr/>
      <dgm:t>
        <a:bodyPr/>
        <a:lstStyle/>
        <a:p>
          <a:endParaRPr lang="en-ZA"/>
        </a:p>
      </dgm:t>
    </dgm:pt>
    <dgm:pt modelId="{84683EC7-8D9C-4EB7-ADE7-44F9AFE11344}" type="sibTrans" cxnId="{F89C858D-B155-4F89-B717-76E97AECA71F}">
      <dgm:prSet/>
      <dgm:spPr/>
      <dgm:t>
        <a:bodyPr/>
        <a:lstStyle/>
        <a:p>
          <a:endParaRPr lang="en-ZA"/>
        </a:p>
      </dgm:t>
    </dgm:pt>
    <dgm:pt modelId="{F97D864B-BE03-412A-BA84-8D9EA303BB02}">
      <dgm:prSet phldrT="[Text]" custT="1"/>
      <dgm:spPr/>
      <dgm:t>
        <a:bodyPr/>
        <a:lstStyle/>
        <a:p>
          <a:r>
            <a:rPr lang="en-ZA" sz="1400" dirty="0" smtClean="0"/>
            <a:t>Monitor and evaluate implementation</a:t>
          </a:r>
          <a:endParaRPr lang="en-ZA" sz="1400" dirty="0"/>
        </a:p>
      </dgm:t>
    </dgm:pt>
    <dgm:pt modelId="{D535F189-17CD-4071-8EEF-F8BB1CC64290}" type="parTrans" cxnId="{F6A4F922-E181-498F-9DFE-934A8DC79AE7}">
      <dgm:prSet/>
      <dgm:spPr/>
      <dgm:t>
        <a:bodyPr/>
        <a:lstStyle/>
        <a:p>
          <a:endParaRPr lang="en-ZA"/>
        </a:p>
      </dgm:t>
    </dgm:pt>
    <dgm:pt modelId="{C8E2DEED-7E19-4269-95D7-32C08535D7A4}" type="sibTrans" cxnId="{F6A4F922-E181-498F-9DFE-934A8DC79AE7}">
      <dgm:prSet/>
      <dgm:spPr/>
      <dgm:t>
        <a:bodyPr/>
        <a:lstStyle/>
        <a:p>
          <a:endParaRPr lang="en-ZA"/>
        </a:p>
      </dgm:t>
    </dgm:pt>
    <dgm:pt modelId="{5C4C33D1-95B5-4321-AAFF-90C6EAA7CBF2}">
      <dgm:prSet phldrT="[Text]" custT="1"/>
      <dgm:spPr/>
      <dgm:t>
        <a:bodyPr/>
        <a:lstStyle/>
        <a:p>
          <a:r>
            <a:rPr lang="en-ZA" sz="1400" dirty="0" smtClean="0"/>
            <a:t>Systemic planning  </a:t>
          </a:r>
          <a:endParaRPr lang="en-ZA" sz="1400" dirty="0"/>
        </a:p>
      </dgm:t>
    </dgm:pt>
    <dgm:pt modelId="{288C1FF0-389B-4913-AE2C-F4B9FE60FFC8}" type="parTrans" cxnId="{ECE3F8E2-8B3F-4262-8DA4-E7935A2A5BF2}">
      <dgm:prSet/>
      <dgm:spPr/>
      <dgm:t>
        <a:bodyPr/>
        <a:lstStyle/>
        <a:p>
          <a:endParaRPr lang="en-ZA"/>
        </a:p>
      </dgm:t>
    </dgm:pt>
    <dgm:pt modelId="{54501EB6-31C9-493D-918E-CC24FE75A663}" type="sibTrans" cxnId="{ECE3F8E2-8B3F-4262-8DA4-E7935A2A5BF2}">
      <dgm:prSet/>
      <dgm:spPr/>
      <dgm:t>
        <a:bodyPr/>
        <a:lstStyle/>
        <a:p>
          <a:endParaRPr lang="en-ZA"/>
        </a:p>
      </dgm:t>
    </dgm:pt>
    <dgm:pt modelId="{FF14D3F2-6E46-428B-B300-AA315731D44A}">
      <dgm:prSet phldrT="[Text]" custT="1"/>
      <dgm:spPr/>
      <dgm:t>
        <a:bodyPr/>
        <a:lstStyle/>
        <a:p>
          <a:r>
            <a:rPr lang="en-ZA" sz="1400" dirty="0" smtClean="0"/>
            <a:t>Policy dissemination and implementation</a:t>
          </a:r>
          <a:endParaRPr lang="en-ZA" sz="1400" dirty="0"/>
        </a:p>
      </dgm:t>
    </dgm:pt>
    <dgm:pt modelId="{4CA08DE8-0763-4826-8BB4-6AB0EE339E58}" type="parTrans" cxnId="{F0A41B00-7D7D-400A-9788-A80F045BD800}">
      <dgm:prSet/>
      <dgm:spPr/>
      <dgm:t>
        <a:bodyPr/>
        <a:lstStyle/>
        <a:p>
          <a:endParaRPr lang="en-ZA"/>
        </a:p>
      </dgm:t>
    </dgm:pt>
    <dgm:pt modelId="{666F814C-FE56-44D1-9BA7-5D4245DFAD3D}" type="sibTrans" cxnId="{F0A41B00-7D7D-400A-9788-A80F045BD800}">
      <dgm:prSet/>
      <dgm:spPr/>
      <dgm:t>
        <a:bodyPr/>
        <a:lstStyle/>
        <a:p>
          <a:endParaRPr lang="en-ZA"/>
        </a:p>
      </dgm:t>
    </dgm:pt>
    <dgm:pt modelId="{A74749E3-D90E-4CF1-8C22-E3308234A6D0}">
      <dgm:prSet phldrT="[Text]" custT="1"/>
      <dgm:spPr/>
      <dgm:t>
        <a:bodyPr/>
        <a:lstStyle/>
        <a:p>
          <a:r>
            <a:rPr lang="en-ZA" sz="1400" dirty="0" smtClean="0"/>
            <a:t>Medium-term planning</a:t>
          </a:r>
          <a:endParaRPr lang="en-ZA" sz="1400" dirty="0"/>
        </a:p>
      </dgm:t>
    </dgm:pt>
    <dgm:pt modelId="{AC8DE1E6-E865-43CC-B464-2D9AEF41DB3E}" type="parTrans" cxnId="{BB49CAAC-8121-43B8-9484-EFF0AFB7E0E1}">
      <dgm:prSet/>
      <dgm:spPr/>
      <dgm:t>
        <a:bodyPr/>
        <a:lstStyle/>
        <a:p>
          <a:endParaRPr lang="en-ZA"/>
        </a:p>
      </dgm:t>
    </dgm:pt>
    <dgm:pt modelId="{E786046E-5A2F-4754-AA5F-4CDE3E167F00}" type="sibTrans" cxnId="{BB49CAAC-8121-43B8-9484-EFF0AFB7E0E1}">
      <dgm:prSet/>
      <dgm:spPr/>
      <dgm:t>
        <a:bodyPr/>
        <a:lstStyle/>
        <a:p>
          <a:endParaRPr lang="en-ZA"/>
        </a:p>
      </dgm:t>
    </dgm:pt>
    <dgm:pt modelId="{EC5AEA93-7BC4-4F4B-843F-34528A603BE5}">
      <dgm:prSet phldrT="[Text]" custT="1"/>
      <dgm:spPr/>
      <dgm:t>
        <a:bodyPr/>
        <a:lstStyle/>
        <a:p>
          <a:r>
            <a:rPr lang="en-ZA" sz="1400" dirty="0" smtClean="0"/>
            <a:t>Resource distribution</a:t>
          </a:r>
          <a:endParaRPr lang="en-ZA" sz="1400" dirty="0"/>
        </a:p>
      </dgm:t>
    </dgm:pt>
    <dgm:pt modelId="{100E993E-7E42-4A1F-9BCE-8B581E294695}" type="parTrans" cxnId="{E81C883F-F88C-44A3-95A6-C3EFB4817EFF}">
      <dgm:prSet/>
      <dgm:spPr/>
      <dgm:t>
        <a:bodyPr/>
        <a:lstStyle/>
        <a:p>
          <a:endParaRPr lang="en-ZA"/>
        </a:p>
      </dgm:t>
    </dgm:pt>
    <dgm:pt modelId="{626B67DA-C93D-47B4-9548-2F8BD9E6BCDC}" type="sibTrans" cxnId="{E81C883F-F88C-44A3-95A6-C3EFB4817EFF}">
      <dgm:prSet/>
      <dgm:spPr/>
      <dgm:t>
        <a:bodyPr/>
        <a:lstStyle/>
        <a:p>
          <a:endParaRPr lang="en-ZA"/>
        </a:p>
      </dgm:t>
    </dgm:pt>
    <dgm:pt modelId="{F94C1949-3764-4389-A01D-AF8D29E344A8}">
      <dgm:prSet phldrT="[Text]" custT="1"/>
      <dgm:spPr/>
      <dgm:t>
        <a:bodyPr/>
        <a:lstStyle/>
        <a:p>
          <a:r>
            <a:rPr lang="en-ZA" sz="1400" dirty="0" smtClean="0"/>
            <a:t>Managing systems implementation</a:t>
          </a:r>
          <a:endParaRPr lang="en-ZA" sz="1400" dirty="0"/>
        </a:p>
      </dgm:t>
    </dgm:pt>
    <dgm:pt modelId="{A4126C0D-EFFF-46FE-8F41-080A906FCFD6}" type="parTrans" cxnId="{ED9F2F55-5AFE-42A7-88BD-3243FCDB0486}">
      <dgm:prSet/>
      <dgm:spPr/>
      <dgm:t>
        <a:bodyPr/>
        <a:lstStyle/>
        <a:p>
          <a:endParaRPr lang="en-ZA"/>
        </a:p>
      </dgm:t>
    </dgm:pt>
    <dgm:pt modelId="{8051A3EA-168E-4F8B-91D4-4C8FF4324745}" type="sibTrans" cxnId="{ED9F2F55-5AFE-42A7-88BD-3243FCDB0486}">
      <dgm:prSet/>
      <dgm:spPr/>
      <dgm:t>
        <a:bodyPr/>
        <a:lstStyle/>
        <a:p>
          <a:endParaRPr lang="en-ZA"/>
        </a:p>
      </dgm:t>
    </dgm:pt>
    <dgm:pt modelId="{9BA295C2-1E6A-4752-B185-0E44FDA4AE26}">
      <dgm:prSet phldrT="[Text]" custT="1"/>
      <dgm:spPr>
        <a:solidFill>
          <a:srgbClr val="FFC000"/>
        </a:solidFill>
      </dgm:spPr>
      <dgm:t>
        <a:bodyPr/>
        <a:lstStyle/>
        <a:p>
          <a:endParaRPr lang="en-ZA" sz="1400" dirty="0"/>
        </a:p>
      </dgm:t>
    </dgm:pt>
    <dgm:pt modelId="{2861366C-9590-4283-AD25-90C6F192879A}" type="parTrans" cxnId="{209BF51A-6DB8-48E2-9F76-BDC1BE8B69AD}">
      <dgm:prSet/>
      <dgm:spPr/>
      <dgm:t>
        <a:bodyPr/>
        <a:lstStyle/>
        <a:p>
          <a:endParaRPr lang="en-ZA"/>
        </a:p>
      </dgm:t>
    </dgm:pt>
    <dgm:pt modelId="{2AD5E019-3FD5-4455-8C17-582FAA854B1C}" type="sibTrans" cxnId="{209BF51A-6DB8-48E2-9F76-BDC1BE8B69AD}">
      <dgm:prSet/>
      <dgm:spPr/>
      <dgm:t>
        <a:bodyPr/>
        <a:lstStyle/>
        <a:p>
          <a:endParaRPr lang="en-ZA"/>
        </a:p>
      </dgm:t>
    </dgm:pt>
    <dgm:pt modelId="{513FAC45-47F7-444E-8BA8-3CC0BB141CB4}">
      <dgm:prSet phldrT="[Text]" custT="1"/>
      <dgm:spPr>
        <a:solidFill>
          <a:srgbClr val="FFC000"/>
        </a:solidFill>
      </dgm:spPr>
      <dgm:t>
        <a:bodyPr/>
        <a:lstStyle/>
        <a:p>
          <a:endParaRPr lang="en-ZA" sz="1400" dirty="0"/>
        </a:p>
      </dgm:t>
    </dgm:pt>
    <dgm:pt modelId="{744FCBD3-5366-4E08-B920-21BFEA0BD2A5}" type="parTrans" cxnId="{1DBED2D3-5714-4399-91C3-69D55F9BA3FD}">
      <dgm:prSet/>
      <dgm:spPr/>
      <dgm:t>
        <a:bodyPr/>
        <a:lstStyle/>
        <a:p>
          <a:endParaRPr lang="en-ZA"/>
        </a:p>
      </dgm:t>
    </dgm:pt>
    <dgm:pt modelId="{D10DFA35-B0CE-4DDD-9E61-85D6E28E9EDD}" type="sibTrans" cxnId="{1DBED2D3-5714-4399-91C3-69D55F9BA3FD}">
      <dgm:prSet/>
      <dgm:spPr/>
      <dgm:t>
        <a:bodyPr/>
        <a:lstStyle/>
        <a:p>
          <a:endParaRPr lang="en-ZA"/>
        </a:p>
      </dgm:t>
    </dgm:pt>
    <dgm:pt modelId="{F1F89B56-2486-42D0-8C6B-56696EBADB9E}">
      <dgm:prSet phldrT="[Text]" custT="1"/>
      <dgm:spPr>
        <a:solidFill>
          <a:srgbClr val="FFC000"/>
        </a:solidFill>
      </dgm:spPr>
      <dgm:t>
        <a:bodyPr/>
        <a:lstStyle/>
        <a:p>
          <a:endParaRPr lang="en-ZA" sz="1400" dirty="0"/>
        </a:p>
      </dgm:t>
    </dgm:pt>
    <dgm:pt modelId="{9A63F236-6DFF-4600-A5E0-F2478B1DB2D4}" type="parTrans" cxnId="{C8B7A5CA-BF9C-4A5D-98D1-3326A12AF3D2}">
      <dgm:prSet/>
      <dgm:spPr/>
      <dgm:t>
        <a:bodyPr/>
        <a:lstStyle/>
        <a:p>
          <a:endParaRPr lang="en-ZA"/>
        </a:p>
      </dgm:t>
    </dgm:pt>
    <dgm:pt modelId="{73EEE862-7510-49B2-84DD-DFA5B939CE6B}" type="sibTrans" cxnId="{C8B7A5CA-BF9C-4A5D-98D1-3326A12AF3D2}">
      <dgm:prSet/>
      <dgm:spPr/>
      <dgm:t>
        <a:bodyPr/>
        <a:lstStyle/>
        <a:p>
          <a:endParaRPr lang="en-ZA"/>
        </a:p>
      </dgm:t>
    </dgm:pt>
    <dgm:pt modelId="{B95E8644-DF80-4074-96E2-9217203931BC}">
      <dgm:prSet phldrT="[Text]" custT="1"/>
      <dgm:spPr/>
      <dgm:t>
        <a:bodyPr anchor="b" anchorCtr="0"/>
        <a:lstStyle/>
        <a:p>
          <a:endParaRPr lang="en-ZA" sz="1400" dirty="0"/>
        </a:p>
      </dgm:t>
    </dgm:pt>
    <dgm:pt modelId="{E6C33185-A293-4B1E-98CB-157F03843C92}" type="parTrans" cxnId="{89135EAE-44DD-4F37-951C-C9417C1EDA8C}">
      <dgm:prSet/>
      <dgm:spPr/>
      <dgm:t>
        <a:bodyPr/>
        <a:lstStyle/>
        <a:p>
          <a:endParaRPr lang="en-ZA"/>
        </a:p>
      </dgm:t>
    </dgm:pt>
    <dgm:pt modelId="{61F991B8-F23A-4087-90A5-51713938893C}" type="sibTrans" cxnId="{89135EAE-44DD-4F37-951C-C9417C1EDA8C}">
      <dgm:prSet/>
      <dgm:spPr/>
      <dgm:t>
        <a:bodyPr/>
        <a:lstStyle/>
        <a:p>
          <a:endParaRPr lang="en-ZA"/>
        </a:p>
      </dgm:t>
    </dgm:pt>
    <dgm:pt modelId="{A76F2421-325C-4CC5-83F4-0843D58E4BB0}">
      <dgm:prSet phldrT="[Text]" custT="1"/>
      <dgm:spPr/>
      <dgm:t>
        <a:bodyPr anchor="b" anchorCtr="0"/>
        <a:lstStyle/>
        <a:p>
          <a:endParaRPr lang="en-ZA" sz="1400" dirty="0"/>
        </a:p>
      </dgm:t>
    </dgm:pt>
    <dgm:pt modelId="{68DA775F-076A-4C37-8681-50B90CC77987}" type="parTrans" cxnId="{DAA15715-475A-4F8C-94AC-7AB71D286984}">
      <dgm:prSet/>
      <dgm:spPr/>
      <dgm:t>
        <a:bodyPr/>
        <a:lstStyle/>
        <a:p>
          <a:endParaRPr lang="en-ZA"/>
        </a:p>
      </dgm:t>
    </dgm:pt>
    <dgm:pt modelId="{F70177E0-BCF0-44A1-9BCE-B6521C460076}" type="sibTrans" cxnId="{DAA15715-475A-4F8C-94AC-7AB71D286984}">
      <dgm:prSet/>
      <dgm:spPr/>
      <dgm:t>
        <a:bodyPr/>
        <a:lstStyle/>
        <a:p>
          <a:endParaRPr lang="en-ZA"/>
        </a:p>
      </dgm:t>
    </dgm:pt>
    <dgm:pt modelId="{4FD9552E-DCE9-44B3-835A-51AFD278654E}" type="pres">
      <dgm:prSet presAssocID="{34ED624A-57DC-4A89-B6CD-A2A3F56439FA}" presName="cycleMatrixDiagram" presStyleCnt="0">
        <dgm:presLayoutVars>
          <dgm:chMax val="1"/>
          <dgm:dir/>
          <dgm:animLvl val="lvl"/>
          <dgm:resizeHandles val="exact"/>
        </dgm:presLayoutVars>
      </dgm:prSet>
      <dgm:spPr/>
      <dgm:t>
        <a:bodyPr/>
        <a:lstStyle/>
        <a:p>
          <a:endParaRPr lang="en-ZA"/>
        </a:p>
      </dgm:t>
    </dgm:pt>
    <dgm:pt modelId="{2B6A8B1B-8B34-40AB-BF00-0ACC819CBB0A}" type="pres">
      <dgm:prSet presAssocID="{34ED624A-57DC-4A89-B6CD-A2A3F56439FA}" presName="children" presStyleCnt="0"/>
      <dgm:spPr/>
    </dgm:pt>
    <dgm:pt modelId="{43E49A2D-5C43-4C2F-81B2-B42D404C1755}" type="pres">
      <dgm:prSet presAssocID="{34ED624A-57DC-4A89-B6CD-A2A3F56439FA}" presName="child1group" presStyleCnt="0"/>
      <dgm:spPr/>
    </dgm:pt>
    <dgm:pt modelId="{6431502C-9B0E-4993-8281-8CA8DAEF1DF4}" type="pres">
      <dgm:prSet presAssocID="{34ED624A-57DC-4A89-B6CD-A2A3F56439FA}" presName="child1" presStyleLbl="bgAcc1" presStyleIdx="0" presStyleCnt="4" custScaleX="138285" custScaleY="122853"/>
      <dgm:spPr/>
      <dgm:t>
        <a:bodyPr/>
        <a:lstStyle/>
        <a:p>
          <a:endParaRPr lang="en-ZA"/>
        </a:p>
      </dgm:t>
    </dgm:pt>
    <dgm:pt modelId="{C10CA29C-FD1B-4E43-AAB8-53D8402C3FA0}" type="pres">
      <dgm:prSet presAssocID="{34ED624A-57DC-4A89-B6CD-A2A3F56439FA}" presName="child1Text" presStyleLbl="bgAcc1" presStyleIdx="0" presStyleCnt="4">
        <dgm:presLayoutVars>
          <dgm:bulletEnabled val="1"/>
        </dgm:presLayoutVars>
      </dgm:prSet>
      <dgm:spPr/>
      <dgm:t>
        <a:bodyPr/>
        <a:lstStyle/>
        <a:p>
          <a:endParaRPr lang="en-ZA"/>
        </a:p>
      </dgm:t>
    </dgm:pt>
    <dgm:pt modelId="{40296A76-CB36-480E-A70D-5D7E4D36B2A4}" type="pres">
      <dgm:prSet presAssocID="{34ED624A-57DC-4A89-B6CD-A2A3F56439FA}" presName="child2group" presStyleCnt="0"/>
      <dgm:spPr/>
    </dgm:pt>
    <dgm:pt modelId="{00184A10-9D47-4235-B16D-E9B4DE87E981}" type="pres">
      <dgm:prSet presAssocID="{34ED624A-57DC-4A89-B6CD-A2A3F56439FA}" presName="child2" presStyleLbl="bgAcc1" presStyleIdx="1" presStyleCnt="4" custScaleX="136690" custScaleY="120876"/>
      <dgm:spPr/>
      <dgm:t>
        <a:bodyPr/>
        <a:lstStyle/>
        <a:p>
          <a:endParaRPr lang="en-ZA"/>
        </a:p>
      </dgm:t>
    </dgm:pt>
    <dgm:pt modelId="{007201F7-CD85-4DB4-A965-7C88502A2F2B}" type="pres">
      <dgm:prSet presAssocID="{34ED624A-57DC-4A89-B6CD-A2A3F56439FA}" presName="child2Text" presStyleLbl="bgAcc1" presStyleIdx="1" presStyleCnt="4">
        <dgm:presLayoutVars>
          <dgm:bulletEnabled val="1"/>
        </dgm:presLayoutVars>
      </dgm:prSet>
      <dgm:spPr/>
      <dgm:t>
        <a:bodyPr/>
        <a:lstStyle/>
        <a:p>
          <a:endParaRPr lang="en-ZA"/>
        </a:p>
      </dgm:t>
    </dgm:pt>
    <dgm:pt modelId="{8DC38860-3C14-4A5F-B902-80F2BC56AF39}" type="pres">
      <dgm:prSet presAssocID="{34ED624A-57DC-4A89-B6CD-A2A3F56439FA}" presName="child3group" presStyleCnt="0"/>
      <dgm:spPr/>
    </dgm:pt>
    <dgm:pt modelId="{A981562F-2E16-45E2-A648-CC713023CE3B}" type="pres">
      <dgm:prSet presAssocID="{34ED624A-57DC-4A89-B6CD-A2A3F56439FA}" presName="child3" presStyleLbl="bgAcc1" presStyleIdx="2" presStyleCnt="4" custScaleX="136715" custScaleY="134818"/>
      <dgm:spPr/>
      <dgm:t>
        <a:bodyPr/>
        <a:lstStyle/>
        <a:p>
          <a:endParaRPr lang="en-ZA"/>
        </a:p>
      </dgm:t>
    </dgm:pt>
    <dgm:pt modelId="{1ACD57CB-A615-4BAE-849F-5A35A10DB2A2}" type="pres">
      <dgm:prSet presAssocID="{34ED624A-57DC-4A89-B6CD-A2A3F56439FA}" presName="child3Text" presStyleLbl="bgAcc1" presStyleIdx="2" presStyleCnt="4">
        <dgm:presLayoutVars>
          <dgm:bulletEnabled val="1"/>
        </dgm:presLayoutVars>
      </dgm:prSet>
      <dgm:spPr/>
      <dgm:t>
        <a:bodyPr/>
        <a:lstStyle/>
        <a:p>
          <a:endParaRPr lang="en-ZA"/>
        </a:p>
      </dgm:t>
    </dgm:pt>
    <dgm:pt modelId="{34116EE3-B4BE-41CB-ADD3-5979AB5B039A}" type="pres">
      <dgm:prSet presAssocID="{34ED624A-57DC-4A89-B6CD-A2A3F56439FA}" presName="child4group" presStyleCnt="0"/>
      <dgm:spPr/>
    </dgm:pt>
    <dgm:pt modelId="{6610F503-7D3C-444A-8F2D-9A89114DF425}" type="pres">
      <dgm:prSet presAssocID="{34ED624A-57DC-4A89-B6CD-A2A3F56439FA}" presName="child4" presStyleLbl="bgAcc1" presStyleIdx="3" presStyleCnt="4" custScaleX="144006" custScaleY="139553" custLinFactNeighborX="258" custLinFactNeighborY="174"/>
      <dgm:spPr/>
      <dgm:t>
        <a:bodyPr/>
        <a:lstStyle/>
        <a:p>
          <a:endParaRPr lang="en-ZA"/>
        </a:p>
      </dgm:t>
    </dgm:pt>
    <dgm:pt modelId="{9A19A59B-E141-48E6-8514-356A033E62E1}" type="pres">
      <dgm:prSet presAssocID="{34ED624A-57DC-4A89-B6CD-A2A3F56439FA}" presName="child4Text" presStyleLbl="bgAcc1" presStyleIdx="3" presStyleCnt="4">
        <dgm:presLayoutVars>
          <dgm:bulletEnabled val="1"/>
        </dgm:presLayoutVars>
      </dgm:prSet>
      <dgm:spPr/>
      <dgm:t>
        <a:bodyPr/>
        <a:lstStyle/>
        <a:p>
          <a:endParaRPr lang="en-ZA"/>
        </a:p>
      </dgm:t>
    </dgm:pt>
    <dgm:pt modelId="{1B99E3F3-79AB-47F8-B6E9-6B1DCC75F4C4}" type="pres">
      <dgm:prSet presAssocID="{34ED624A-57DC-4A89-B6CD-A2A3F56439FA}" presName="childPlaceholder" presStyleCnt="0"/>
      <dgm:spPr/>
    </dgm:pt>
    <dgm:pt modelId="{9F0C0079-2838-4FCA-BFE9-A720B7E5E9C1}" type="pres">
      <dgm:prSet presAssocID="{34ED624A-57DC-4A89-B6CD-A2A3F56439FA}" presName="circle" presStyleCnt="0"/>
      <dgm:spPr/>
    </dgm:pt>
    <dgm:pt modelId="{19ADC283-529C-4558-B762-DD0670811892}" type="pres">
      <dgm:prSet presAssocID="{34ED624A-57DC-4A89-B6CD-A2A3F56439FA}" presName="quadrant1" presStyleLbl="node1" presStyleIdx="0" presStyleCnt="4" custScaleX="82967" custScaleY="84786" custLinFactNeighborX="8661" custLinFactNeighborY="8661">
        <dgm:presLayoutVars>
          <dgm:chMax val="1"/>
          <dgm:bulletEnabled val="1"/>
        </dgm:presLayoutVars>
      </dgm:prSet>
      <dgm:spPr/>
      <dgm:t>
        <a:bodyPr/>
        <a:lstStyle/>
        <a:p>
          <a:endParaRPr lang="en-ZA"/>
        </a:p>
      </dgm:t>
    </dgm:pt>
    <dgm:pt modelId="{1DBDFD1B-F319-4264-B425-A6F5583461F7}" type="pres">
      <dgm:prSet presAssocID="{34ED624A-57DC-4A89-B6CD-A2A3F56439FA}" presName="quadrant2" presStyleLbl="node1" presStyleIdx="1" presStyleCnt="4" custScaleX="72922" custScaleY="85912" custLinFactNeighborX="-13683" custLinFactNeighborY="8660">
        <dgm:presLayoutVars>
          <dgm:chMax val="1"/>
          <dgm:bulletEnabled val="1"/>
        </dgm:presLayoutVars>
      </dgm:prSet>
      <dgm:spPr/>
      <dgm:t>
        <a:bodyPr/>
        <a:lstStyle/>
        <a:p>
          <a:endParaRPr lang="en-ZA"/>
        </a:p>
      </dgm:t>
    </dgm:pt>
    <dgm:pt modelId="{473A106A-985E-4A21-9B74-09C1E01B94EF}" type="pres">
      <dgm:prSet presAssocID="{34ED624A-57DC-4A89-B6CD-A2A3F56439FA}" presName="quadrant3" presStyleLbl="node1" presStyleIdx="2" presStyleCnt="4" custScaleX="74308" custScaleY="78637" custLinFactNeighborX="-13684" custLinFactNeighborY="-9353">
        <dgm:presLayoutVars>
          <dgm:chMax val="1"/>
          <dgm:bulletEnabled val="1"/>
        </dgm:presLayoutVars>
      </dgm:prSet>
      <dgm:spPr/>
      <dgm:t>
        <a:bodyPr/>
        <a:lstStyle/>
        <a:p>
          <a:endParaRPr lang="en-ZA"/>
        </a:p>
      </dgm:t>
    </dgm:pt>
    <dgm:pt modelId="{615AE00B-D654-4784-9C19-909E7509330D}" type="pres">
      <dgm:prSet presAssocID="{34ED624A-57DC-4A89-B6CD-A2A3F56439FA}" presName="quadrant4" presStyleLbl="node1" presStyleIdx="3" presStyleCnt="4" custScaleX="82968" custScaleY="78637" custLinFactNeighborX="9354" custLinFactNeighborY="-8661">
        <dgm:presLayoutVars>
          <dgm:chMax val="1"/>
          <dgm:bulletEnabled val="1"/>
        </dgm:presLayoutVars>
      </dgm:prSet>
      <dgm:spPr/>
      <dgm:t>
        <a:bodyPr/>
        <a:lstStyle/>
        <a:p>
          <a:endParaRPr lang="en-ZA"/>
        </a:p>
      </dgm:t>
    </dgm:pt>
    <dgm:pt modelId="{F5BFDB4A-3527-467B-A066-66B629BB4044}" type="pres">
      <dgm:prSet presAssocID="{34ED624A-57DC-4A89-B6CD-A2A3F56439FA}" presName="quadrantPlaceholder" presStyleCnt="0"/>
      <dgm:spPr/>
    </dgm:pt>
    <dgm:pt modelId="{3E4D96A8-D77A-4BAF-95D5-8C0731D91F5E}" type="pres">
      <dgm:prSet presAssocID="{34ED624A-57DC-4A89-B6CD-A2A3F56439FA}" presName="center1" presStyleLbl="fgShp" presStyleIdx="0" presStyleCnt="2"/>
      <dgm:spPr/>
    </dgm:pt>
    <dgm:pt modelId="{F129BDB6-E19E-4FE7-959F-47F3717646AF}" type="pres">
      <dgm:prSet presAssocID="{34ED624A-57DC-4A89-B6CD-A2A3F56439FA}" presName="center2" presStyleLbl="fgShp" presStyleIdx="1" presStyleCnt="2"/>
      <dgm:spPr/>
    </dgm:pt>
  </dgm:ptLst>
  <dgm:cxnLst>
    <dgm:cxn modelId="{15332A8A-F234-4DDD-AA0E-E9AF5C22118D}" type="presOf" srcId="{DD09D98E-5080-48FF-8EAB-4FFE8DF8AC0E}" destId="{C10CA29C-FD1B-4E43-AAB8-53D8402C3FA0}" srcOrd="1" destOrd="3" presId="urn:microsoft.com/office/officeart/2005/8/layout/cycle4"/>
    <dgm:cxn modelId="{E81C883F-F88C-44A3-95A6-C3EFB4817EFF}" srcId="{C2936BB8-846C-4F1E-AAA6-69B0CE455A4E}" destId="{EC5AEA93-7BC4-4F4B-843F-34528A603BE5}" srcOrd="3" destOrd="0" parTransId="{100E993E-7E42-4A1F-9BCE-8B581E294695}" sibTransId="{626B67DA-C93D-47B4-9548-2F8BD9E6BCDC}"/>
    <dgm:cxn modelId="{95809A9A-2447-4634-A2B5-06F9F752A579}" srcId="{C2936BB8-846C-4F1E-AAA6-69B0CE455A4E}" destId="{D589CA5E-52B7-4B07-90E6-62D2A66A21C7}" srcOrd="0" destOrd="0" parTransId="{6121D984-1DD4-494D-9915-295B4EB4264B}" sibTransId="{786FBB53-45AC-49A2-AA1E-3F58C0DA90A7}"/>
    <dgm:cxn modelId="{A7104137-52AF-48D2-B2BA-4664B93593E3}" srcId="{118416EE-3EA8-4656-9DDA-F7D68664FC5E}" destId="{F97E8F02-6BAE-49AD-AB1F-4069EBDE5D9F}" srcOrd="4" destOrd="0" parTransId="{FDF3FC87-BBAF-4E4D-8F7B-E26013E3ECAD}" sibTransId="{C58CF99A-CCE0-40F2-B2A4-16FC7AEBD519}"/>
    <dgm:cxn modelId="{CD8580AF-0475-44A2-8667-FE12370AB566}" type="presOf" srcId="{F97D864B-BE03-412A-BA84-8D9EA303BB02}" destId="{C10CA29C-FD1B-4E43-AAB8-53D8402C3FA0}" srcOrd="1" destOrd="4" presId="urn:microsoft.com/office/officeart/2005/8/layout/cycle4"/>
    <dgm:cxn modelId="{3CBAF447-0FE0-4E23-90C4-BEE92FF4F1DA}" type="presOf" srcId="{9BA295C2-1E6A-4752-B185-0E44FDA4AE26}" destId="{6610F503-7D3C-444A-8F2D-9A89114DF425}" srcOrd="0" destOrd="7" presId="urn:microsoft.com/office/officeart/2005/8/layout/cycle4"/>
    <dgm:cxn modelId="{F3C93B3F-0D69-4619-8705-6C8B16448631}" type="presOf" srcId="{A76F2421-325C-4CC5-83F4-0843D58E4BB0}" destId="{A981562F-2E16-45E2-A648-CC713023CE3B}" srcOrd="0" destOrd="6" presId="urn:microsoft.com/office/officeart/2005/8/layout/cycle4"/>
    <dgm:cxn modelId="{DAD85CA0-E5D8-4146-B242-AD48FBAFE6F1}" type="presOf" srcId="{841DA4B5-DFCD-4E57-A78B-5734C5BAE261}" destId="{9A19A59B-E141-48E6-8514-356A033E62E1}" srcOrd="1" destOrd="1" presId="urn:microsoft.com/office/officeart/2005/8/layout/cycle4"/>
    <dgm:cxn modelId="{B1BF832F-2ECA-467D-AAE9-FF0C205AE992}" type="presOf" srcId="{FF14D3F2-6E46-428B-B300-AA315731D44A}" destId="{007201F7-CD85-4DB4-A965-7C88502A2F2B}" srcOrd="1" destOrd="1" presId="urn:microsoft.com/office/officeart/2005/8/layout/cycle4"/>
    <dgm:cxn modelId="{209BF51A-6DB8-48E2-9F76-BDC1BE8B69AD}" srcId="{7CA725CA-60F5-4BBC-B0CE-B64DA974C0B9}" destId="{9BA295C2-1E6A-4752-B185-0E44FDA4AE26}" srcOrd="7" destOrd="0" parTransId="{2861366C-9590-4283-AD25-90C6F192879A}" sibTransId="{2AD5E019-3FD5-4455-8C17-582FAA854B1C}"/>
    <dgm:cxn modelId="{C50BC20B-832B-4F80-B706-9AF2D137B9C5}" type="presOf" srcId="{21090C48-FF5C-43E6-B756-F14816C56082}" destId="{A981562F-2E16-45E2-A648-CC713023CE3B}" srcOrd="0" destOrd="5" presId="urn:microsoft.com/office/officeart/2005/8/layout/cycle4"/>
    <dgm:cxn modelId="{D0C83532-B2BA-4AE2-9FE5-D2C96B59D4B5}" type="presOf" srcId="{4441686A-1771-4F3C-A173-57308E3319E7}" destId="{C10CA29C-FD1B-4E43-AAB8-53D8402C3FA0}" srcOrd="1" destOrd="0" presId="urn:microsoft.com/office/officeart/2005/8/layout/cycle4"/>
    <dgm:cxn modelId="{23088583-B8E6-4384-93B3-B62C3D850603}" type="presOf" srcId="{A76F2421-325C-4CC5-83F4-0843D58E4BB0}" destId="{1ACD57CB-A615-4BAE-849F-5A35A10DB2A2}" srcOrd="1" destOrd="6" presId="urn:microsoft.com/office/officeart/2005/8/layout/cycle4"/>
    <dgm:cxn modelId="{4B058366-B975-4198-B9CB-B446C5A4F83F}" type="presOf" srcId="{F94C1949-3764-4389-A01D-AF8D29E344A8}" destId="{007201F7-CD85-4DB4-A965-7C88502A2F2B}" srcOrd="1" destOrd="4" presId="urn:microsoft.com/office/officeart/2005/8/layout/cycle4"/>
    <dgm:cxn modelId="{D0392702-D967-4DF7-93A3-2977E8E5088A}" type="presOf" srcId="{89D9D23A-CB26-43FA-9427-57B8CFA6A82D}" destId="{A981562F-2E16-45E2-A648-CC713023CE3B}" srcOrd="0" destOrd="3" presId="urn:microsoft.com/office/officeart/2005/8/layout/cycle4"/>
    <dgm:cxn modelId="{ECE3F8E2-8B3F-4262-8DA4-E7935A2A5BF2}" srcId="{C26BFB82-BCF8-4563-A88D-94C158FF76D4}" destId="{5C4C33D1-95B5-4321-AAFF-90C6EAA7CBF2}" srcOrd="5" destOrd="0" parTransId="{288C1FF0-389B-4913-AE2C-F4B9FE60FFC8}" sibTransId="{54501EB6-31C9-493D-918E-CC24FE75A663}"/>
    <dgm:cxn modelId="{FC9365E7-BF92-40A2-8452-3171FF6C2D17}" type="presOf" srcId="{544DF2A2-E0E6-4C76-9278-E9866217637C}" destId="{1ACD57CB-A615-4BAE-849F-5A35A10DB2A2}" srcOrd="1" destOrd="2" presId="urn:microsoft.com/office/officeart/2005/8/layout/cycle4"/>
    <dgm:cxn modelId="{936D13A4-DA98-4A2E-BCCB-E917C66436C8}" type="presOf" srcId="{F1F89B56-2486-42D0-8C6B-56696EBADB9E}" destId="{9A19A59B-E141-48E6-8514-356A033E62E1}" srcOrd="1" destOrd="6" presId="urn:microsoft.com/office/officeart/2005/8/layout/cycle4"/>
    <dgm:cxn modelId="{18A32624-5498-4CBC-BB13-BBD3250B4FCB}" srcId="{C26BFB82-BCF8-4563-A88D-94C158FF76D4}" destId="{2EE753AF-1FFE-4028-B732-6997A0E3397D}" srcOrd="2" destOrd="0" parTransId="{C81ADB57-4B25-4B3C-8031-E84FF9014A3A}" sibTransId="{4E72FB57-749D-4F11-8FBD-951B44C015C5}"/>
    <dgm:cxn modelId="{A9434369-A5B2-4074-8A14-D07F3DE99707}" srcId="{118416EE-3EA8-4656-9DDA-F7D68664FC5E}" destId="{B19A2577-9484-4DF0-A954-6CFC16EE946D}" srcOrd="1" destOrd="0" parTransId="{322C7341-690F-420F-8B2F-08A7C5647B3F}" sibTransId="{50E9853F-4286-4163-9D99-3A867196FC17}"/>
    <dgm:cxn modelId="{B0232C3C-7FA6-4672-88A9-1BD4B5BC884B}" type="presOf" srcId="{544DF2A2-E0E6-4C76-9278-E9866217637C}" destId="{A981562F-2E16-45E2-A648-CC713023CE3B}" srcOrd="0" destOrd="2" presId="urn:microsoft.com/office/officeart/2005/8/layout/cycle4"/>
    <dgm:cxn modelId="{C7F6728F-76FE-499D-8D3E-E925E1F90A2A}" type="presOf" srcId="{4441686A-1771-4F3C-A173-57308E3319E7}" destId="{6431502C-9B0E-4993-8281-8CA8DAEF1DF4}" srcOrd="0" destOrd="0" presId="urn:microsoft.com/office/officeart/2005/8/layout/cycle4"/>
    <dgm:cxn modelId="{6A72E767-9B74-4865-B121-FE4E9EC4EFF8}" srcId="{7CA725CA-60F5-4BBC-B0CE-B64DA974C0B9}" destId="{4769BEE7-50B5-4942-A935-60236B0AE278}" srcOrd="4" destOrd="0" parTransId="{828ACBEB-2FBB-4DC3-973A-9B6B5AB8C4BA}" sibTransId="{04085301-6DFA-4EAD-A84E-9C92662AA71B}"/>
    <dgm:cxn modelId="{4F737A03-F8E4-46C7-940D-E74315D68800}" type="presOf" srcId="{89D9D23A-CB26-43FA-9427-57B8CFA6A82D}" destId="{1ACD57CB-A615-4BAE-849F-5A35A10DB2A2}" srcOrd="1" destOrd="3" presId="urn:microsoft.com/office/officeart/2005/8/layout/cycle4"/>
    <dgm:cxn modelId="{FEBF14EF-913A-497E-A60C-61676D79C412}" type="presOf" srcId="{513FAC45-47F7-444E-8BA8-3CC0BB141CB4}" destId="{9A19A59B-E141-48E6-8514-356A033E62E1}" srcOrd="1" destOrd="5" presId="urn:microsoft.com/office/officeart/2005/8/layout/cycle4"/>
    <dgm:cxn modelId="{1DBED2D3-5714-4399-91C3-69D55F9BA3FD}" srcId="{7CA725CA-60F5-4BBC-B0CE-B64DA974C0B9}" destId="{513FAC45-47F7-444E-8BA8-3CC0BB141CB4}" srcOrd="5" destOrd="0" parTransId="{744FCBD3-5366-4E08-B920-21BFEA0BD2A5}" sibTransId="{D10DFA35-B0CE-4DDD-9E61-85D6E28E9EDD}"/>
    <dgm:cxn modelId="{8D8CEAF4-CE03-4DD4-8E0C-B255EFD359AF}" type="presOf" srcId="{841DA4B5-DFCD-4E57-A78B-5734C5BAE261}" destId="{6610F503-7D3C-444A-8F2D-9A89114DF425}" srcOrd="0" destOrd="1" presId="urn:microsoft.com/office/officeart/2005/8/layout/cycle4"/>
    <dgm:cxn modelId="{5E309499-935C-43C4-83FC-E2266FD39EE6}" srcId="{118416EE-3EA8-4656-9DDA-F7D68664FC5E}" destId="{E5B15236-7D3D-4619-B7DA-3925AE88087C}" srcOrd="0" destOrd="0" parTransId="{3821816C-A94B-4D3A-942C-D844891E097D}" sibTransId="{3379CC81-9B4D-40DA-A414-8FD40A0056CD}"/>
    <dgm:cxn modelId="{8CC93346-730A-488F-AC03-0215EFD99FDE}" type="presOf" srcId="{EC5AEA93-7BC4-4F4B-843F-34528A603BE5}" destId="{007201F7-CD85-4DB4-A965-7C88502A2F2B}" srcOrd="1" destOrd="3" presId="urn:microsoft.com/office/officeart/2005/8/layout/cycle4"/>
    <dgm:cxn modelId="{89135EAE-44DD-4F37-951C-C9417C1EDA8C}" srcId="{118416EE-3EA8-4656-9DDA-F7D68664FC5E}" destId="{B95E8644-DF80-4074-96E2-9217203931BC}" srcOrd="7" destOrd="0" parTransId="{E6C33185-A293-4B1E-98CB-157F03843C92}" sibTransId="{61F991B8-F23A-4087-90A5-51713938893C}"/>
    <dgm:cxn modelId="{0B34B9FD-0F7A-48EE-9906-3126B154B1AD}" type="presOf" srcId="{D589CA5E-52B7-4B07-90E6-62D2A66A21C7}" destId="{007201F7-CD85-4DB4-A965-7C88502A2F2B}" srcOrd="1" destOrd="0" presId="urn:microsoft.com/office/officeart/2005/8/layout/cycle4"/>
    <dgm:cxn modelId="{DAD431BD-ED41-4C1D-867C-D726BF2376EC}" type="presOf" srcId="{C26BFB82-BCF8-4563-A88D-94C158FF76D4}" destId="{19ADC283-529C-4558-B762-DD0670811892}" srcOrd="0" destOrd="0" presId="urn:microsoft.com/office/officeart/2005/8/layout/cycle4"/>
    <dgm:cxn modelId="{06EB43BF-7E6B-4437-BAF0-A7F1A7DD81D9}" type="presOf" srcId="{183B7CEB-BEC8-4F17-9C8B-55C4895F1466}" destId="{C10CA29C-FD1B-4E43-AAB8-53D8402C3FA0}" srcOrd="1" destOrd="1" presId="urn:microsoft.com/office/officeart/2005/8/layout/cycle4"/>
    <dgm:cxn modelId="{390A4917-295A-487C-AFBC-87A748E03B7A}" type="presOf" srcId="{4769BEE7-50B5-4942-A935-60236B0AE278}" destId="{9A19A59B-E141-48E6-8514-356A033E62E1}" srcOrd="1" destOrd="4" presId="urn:microsoft.com/office/officeart/2005/8/layout/cycle4"/>
    <dgm:cxn modelId="{00C28BAB-F501-4DAE-B3A1-B93B5E89D0AA}" type="presOf" srcId="{7DD6B77F-0E08-46F1-8DBB-0B769350BF11}" destId="{9A19A59B-E141-48E6-8514-356A033E62E1}" srcOrd="1" destOrd="0" presId="urn:microsoft.com/office/officeart/2005/8/layout/cycle4"/>
    <dgm:cxn modelId="{F89C858D-B155-4F89-B717-76E97AECA71F}" srcId="{C26BFB82-BCF8-4563-A88D-94C158FF76D4}" destId="{DD09D98E-5080-48FF-8EAB-4FFE8DF8AC0E}" srcOrd="3" destOrd="0" parTransId="{5CAE5248-9ACD-4E70-8489-110259FDF5CF}" sibTransId="{84683EC7-8D9C-4EB7-ADE7-44F9AFE11344}"/>
    <dgm:cxn modelId="{C87E1CA8-C7A4-428E-9027-11CC5E1C8825}" type="presOf" srcId="{DD09D98E-5080-48FF-8EAB-4FFE8DF8AC0E}" destId="{6431502C-9B0E-4993-8281-8CA8DAEF1DF4}" srcOrd="0" destOrd="3" presId="urn:microsoft.com/office/officeart/2005/8/layout/cycle4"/>
    <dgm:cxn modelId="{87ECF8A4-F527-4B63-B79D-94AA5F925D46}" type="presOf" srcId="{A74749E3-D90E-4CF1-8C22-E3308234A6D0}" destId="{00184A10-9D47-4235-B16D-E9B4DE87E981}" srcOrd="0" destOrd="2" presId="urn:microsoft.com/office/officeart/2005/8/layout/cycle4"/>
    <dgm:cxn modelId="{0D70C4F6-D0F1-4B43-AF93-2108D2382AB7}" type="presOf" srcId="{21090C48-FF5C-43E6-B756-F14816C56082}" destId="{1ACD57CB-A615-4BAE-849F-5A35A10DB2A2}" srcOrd="1" destOrd="5" presId="urn:microsoft.com/office/officeart/2005/8/layout/cycle4"/>
    <dgm:cxn modelId="{F458D034-8E9F-428D-88FA-928639162556}" srcId="{34ED624A-57DC-4A89-B6CD-A2A3F56439FA}" destId="{7CA725CA-60F5-4BBC-B0CE-B64DA974C0B9}" srcOrd="3" destOrd="0" parTransId="{89EEEE84-F87C-4480-9C2A-A63228FB66D6}" sibTransId="{AD90B50D-D9F2-436E-9FED-CD4C4CE701FB}"/>
    <dgm:cxn modelId="{1CE937B7-14E0-4439-B832-10604168F8C3}" srcId="{34ED624A-57DC-4A89-B6CD-A2A3F56439FA}" destId="{C26BFB82-BCF8-4563-A88D-94C158FF76D4}" srcOrd="0" destOrd="0" parTransId="{5D664CE3-3995-4D8C-82EF-3BDC9A231537}" sibTransId="{F60CA791-23E4-4C34-9FD0-B354C337BD9A}"/>
    <dgm:cxn modelId="{93A7DA28-C776-4511-A3EE-B41357F690DE}" srcId="{118416EE-3EA8-4656-9DDA-F7D68664FC5E}" destId="{21090C48-FF5C-43E6-B756-F14816C56082}" srcOrd="5" destOrd="0" parTransId="{054178AB-4820-4E8E-86BF-95AD5CE251C7}" sibTransId="{84118A11-0362-4DEA-87E0-9BFB13883096}"/>
    <dgm:cxn modelId="{909921C4-0EF7-4FD4-A7E5-150A7F0D747C}" type="presOf" srcId="{D589CA5E-52B7-4B07-90E6-62D2A66A21C7}" destId="{00184A10-9D47-4235-B16D-E9B4DE87E981}" srcOrd="0" destOrd="0" presId="urn:microsoft.com/office/officeart/2005/8/layout/cycle4"/>
    <dgm:cxn modelId="{60A9B334-AD8A-46D3-9F44-7D2E701DE633}" type="presOf" srcId="{118416EE-3EA8-4656-9DDA-F7D68664FC5E}" destId="{473A106A-985E-4A21-9B74-09C1E01B94EF}" srcOrd="0" destOrd="0" presId="urn:microsoft.com/office/officeart/2005/8/layout/cycle4"/>
    <dgm:cxn modelId="{A90FD64F-140B-45A4-A4AE-EA4614A0B60E}" type="presOf" srcId="{F94C1949-3764-4389-A01D-AF8D29E344A8}" destId="{00184A10-9D47-4235-B16D-E9B4DE87E981}" srcOrd="0" destOrd="4" presId="urn:microsoft.com/office/officeart/2005/8/layout/cycle4"/>
    <dgm:cxn modelId="{E638A815-1879-4053-9642-12BC473BF329}" type="presOf" srcId="{B95E8644-DF80-4074-96E2-9217203931BC}" destId="{1ACD57CB-A615-4BAE-849F-5A35A10DB2A2}" srcOrd="1" destOrd="7" presId="urn:microsoft.com/office/officeart/2005/8/layout/cycle4"/>
    <dgm:cxn modelId="{DFE976C5-BFA8-45C3-8572-005D160F399C}" type="presOf" srcId="{FF14D3F2-6E46-428B-B300-AA315731D44A}" destId="{00184A10-9D47-4235-B16D-E9B4DE87E981}" srcOrd="0" destOrd="1" presId="urn:microsoft.com/office/officeart/2005/8/layout/cycle4"/>
    <dgm:cxn modelId="{52F1506C-C601-43B3-A3B6-75C2BFC2DEAC}" srcId="{7CA725CA-60F5-4BBC-B0CE-B64DA974C0B9}" destId="{A555457D-42A2-4306-BA50-EE97E24B217A}" srcOrd="3" destOrd="0" parTransId="{AEA7E945-F65C-484C-98F1-2D45BD0DE406}" sibTransId="{306F70C3-D677-4631-AD51-BC334D8B0AF0}"/>
    <dgm:cxn modelId="{480004FE-2DB3-41EC-A9FF-013083D9955F}" type="presOf" srcId="{A555457D-42A2-4306-BA50-EE97E24B217A}" destId="{9A19A59B-E141-48E6-8514-356A033E62E1}" srcOrd="1" destOrd="3" presId="urn:microsoft.com/office/officeart/2005/8/layout/cycle4"/>
    <dgm:cxn modelId="{C90D4296-D6CE-4279-863C-C68D59606DBF}" type="presOf" srcId="{F97E8F02-6BAE-49AD-AB1F-4069EBDE5D9F}" destId="{A981562F-2E16-45E2-A648-CC713023CE3B}" srcOrd="0" destOrd="4" presId="urn:microsoft.com/office/officeart/2005/8/layout/cycle4"/>
    <dgm:cxn modelId="{B8AC0F04-1A45-4CA8-A638-A330627EF39D}" type="presOf" srcId="{513FAC45-47F7-444E-8BA8-3CC0BB141CB4}" destId="{6610F503-7D3C-444A-8F2D-9A89114DF425}" srcOrd="0" destOrd="5" presId="urn:microsoft.com/office/officeart/2005/8/layout/cycle4"/>
    <dgm:cxn modelId="{BB49CAAC-8121-43B8-9484-EFF0AFB7E0E1}" srcId="{C2936BB8-846C-4F1E-AAA6-69B0CE455A4E}" destId="{A74749E3-D90E-4CF1-8C22-E3308234A6D0}" srcOrd="2" destOrd="0" parTransId="{AC8DE1E6-E865-43CC-B464-2D9AEF41DB3E}" sibTransId="{E786046E-5A2F-4754-AA5F-4CDE3E167F00}"/>
    <dgm:cxn modelId="{C8B7A5CA-BF9C-4A5D-98D1-3326A12AF3D2}" srcId="{7CA725CA-60F5-4BBC-B0CE-B64DA974C0B9}" destId="{F1F89B56-2486-42D0-8C6B-56696EBADB9E}" srcOrd="6" destOrd="0" parTransId="{9A63F236-6DFF-4600-A5E0-F2478B1DB2D4}" sibTransId="{73EEE862-7510-49B2-84DD-DFA5B939CE6B}"/>
    <dgm:cxn modelId="{0D495B31-FFF4-4892-86F9-80D4CC135B74}" srcId="{7CA725CA-60F5-4BBC-B0CE-B64DA974C0B9}" destId="{A4A758F7-C526-4E5B-AFF1-31AA35A2496D}" srcOrd="2" destOrd="0" parTransId="{2050BD47-6B25-44CF-9CB3-292A96518B69}" sibTransId="{FC6C9BF7-4639-4995-9415-77C08D5FA1C5}"/>
    <dgm:cxn modelId="{A8E78126-25A9-4080-B02F-0D989A288F4C}" srcId="{118416EE-3EA8-4656-9DDA-F7D68664FC5E}" destId="{89D9D23A-CB26-43FA-9427-57B8CFA6A82D}" srcOrd="3" destOrd="0" parTransId="{9759B0ED-ECB4-48CD-B457-E4A641EC7800}" sibTransId="{7516E19E-DEE5-4E94-A2A7-10DF116DB650}"/>
    <dgm:cxn modelId="{F6A4F922-E181-498F-9DFE-934A8DC79AE7}" srcId="{C26BFB82-BCF8-4563-A88D-94C158FF76D4}" destId="{F97D864B-BE03-412A-BA84-8D9EA303BB02}" srcOrd="4" destOrd="0" parTransId="{D535F189-17CD-4071-8EEF-F8BB1CC64290}" sibTransId="{C8E2DEED-7E19-4269-95D7-32C08535D7A4}"/>
    <dgm:cxn modelId="{EE7B2B17-269B-4B6F-AEE4-E7A8F92DD1EE}" type="presOf" srcId="{B19A2577-9484-4DF0-A954-6CFC16EE946D}" destId="{1ACD57CB-A615-4BAE-849F-5A35A10DB2A2}" srcOrd="1" destOrd="1" presId="urn:microsoft.com/office/officeart/2005/8/layout/cycle4"/>
    <dgm:cxn modelId="{B6BCF69A-E92A-4866-933A-0453500662B9}" type="presOf" srcId="{A74749E3-D90E-4CF1-8C22-E3308234A6D0}" destId="{007201F7-CD85-4DB4-A965-7C88502A2F2B}" srcOrd="1" destOrd="2" presId="urn:microsoft.com/office/officeart/2005/8/layout/cycle4"/>
    <dgm:cxn modelId="{78D2DAD8-28D8-4C4D-9C86-13480822529D}" type="presOf" srcId="{7CA725CA-60F5-4BBC-B0CE-B64DA974C0B9}" destId="{615AE00B-D654-4784-9C19-909E7509330D}" srcOrd="0" destOrd="0" presId="urn:microsoft.com/office/officeart/2005/8/layout/cycle4"/>
    <dgm:cxn modelId="{E9607925-0E31-4A45-AEB5-62885629C26C}" srcId="{7CA725CA-60F5-4BBC-B0CE-B64DA974C0B9}" destId="{841DA4B5-DFCD-4E57-A78B-5734C5BAE261}" srcOrd="1" destOrd="0" parTransId="{5CDB6E7C-76FC-4030-8D94-643FE5925390}" sibTransId="{F9E874DF-BDC5-4909-B168-0D581E4430BD}"/>
    <dgm:cxn modelId="{271C7A26-8C64-4DBA-A2FD-9A7A55B38B53}" type="presOf" srcId="{2EE753AF-1FFE-4028-B732-6997A0E3397D}" destId="{C10CA29C-FD1B-4E43-AAB8-53D8402C3FA0}" srcOrd="1" destOrd="2" presId="urn:microsoft.com/office/officeart/2005/8/layout/cycle4"/>
    <dgm:cxn modelId="{E7284E67-837D-411C-9053-6486118756A2}" type="presOf" srcId="{34ED624A-57DC-4A89-B6CD-A2A3F56439FA}" destId="{4FD9552E-DCE9-44B3-835A-51AFD278654E}" srcOrd="0" destOrd="0" presId="urn:microsoft.com/office/officeart/2005/8/layout/cycle4"/>
    <dgm:cxn modelId="{EBF8CDA0-7AFA-4744-B005-5F110FB3CEB4}" type="presOf" srcId="{F1F89B56-2486-42D0-8C6B-56696EBADB9E}" destId="{6610F503-7D3C-444A-8F2D-9A89114DF425}" srcOrd="0" destOrd="6" presId="urn:microsoft.com/office/officeart/2005/8/layout/cycle4"/>
    <dgm:cxn modelId="{F0A41B00-7D7D-400A-9788-A80F045BD800}" srcId="{C2936BB8-846C-4F1E-AAA6-69B0CE455A4E}" destId="{FF14D3F2-6E46-428B-B300-AA315731D44A}" srcOrd="1" destOrd="0" parTransId="{4CA08DE8-0763-4826-8BB4-6AB0EE339E58}" sibTransId="{666F814C-FE56-44D1-9BA7-5D4245DFAD3D}"/>
    <dgm:cxn modelId="{AE179BFD-EB71-47E8-B1F5-B0FF3D4C197E}" srcId="{34ED624A-57DC-4A89-B6CD-A2A3F56439FA}" destId="{C2936BB8-846C-4F1E-AAA6-69B0CE455A4E}" srcOrd="1" destOrd="0" parTransId="{82753C49-475F-4490-9AC6-395E0B884A30}" sibTransId="{42E40E45-5A53-4F46-8ABC-B6ED17822111}"/>
    <dgm:cxn modelId="{8F15A4EF-083C-4410-9156-D224E37226B0}" type="presOf" srcId="{F97D864B-BE03-412A-BA84-8D9EA303BB02}" destId="{6431502C-9B0E-4993-8281-8CA8DAEF1DF4}" srcOrd="0" destOrd="4" presId="urn:microsoft.com/office/officeart/2005/8/layout/cycle4"/>
    <dgm:cxn modelId="{5528ED23-2F7D-42DC-AA47-7A64F9977453}" srcId="{C26BFB82-BCF8-4563-A88D-94C158FF76D4}" destId="{4441686A-1771-4F3C-A173-57308E3319E7}" srcOrd="0" destOrd="0" parTransId="{F932C479-E37E-4A59-9247-61D3A985942F}" sibTransId="{B94B3B92-E459-4CDE-8F7B-232A83381643}"/>
    <dgm:cxn modelId="{EDB3EC6A-0F7F-4D98-8139-4D53E6434B0E}" type="presOf" srcId="{B95E8644-DF80-4074-96E2-9217203931BC}" destId="{A981562F-2E16-45E2-A648-CC713023CE3B}" srcOrd="0" destOrd="7" presId="urn:microsoft.com/office/officeart/2005/8/layout/cycle4"/>
    <dgm:cxn modelId="{6B25D959-E5B2-43A6-9CB0-D674E91A7815}" type="presOf" srcId="{5C4C33D1-95B5-4321-AAFF-90C6EAA7CBF2}" destId="{6431502C-9B0E-4993-8281-8CA8DAEF1DF4}" srcOrd="0" destOrd="5" presId="urn:microsoft.com/office/officeart/2005/8/layout/cycle4"/>
    <dgm:cxn modelId="{4FA75AAC-D48D-4E20-BBFB-3DEF1845FAE9}" type="presOf" srcId="{4769BEE7-50B5-4942-A935-60236B0AE278}" destId="{6610F503-7D3C-444A-8F2D-9A89114DF425}" srcOrd="0" destOrd="4" presId="urn:microsoft.com/office/officeart/2005/8/layout/cycle4"/>
    <dgm:cxn modelId="{45A5D391-37C9-4379-B7E2-E2350C143999}" srcId="{118416EE-3EA8-4656-9DDA-F7D68664FC5E}" destId="{544DF2A2-E0E6-4C76-9278-E9866217637C}" srcOrd="2" destOrd="0" parTransId="{DA1DAD0B-4BD2-4F45-BA21-2BF55358AA2C}" sibTransId="{0E4C906E-9F7D-48B1-8B46-FFB0E8AD54DE}"/>
    <dgm:cxn modelId="{112A8773-42CF-4BD5-8C7C-727A8EFD71DF}" type="presOf" srcId="{EC5AEA93-7BC4-4F4B-843F-34528A603BE5}" destId="{00184A10-9D47-4235-B16D-E9B4DE87E981}" srcOrd="0" destOrd="3" presId="urn:microsoft.com/office/officeart/2005/8/layout/cycle4"/>
    <dgm:cxn modelId="{B9D5D723-9A04-45FF-AF85-81A9763E12DB}" type="presOf" srcId="{A4A758F7-C526-4E5B-AFF1-31AA35A2496D}" destId="{6610F503-7D3C-444A-8F2D-9A89114DF425}" srcOrd="0" destOrd="2" presId="urn:microsoft.com/office/officeart/2005/8/layout/cycle4"/>
    <dgm:cxn modelId="{E82F0A5F-249F-4CE2-9830-3F15D41050C1}" srcId="{34ED624A-57DC-4A89-B6CD-A2A3F56439FA}" destId="{118416EE-3EA8-4656-9DDA-F7D68664FC5E}" srcOrd="2" destOrd="0" parTransId="{C32B6A7A-F879-428C-AF8A-29172C47E1A0}" sibTransId="{1E2ADA97-9045-4B91-AF0D-D40C5AD67312}"/>
    <dgm:cxn modelId="{05B52AC5-E18B-497F-AB2F-725CED53B184}" type="presOf" srcId="{5C4C33D1-95B5-4321-AAFF-90C6EAA7CBF2}" destId="{C10CA29C-FD1B-4E43-AAB8-53D8402C3FA0}" srcOrd="1" destOrd="5" presId="urn:microsoft.com/office/officeart/2005/8/layout/cycle4"/>
    <dgm:cxn modelId="{A5C82FA5-3BFE-4D61-A4FC-16E00A2E8F8A}" type="presOf" srcId="{F97E8F02-6BAE-49AD-AB1F-4069EBDE5D9F}" destId="{1ACD57CB-A615-4BAE-849F-5A35A10DB2A2}" srcOrd="1" destOrd="4" presId="urn:microsoft.com/office/officeart/2005/8/layout/cycle4"/>
    <dgm:cxn modelId="{43646B96-FF41-4B07-B4FF-E8C9F9813746}" type="presOf" srcId="{183B7CEB-BEC8-4F17-9C8B-55C4895F1466}" destId="{6431502C-9B0E-4993-8281-8CA8DAEF1DF4}" srcOrd="0" destOrd="1" presId="urn:microsoft.com/office/officeart/2005/8/layout/cycle4"/>
    <dgm:cxn modelId="{70A359A5-928D-47F1-9AD2-7F2CACEE7B36}" type="presOf" srcId="{C2936BB8-846C-4F1E-AAA6-69B0CE455A4E}" destId="{1DBDFD1B-F319-4264-B425-A6F5583461F7}" srcOrd="0" destOrd="0" presId="urn:microsoft.com/office/officeart/2005/8/layout/cycle4"/>
    <dgm:cxn modelId="{EBEB14A1-869C-4E56-99F7-3E63F7C749F9}" type="presOf" srcId="{9BA295C2-1E6A-4752-B185-0E44FDA4AE26}" destId="{9A19A59B-E141-48E6-8514-356A033E62E1}" srcOrd="1" destOrd="7" presId="urn:microsoft.com/office/officeart/2005/8/layout/cycle4"/>
    <dgm:cxn modelId="{9E114592-3930-4C4E-9A9A-0B9A0DC15365}" srcId="{7CA725CA-60F5-4BBC-B0CE-B64DA974C0B9}" destId="{7DD6B77F-0E08-46F1-8DBB-0B769350BF11}" srcOrd="0" destOrd="0" parTransId="{2DEE0A8D-52AA-42C2-9A0A-0C3C919B9C42}" sibTransId="{FB0D6491-0F8E-4696-AB7D-A13F943DC67C}"/>
    <dgm:cxn modelId="{C1652707-92EB-43B3-89A0-A3EAD2A72FA5}" type="presOf" srcId="{A4A758F7-C526-4E5B-AFF1-31AA35A2496D}" destId="{9A19A59B-E141-48E6-8514-356A033E62E1}" srcOrd="1" destOrd="2" presId="urn:microsoft.com/office/officeart/2005/8/layout/cycle4"/>
    <dgm:cxn modelId="{963A945E-1A72-41B6-ACFC-5E09DACAEB22}" type="presOf" srcId="{A555457D-42A2-4306-BA50-EE97E24B217A}" destId="{6610F503-7D3C-444A-8F2D-9A89114DF425}" srcOrd="0" destOrd="3" presId="urn:microsoft.com/office/officeart/2005/8/layout/cycle4"/>
    <dgm:cxn modelId="{CF2C5CE0-F47C-429D-9792-38DF1D8ADF98}" type="presOf" srcId="{2EE753AF-1FFE-4028-B732-6997A0E3397D}" destId="{6431502C-9B0E-4993-8281-8CA8DAEF1DF4}" srcOrd="0" destOrd="2" presId="urn:microsoft.com/office/officeart/2005/8/layout/cycle4"/>
    <dgm:cxn modelId="{4ABFDBB4-D2F6-4085-AF12-0B9DF2342AAD}" srcId="{C26BFB82-BCF8-4563-A88D-94C158FF76D4}" destId="{183B7CEB-BEC8-4F17-9C8B-55C4895F1466}" srcOrd="1" destOrd="0" parTransId="{E4D9D537-A39E-446A-A306-EC278A74194D}" sibTransId="{9C9DDAEB-1B05-4A15-9991-43130E3A3122}"/>
    <dgm:cxn modelId="{BC21C9BF-C174-44EA-9E08-D50C99598940}" type="presOf" srcId="{E5B15236-7D3D-4619-B7DA-3925AE88087C}" destId="{1ACD57CB-A615-4BAE-849F-5A35A10DB2A2}" srcOrd="1" destOrd="0" presId="urn:microsoft.com/office/officeart/2005/8/layout/cycle4"/>
    <dgm:cxn modelId="{06EF5CDC-19C1-42F1-B2C1-FB36212693A7}" type="presOf" srcId="{E5B15236-7D3D-4619-B7DA-3925AE88087C}" destId="{A981562F-2E16-45E2-A648-CC713023CE3B}" srcOrd="0" destOrd="0" presId="urn:microsoft.com/office/officeart/2005/8/layout/cycle4"/>
    <dgm:cxn modelId="{DAA15715-475A-4F8C-94AC-7AB71D286984}" srcId="{118416EE-3EA8-4656-9DDA-F7D68664FC5E}" destId="{A76F2421-325C-4CC5-83F4-0843D58E4BB0}" srcOrd="6" destOrd="0" parTransId="{68DA775F-076A-4C37-8681-50B90CC77987}" sibTransId="{F70177E0-BCF0-44A1-9BCE-B6521C460076}"/>
    <dgm:cxn modelId="{ED9F2F55-5AFE-42A7-88BD-3243FCDB0486}" srcId="{C2936BB8-846C-4F1E-AAA6-69B0CE455A4E}" destId="{F94C1949-3764-4389-A01D-AF8D29E344A8}" srcOrd="4" destOrd="0" parTransId="{A4126C0D-EFFF-46FE-8F41-080A906FCFD6}" sibTransId="{8051A3EA-168E-4F8B-91D4-4C8FF4324745}"/>
    <dgm:cxn modelId="{2874FF4A-CCE6-4563-919A-0FCC9C38F18C}" type="presOf" srcId="{B19A2577-9484-4DF0-A954-6CFC16EE946D}" destId="{A981562F-2E16-45E2-A648-CC713023CE3B}" srcOrd="0" destOrd="1" presId="urn:microsoft.com/office/officeart/2005/8/layout/cycle4"/>
    <dgm:cxn modelId="{FF1A4760-682A-44CC-A89B-15A07A68F5C0}" type="presOf" srcId="{7DD6B77F-0E08-46F1-8DBB-0B769350BF11}" destId="{6610F503-7D3C-444A-8F2D-9A89114DF425}" srcOrd="0" destOrd="0" presId="urn:microsoft.com/office/officeart/2005/8/layout/cycle4"/>
    <dgm:cxn modelId="{D129A950-1CF3-4C3D-BCEA-4063E84DAD2B}" type="presParOf" srcId="{4FD9552E-DCE9-44B3-835A-51AFD278654E}" destId="{2B6A8B1B-8B34-40AB-BF00-0ACC819CBB0A}" srcOrd="0" destOrd="0" presId="urn:microsoft.com/office/officeart/2005/8/layout/cycle4"/>
    <dgm:cxn modelId="{B5047421-B9FB-45C0-A991-F08B031EBAD1}" type="presParOf" srcId="{2B6A8B1B-8B34-40AB-BF00-0ACC819CBB0A}" destId="{43E49A2D-5C43-4C2F-81B2-B42D404C1755}" srcOrd="0" destOrd="0" presId="urn:microsoft.com/office/officeart/2005/8/layout/cycle4"/>
    <dgm:cxn modelId="{7C0CBF77-D387-4493-9DBD-25386B886D26}" type="presParOf" srcId="{43E49A2D-5C43-4C2F-81B2-B42D404C1755}" destId="{6431502C-9B0E-4993-8281-8CA8DAEF1DF4}" srcOrd="0" destOrd="0" presId="urn:microsoft.com/office/officeart/2005/8/layout/cycle4"/>
    <dgm:cxn modelId="{349B474E-A8FB-4D80-B73C-42E82FA3ED81}" type="presParOf" srcId="{43E49A2D-5C43-4C2F-81B2-B42D404C1755}" destId="{C10CA29C-FD1B-4E43-AAB8-53D8402C3FA0}" srcOrd="1" destOrd="0" presId="urn:microsoft.com/office/officeart/2005/8/layout/cycle4"/>
    <dgm:cxn modelId="{2D88BA72-9FA7-4C7D-8F4E-F593EB13E7C3}" type="presParOf" srcId="{2B6A8B1B-8B34-40AB-BF00-0ACC819CBB0A}" destId="{40296A76-CB36-480E-A70D-5D7E4D36B2A4}" srcOrd="1" destOrd="0" presId="urn:microsoft.com/office/officeart/2005/8/layout/cycle4"/>
    <dgm:cxn modelId="{BD614761-696A-4CAA-B10B-91906818AB0F}" type="presParOf" srcId="{40296A76-CB36-480E-A70D-5D7E4D36B2A4}" destId="{00184A10-9D47-4235-B16D-E9B4DE87E981}" srcOrd="0" destOrd="0" presId="urn:microsoft.com/office/officeart/2005/8/layout/cycle4"/>
    <dgm:cxn modelId="{E39E54EB-91D6-4A12-A803-25A3533AA502}" type="presParOf" srcId="{40296A76-CB36-480E-A70D-5D7E4D36B2A4}" destId="{007201F7-CD85-4DB4-A965-7C88502A2F2B}" srcOrd="1" destOrd="0" presId="urn:microsoft.com/office/officeart/2005/8/layout/cycle4"/>
    <dgm:cxn modelId="{855B2892-A148-401E-AE93-825D2E9748F9}" type="presParOf" srcId="{2B6A8B1B-8B34-40AB-BF00-0ACC819CBB0A}" destId="{8DC38860-3C14-4A5F-B902-80F2BC56AF39}" srcOrd="2" destOrd="0" presId="urn:microsoft.com/office/officeart/2005/8/layout/cycle4"/>
    <dgm:cxn modelId="{7FE65ACB-5BC1-4FA8-921A-6334EC0D7A40}" type="presParOf" srcId="{8DC38860-3C14-4A5F-B902-80F2BC56AF39}" destId="{A981562F-2E16-45E2-A648-CC713023CE3B}" srcOrd="0" destOrd="0" presId="urn:microsoft.com/office/officeart/2005/8/layout/cycle4"/>
    <dgm:cxn modelId="{93FA18E2-9092-48EA-932C-BA822D5A24EB}" type="presParOf" srcId="{8DC38860-3C14-4A5F-B902-80F2BC56AF39}" destId="{1ACD57CB-A615-4BAE-849F-5A35A10DB2A2}" srcOrd="1" destOrd="0" presId="urn:microsoft.com/office/officeart/2005/8/layout/cycle4"/>
    <dgm:cxn modelId="{D2DDC8D9-6A0B-4E15-8C73-F8D418B22610}" type="presParOf" srcId="{2B6A8B1B-8B34-40AB-BF00-0ACC819CBB0A}" destId="{34116EE3-B4BE-41CB-ADD3-5979AB5B039A}" srcOrd="3" destOrd="0" presId="urn:microsoft.com/office/officeart/2005/8/layout/cycle4"/>
    <dgm:cxn modelId="{A70A4235-93C0-4438-80D6-9499A5811B19}" type="presParOf" srcId="{34116EE3-B4BE-41CB-ADD3-5979AB5B039A}" destId="{6610F503-7D3C-444A-8F2D-9A89114DF425}" srcOrd="0" destOrd="0" presId="urn:microsoft.com/office/officeart/2005/8/layout/cycle4"/>
    <dgm:cxn modelId="{E9470055-21CA-438D-9C20-FF1FB0C7CCD7}" type="presParOf" srcId="{34116EE3-B4BE-41CB-ADD3-5979AB5B039A}" destId="{9A19A59B-E141-48E6-8514-356A033E62E1}" srcOrd="1" destOrd="0" presId="urn:microsoft.com/office/officeart/2005/8/layout/cycle4"/>
    <dgm:cxn modelId="{5BB0DD2D-BA5F-47D8-B972-FFEB858D1EEF}" type="presParOf" srcId="{2B6A8B1B-8B34-40AB-BF00-0ACC819CBB0A}" destId="{1B99E3F3-79AB-47F8-B6E9-6B1DCC75F4C4}" srcOrd="4" destOrd="0" presId="urn:microsoft.com/office/officeart/2005/8/layout/cycle4"/>
    <dgm:cxn modelId="{D6C21000-F000-4438-BBA4-A052105E6DC6}" type="presParOf" srcId="{4FD9552E-DCE9-44B3-835A-51AFD278654E}" destId="{9F0C0079-2838-4FCA-BFE9-A720B7E5E9C1}" srcOrd="1" destOrd="0" presId="urn:microsoft.com/office/officeart/2005/8/layout/cycle4"/>
    <dgm:cxn modelId="{16E00B77-3024-415A-BD6B-FFD2ACC62A52}" type="presParOf" srcId="{9F0C0079-2838-4FCA-BFE9-A720B7E5E9C1}" destId="{19ADC283-529C-4558-B762-DD0670811892}" srcOrd="0" destOrd="0" presId="urn:microsoft.com/office/officeart/2005/8/layout/cycle4"/>
    <dgm:cxn modelId="{D0CACABC-734A-4ACE-B2DE-6E2733EF4887}" type="presParOf" srcId="{9F0C0079-2838-4FCA-BFE9-A720B7E5E9C1}" destId="{1DBDFD1B-F319-4264-B425-A6F5583461F7}" srcOrd="1" destOrd="0" presId="urn:microsoft.com/office/officeart/2005/8/layout/cycle4"/>
    <dgm:cxn modelId="{E57DB719-C0A7-4FE8-8DA3-F7902BC826A7}" type="presParOf" srcId="{9F0C0079-2838-4FCA-BFE9-A720B7E5E9C1}" destId="{473A106A-985E-4A21-9B74-09C1E01B94EF}" srcOrd="2" destOrd="0" presId="urn:microsoft.com/office/officeart/2005/8/layout/cycle4"/>
    <dgm:cxn modelId="{DD6BB2F2-8F8F-4D1C-AA65-6A43E7DE403F}" type="presParOf" srcId="{9F0C0079-2838-4FCA-BFE9-A720B7E5E9C1}" destId="{615AE00B-D654-4784-9C19-909E7509330D}" srcOrd="3" destOrd="0" presId="urn:microsoft.com/office/officeart/2005/8/layout/cycle4"/>
    <dgm:cxn modelId="{B5F08348-B119-4608-9B36-D197EE01320A}" type="presParOf" srcId="{9F0C0079-2838-4FCA-BFE9-A720B7E5E9C1}" destId="{F5BFDB4A-3527-467B-A066-66B629BB4044}" srcOrd="4" destOrd="0" presId="urn:microsoft.com/office/officeart/2005/8/layout/cycle4"/>
    <dgm:cxn modelId="{52BEA6B3-7523-400B-89CF-3039B66ED0E0}" type="presParOf" srcId="{4FD9552E-DCE9-44B3-835A-51AFD278654E}" destId="{3E4D96A8-D77A-4BAF-95D5-8C0731D91F5E}" srcOrd="2" destOrd="0" presId="urn:microsoft.com/office/officeart/2005/8/layout/cycle4"/>
    <dgm:cxn modelId="{91EB08D2-9125-4475-B663-0B77BFB39DEF}" type="presParOf" srcId="{4FD9552E-DCE9-44B3-835A-51AFD278654E}" destId="{F129BDB6-E19E-4FE7-959F-47F3717646A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62698-9ED6-47B8-B518-4B048805CA7E}"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ZA"/>
        </a:p>
      </dgm:t>
    </dgm:pt>
    <dgm:pt modelId="{8879F9C0-6611-47E8-952C-DC967A7D9A16}">
      <dgm:prSet phldrT="[Text]"/>
      <dgm:spPr>
        <a:solidFill>
          <a:srgbClr val="0070C0"/>
        </a:solidFill>
      </dgm:spPr>
      <dgm:t>
        <a:bodyPr/>
        <a:lstStyle/>
        <a:p>
          <a:r>
            <a:rPr lang="en-ZA" dirty="0" smtClean="0"/>
            <a:t>Basic Education</a:t>
          </a:r>
          <a:endParaRPr lang="en-ZA" dirty="0"/>
        </a:p>
      </dgm:t>
    </dgm:pt>
    <dgm:pt modelId="{55AD504D-4CF1-460B-B249-BBADF3EDC261}" type="parTrans" cxnId="{50535DC3-A1AA-46F6-BFE3-0162FE9BD496}">
      <dgm:prSet/>
      <dgm:spPr/>
      <dgm:t>
        <a:bodyPr/>
        <a:lstStyle/>
        <a:p>
          <a:endParaRPr lang="en-ZA"/>
        </a:p>
      </dgm:t>
    </dgm:pt>
    <dgm:pt modelId="{B6AA0ADF-3974-45F4-B59F-6B03C9BD5AFD}" type="sibTrans" cxnId="{50535DC3-A1AA-46F6-BFE3-0162FE9BD496}">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6000" r="-36000"/>
          </a:stretch>
        </a:blipFill>
      </dgm:spPr>
      <dgm:t>
        <a:bodyPr/>
        <a:lstStyle/>
        <a:p>
          <a:endParaRPr lang="en-ZA"/>
        </a:p>
      </dgm:t>
    </dgm:pt>
    <dgm:pt modelId="{74C6428C-99FB-47B8-ADC6-F9D7AC01294D}">
      <dgm:prSet phldrT="[Text]"/>
      <dgm:spPr>
        <a:solidFill>
          <a:srgbClr val="FF9900"/>
        </a:solidFill>
      </dgm:spPr>
      <dgm:t>
        <a:bodyPr/>
        <a:lstStyle/>
        <a:p>
          <a:r>
            <a:rPr lang="en-ZA" dirty="0" smtClean="0"/>
            <a:t>Post school education &amp; Training</a:t>
          </a:r>
          <a:endParaRPr lang="en-ZA" dirty="0"/>
        </a:p>
      </dgm:t>
    </dgm:pt>
    <dgm:pt modelId="{0AEB2581-FF62-4EA9-9EF5-F49D7BC3282D}" type="parTrans" cxnId="{6D850F94-68DA-42FB-BC08-40D6E361C0C9}">
      <dgm:prSet/>
      <dgm:spPr/>
      <dgm:t>
        <a:bodyPr/>
        <a:lstStyle/>
        <a:p>
          <a:endParaRPr lang="en-ZA"/>
        </a:p>
      </dgm:t>
    </dgm:pt>
    <dgm:pt modelId="{A1129321-BCF3-4E19-AD87-31DA3FFA79F6}" type="sibTrans" cxnId="{6D850F94-68DA-42FB-BC08-40D6E361C0C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ZA"/>
        </a:p>
      </dgm:t>
    </dgm:pt>
    <dgm:pt modelId="{56DCAA54-F10B-41A8-93C5-1429890CF3A4}">
      <dgm:prSet/>
      <dgm:spPr>
        <a:solidFill>
          <a:srgbClr val="808000"/>
        </a:solidFill>
      </dgm:spPr>
      <dgm:t>
        <a:bodyPr/>
        <a:lstStyle/>
        <a:p>
          <a:r>
            <a:rPr lang="en-ZA" dirty="0" smtClean="0"/>
            <a:t>Workplace Skills Development (WSD)</a:t>
          </a:r>
          <a:endParaRPr lang="en-ZA" dirty="0"/>
        </a:p>
      </dgm:t>
    </dgm:pt>
    <dgm:pt modelId="{912261F7-14D6-40F8-9B1F-D63E1CFDBEA3}" type="parTrans" cxnId="{C0F3C8BA-C53B-4BAF-A690-5E970BE944F0}">
      <dgm:prSet/>
      <dgm:spPr/>
      <dgm:t>
        <a:bodyPr/>
        <a:lstStyle/>
        <a:p>
          <a:endParaRPr lang="en-ZA"/>
        </a:p>
      </dgm:t>
    </dgm:pt>
    <dgm:pt modelId="{6A5300D5-D7C2-4EA1-8B86-4E7EAEB9E452}" type="sibTrans" cxnId="{C0F3C8BA-C53B-4BAF-A690-5E970BE944F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t>
        <a:bodyPr/>
        <a:lstStyle/>
        <a:p>
          <a:endParaRPr lang="en-ZA"/>
        </a:p>
      </dgm:t>
    </dgm:pt>
    <dgm:pt modelId="{79988F2E-F466-4A4A-B596-57F6A13AED67}">
      <dgm:prSet/>
      <dgm:spPr>
        <a:solidFill>
          <a:schemeClr val="tx2">
            <a:lumMod val="60000"/>
            <a:lumOff val="40000"/>
          </a:schemeClr>
        </a:solidFill>
      </dgm:spPr>
      <dgm:t>
        <a:bodyPr/>
        <a:lstStyle/>
        <a:p>
          <a:r>
            <a:rPr lang="en-ZA" dirty="0" smtClean="0"/>
            <a:t>Decent &amp; sustainable jobs</a:t>
          </a:r>
          <a:endParaRPr lang="en-ZA" dirty="0"/>
        </a:p>
      </dgm:t>
    </dgm:pt>
    <dgm:pt modelId="{E03868E1-1E6B-44E4-B7F6-A36AC5C7856E}" type="parTrans" cxnId="{E9740FDC-A3CF-47EB-8C61-66C612B29839}">
      <dgm:prSet/>
      <dgm:spPr/>
      <dgm:t>
        <a:bodyPr/>
        <a:lstStyle/>
        <a:p>
          <a:endParaRPr lang="en-ZA"/>
        </a:p>
      </dgm:t>
    </dgm:pt>
    <dgm:pt modelId="{B669B163-ACD2-4A76-8233-EAE91931E9CD}" type="sibTrans" cxnId="{E9740FDC-A3CF-47EB-8C61-66C612B29839}">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ZA"/>
        </a:p>
      </dgm:t>
    </dgm:pt>
    <dgm:pt modelId="{638D0D3E-757E-454E-984C-299AB67B4487}" type="pres">
      <dgm:prSet presAssocID="{78462698-9ED6-47B8-B518-4B048805CA7E}" presName="Name0" presStyleCnt="0">
        <dgm:presLayoutVars>
          <dgm:chMax val="7"/>
          <dgm:chPref val="7"/>
          <dgm:dir/>
        </dgm:presLayoutVars>
      </dgm:prSet>
      <dgm:spPr/>
      <dgm:t>
        <a:bodyPr/>
        <a:lstStyle/>
        <a:p>
          <a:endParaRPr lang="en-ZA"/>
        </a:p>
      </dgm:t>
    </dgm:pt>
    <dgm:pt modelId="{5BEDFB79-79FC-4076-AF8D-7336474D2886}" type="pres">
      <dgm:prSet presAssocID="{78462698-9ED6-47B8-B518-4B048805CA7E}" presName="dot1" presStyleLbl="alignNode1" presStyleIdx="0" presStyleCnt="13"/>
      <dgm:spPr/>
    </dgm:pt>
    <dgm:pt modelId="{8F463702-316F-4CCD-B065-583CFE624BE2}" type="pres">
      <dgm:prSet presAssocID="{78462698-9ED6-47B8-B518-4B048805CA7E}" presName="dot2" presStyleLbl="alignNode1" presStyleIdx="1" presStyleCnt="13"/>
      <dgm:spPr/>
    </dgm:pt>
    <dgm:pt modelId="{B2FD6200-1CB0-416A-B519-4EAF0C72B88E}" type="pres">
      <dgm:prSet presAssocID="{78462698-9ED6-47B8-B518-4B048805CA7E}" presName="dot3" presStyleLbl="alignNode1" presStyleIdx="2" presStyleCnt="13"/>
      <dgm:spPr/>
    </dgm:pt>
    <dgm:pt modelId="{22CC0E60-AEDB-4A8C-83D4-357F72446619}" type="pres">
      <dgm:prSet presAssocID="{78462698-9ED6-47B8-B518-4B048805CA7E}" presName="dot4" presStyleLbl="alignNode1" presStyleIdx="3" presStyleCnt="13"/>
      <dgm:spPr/>
    </dgm:pt>
    <dgm:pt modelId="{C2C8EB41-6DB7-47C7-9AFB-D6731EB1A71B}" type="pres">
      <dgm:prSet presAssocID="{78462698-9ED6-47B8-B518-4B048805CA7E}" presName="dot5" presStyleLbl="alignNode1" presStyleIdx="4" presStyleCnt="13"/>
      <dgm:spPr/>
    </dgm:pt>
    <dgm:pt modelId="{294AF530-5D8C-49EF-8987-4CDD8A20E05F}" type="pres">
      <dgm:prSet presAssocID="{78462698-9ED6-47B8-B518-4B048805CA7E}" presName="dot6" presStyleLbl="alignNode1" presStyleIdx="5" presStyleCnt="13"/>
      <dgm:spPr/>
    </dgm:pt>
    <dgm:pt modelId="{D67D14E2-E2B2-43C2-937B-7C56C373C407}" type="pres">
      <dgm:prSet presAssocID="{78462698-9ED6-47B8-B518-4B048805CA7E}" presName="dotArrow1" presStyleLbl="alignNode1" presStyleIdx="6" presStyleCnt="13"/>
      <dgm:spPr/>
    </dgm:pt>
    <dgm:pt modelId="{59933B88-4266-4197-AC21-15A5C7D578B5}" type="pres">
      <dgm:prSet presAssocID="{78462698-9ED6-47B8-B518-4B048805CA7E}" presName="dotArrow2" presStyleLbl="alignNode1" presStyleIdx="7" presStyleCnt="13"/>
      <dgm:spPr/>
    </dgm:pt>
    <dgm:pt modelId="{FDF2A604-0A39-4FC2-B921-E5D9EEB0B051}" type="pres">
      <dgm:prSet presAssocID="{78462698-9ED6-47B8-B518-4B048805CA7E}" presName="dotArrow3" presStyleLbl="alignNode1" presStyleIdx="8" presStyleCnt="13"/>
      <dgm:spPr/>
    </dgm:pt>
    <dgm:pt modelId="{9D85D754-7F69-40AD-907E-F37A712505F6}" type="pres">
      <dgm:prSet presAssocID="{78462698-9ED6-47B8-B518-4B048805CA7E}" presName="dotArrow4" presStyleLbl="alignNode1" presStyleIdx="9" presStyleCnt="13"/>
      <dgm:spPr/>
    </dgm:pt>
    <dgm:pt modelId="{BA6E1A01-CC76-42ED-8DD2-3C41494F3BD3}" type="pres">
      <dgm:prSet presAssocID="{78462698-9ED6-47B8-B518-4B048805CA7E}" presName="dotArrow5" presStyleLbl="alignNode1" presStyleIdx="10" presStyleCnt="13"/>
      <dgm:spPr/>
    </dgm:pt>
    <dgm:pt modelId="{C2F204F4-0120-4972-B831-AA7DE2241629}" type="pres">
      <dgm:prSet presAssocID="{78462698-9ED6-47B8-B518-4B048805CA7E}" presName="dotArrow6" presStyleLbl="alignNode1" presStyleIdx="11" presStyleCnt="13"/>
      <dgm:spPr/>
    </dgm:pt>
    <dgm:pt modelId="{BFA348BE-6EE2-4EAC-B586-295576E9DC68}" type="pres">
      <dgm:prSet presAssocID="{78462698-9ED6-47B8-B518-4B048805CA7E}" presName="dotArrow7" presStyleLbl="alignNode1" presStyleIdx="12" presStyleCnt="13"/>
      <dgm:spPr/>
    </dgm:pt>
    <dgm:pt modelId="{CC881750-BC62-48CB-83D5-2321D7A75504}" type="pres">
      <dgm:prSet presAssocID="{8879F9C0-6611-47E8-952C-DC967A7D9A16}" presName="parTx1" presStyleLbl="node1" presStyleIdx="0" presStyleCnt="4"/>
      <dgm:spPr/>
      <dgm:t>
        <a:bodyPr/>
        <a:lstStyle/>
        <a:p>
          <a:endParaRPr lang="en-ZA"/>
        </a:p>
      </dgm:t>
    </dgm:pt>
    <dgm:pt modelId="{4F8F679F-A4BD-4579-A9E2-055BDE00F110}" type="pres">
      <dgm:prSet presAssocID="{B6AA0ADF-3974-45F4-B59F-6B03C9BD5AFD}" presName="picture1" presStyleCnt="0"/>
      <dgm:spPr/>
    </dgm:pt>
    <dgm:pt modelId="{60177B7B-D45F-4287-8A8B-1FC93F5A451C}" type="pres">
      <dgm:prSet presAssocID="{B6AA0ADF-3974-45F4-B59F-6B03C9BD5AFD}" presName="imageRepeatNode" presStyleLbl="fgImgPlace1" presStyleIdx="0" presStyleCnt="4"/>
      <dgm:spPr/>
      <dgm:t>
        <a:bodyPr/>
        <a:lstStyle/>
        <a:p>
          <a:endParaRPr lang="en-ZA"/>
        </a:p>
      </dgm:t>
    </dgm:pt>
    <dgm:pt modelId="{BDC8CD9C-8DB3-4531-B8D5-89E267604DCE}" type="pres">
      <dgm:prSet presAssocID="{74C6428C-99FB-47B8-ADC6-F9D7AC01294D}" presName="parTx2" presStyleLbl="node1" presStyleIdx="1" presStyleCnt="4"/>
      <dgm:spPr/>
      <dgm:t>
        <a:bodyPr/>
        <a:lstStyle/>
        <a:p>
          <a:endParaRPr lang="en-ZA"/>
        </a:p>
      </dgm:t>
    </dgm:pt>
    <dgm:pt modelId="{8F0E7727-117E-48CA-B843-3D479DBCAFCC}" type="pres">
      <dgm:prSet presAssocID="{A1129321-BCF3-4E19-AD87-31DA3FFA79F6}" presName="picture2" presStyleCnt="0"/>
      <dgm:spPr/>
    </dgm:pt>
    <dgm:pt modelId="{DEE34E6E-780C-4F46-B771-F97105210F55}" type="pres">
      <dgm:prSet presAssocID="{A1129321-BCF3-4E19-AD87-31DA3FFA79F6}" presName="imageRepeatNode" presStyleLbl="fgImgPlace1" presStyleIdx="1" presStyleCnt="4"/>
      <dgm:spPr/>
      <dgm:t>
        <a:bodyPr/>
        <a:lstStyle/>
        <a:p>
          <a:endParaRPr lang="en-ZA"/>
        </a:p>
      </dgm:t>
    </dgm:pt>
    <dgm:pt modelId="{F8CAFBB6-0500-486F-A9E5-332066246C98}" type="pres">
      <dgm:prSet presAssocID="{56DCAA54-F10B-41A8-93C5-1429890CF3A4}" presName="parTx3" presStyleLbl="node1" presStyleIdx="2" presStyleCnt="4" custLinFactNeighborX="-397" custLinFactNeighborY="5736"/>
      <dgm:spPr/>
      <dgm:t>
        <a:bodyPr/>
        <a:lstStyle/>
        <a:p>
          <a:endParaRPr lang="en-ZA"/>
        </a:p>
      </dgm:t>
    </dgm:pt>
    <dgm:pt modelId="{EEFD5E27-BB43-4FF3-AF0A-7EB229E38CCE}" type="pres">
      <dgm:prSet presAssocID="{6A5300D5-D7C2-4EA1-8B86-4E7EAEB9E452}" presName="picture3" presStyleCnt="0"/>
      <dgm:spPr/>
    </dgm:pt>
    <dgm:pt modelId="{1314FA64-CBFF-49FA-BCEE-9EC3A097E21B}" type="pres">
      <dgm:prSet presAssocID="{6A5300D5-D7C2-4EA1-8B86-4E7EAEB9E452}" presName="imageRepeatNode" presStyleLbl="fgImgPlace1" presStyleIdx="2" presStyleCnt="4"/>
      <dgm:spPr/>
      <dgm:t>
        <a:bodyPr/>
        <a:lstStyle/>
        <a:p>
          <a:endParaRPr lang="en-ZA"/>
        </a:p>
      </dgm:t>
    </dgm:pt>
    <dgm:pt modelId="{EEBD4EA5-870A-45E4-83FB-4721AC972D27}" type="pres">
      <dgm:prSet presAssocID="{79988F2E-F466-4A4A-B596-57F6A13AED67}" presName="parTx4" presStyleLbl="node1" presStyleIdx="3" presStyleCnt="4"/>
      <dgm:spPr/>
      <dgm:t>
        <a:bodyPr/>
        <a:lstStyle/>
        <a:p>
          <a:endParaRPr lang="en-ZA"/>
        </a:p>
      </dgm:t>
    </dgm:pt>
    <dgm:pt modelId="{65B3A400-018C-4BE3-9521-9248B6168E3A}" type="pres">
      <dgm:prSet presAssocID="{B669B163-ACD2-4A76-8233-EAE91931E9CD}" presName="picture4" presStyleCnt="0"/>
      <dgm:spPr/>
    </dgm:pt>
    <dgm:pt modelId="{BA90A5DE-9E49-4CE5-8DB0-C70D60A396A5}" type="pres">
      <dgm:prSet presAssocID="{B669B163-ACD2-4A76-8233-EAE91931E9CD}" presName="imageRepeatNode" presStyleLbl="fgImgPlace1" presStyleIdx="3" presStyleCnt="4"/>
      <dgm:spPr/>
      <dgm:t>
        <a:bodyPr/>
        <a:lstStyle/>
        <a:p>
          <a:endParaRPr lang="en-ZA"/>
        </a:p>
      </dgm:t>
    </dgm:pt>
  </dgm:ptLst>
  <dgm:cxnLst>
    <dgm:cxn modelId="{50535DC3-A1AA-46F6-BFE3-0162FE9BD496}" srcId="{78462698-9ED6-47B8-B518-4B048805CA7E}" destId="{8879F9C0-6611-47E8-952C-DC967A7D9A16}" srcOrd="0" destOrd="0" parTransId="{55AD504D-4CF1-460B-B249-BBADF3EDC261}" sibTransId="{B6AA0ADF-3974-45F4-B59F-6B03C9BD5AFD}"/>
    <dgm:cxn modelId="{A74B85C3-CD32-4916-9792-EB2F5CC7D559}" type="presOf" srcId="{8879F9C0-6611-47E8-952C-DC967A7D9A16}" destId="{CC881750-BC62-48CB-83D5-2321D7A75504}" srcOrd="0" destOrd="0" presId="urn:microsoft.com/office/officeart/2008/layout/AscendingPictureAccentProcess"/>
    <dgm:cxn modelId="{8602799C-3A8A-4B02-B740-627BCA4BD1E9}" type="presOf" srcId="{6A5300D5-D7C2-4EA1-8B86-4E7EAEB9E452}" destId="{1314FA64-CBFF-49FA-BCEE-9EC3A097E21B}" srcOrd="0" destOrd="0" presId="urn:microsoft.com/office/officeart/2008/layout/AscendingPictureAccentProcess"/>
    <dgm:cxn modelId="{1FA7B9E4-B746-4330-A1D8-D974377DD8CE}" type="presOf" srcId="{78462698-9ED6-47B8-B518-4B048805CA7E}" destId="{638D0D3E-757E-454E-984C-299AB67B4487}" srcOrd="0" destOrd="0" presId="urn:microsoft.com/office/officeart/2008/layout/AscendingPictureAccentProcess"/>
    <dgm:cxn modelId="{D8CE9CA4-68DE-423F-8A9B-D2DB263E50BF}" type="presOf" srcId="{56DCAA54-F10B-41A8-93C5-1429890CF3A4}" destId="{F8CAFBB6-0500-486F-A9E5-332066246C98}" srcOrd="0" destOrd="0" presId="urn:microsoft.com/office/officeart/2008/layout/AscendingPictureAccentProcess"/>
    <dgm:cxn modelId="{63B31FCF-951A-4B59-B6B1-06548F0F6ADC}" type="presOf" srcId="{A1129321-BCF3-4E19-AD87-31DA3FFA79F6}" destId="{DEE34E6E-780C-4F46-B771-F97105210F55}" srcOrd="0" destOrd="0" presId="urn:microsoft.com/office/officeart/2008/layout/AscendingPictureAccentProcess"/>
    <dgm:cxn modelId="{67081888-61BD-4166-A461-C635F1A7AEF8}" type="presOf" srcId="{B669B163-ACD2-4A76-8233-EAE91931E9CD}" destId="{BA90A5DE-9E49-4CE5-8DB0-C70D60A396A5}" srcOrd="0" destOrd="0" presId="urn:microsoft.com/office/officeart/2008/layout/AscendingPictureAccentProcess"/>
    <dgm:cxn modelId="{6D850F94-68DA-42FB-BC08-40D6E361C0C9}" srcId="{78462698-9ED6-47B8-B518-4B048805CA7E}" destId="{74C6428C-99FB-47B8-ADC6-F9D7AC01294D}" srcOrd="1" destOrd="0" parTransId="{0AEB2581-FF62-4EA9-9EF5-F49D7BC3282D}" sibTransId="{A1129321-BCF3-4E19-AD87-31DA3FFA79F6}"/>
    <dgm:cxn modelId="{F4DC325A-3C66-4DF1-8BB4-4F3251D8078C}" type="presOf" srcId="{74C6428C-99FB-47B8-ADC6-F9D7AC01294D}" destId="{BDC8CD9C-8DB3-4531-B8D5-89E267604DCE}" srcOrd="0" destOrd="0" presId="urn:microsoft.com/office/officeart/2008/layout/AscendingPictureAccentProcess"/>
    <dgm:cxn modelId="{E9740FDC-A3CF-47EB-8C61-66C612B29839}" srcId="{78462698-9ED6-47B8-B518-4B048805CA7E}" destId="{79988F2E-F466-4A4A-B596-57F6A13AED67}" srcOrd="3" destOrd="0" parTransId="{E03868E1-1E6B-44E4-B7F6-A36AC5C7856E}" sibTransId="{B669B163-ACD2-4A76-8233-EAE91931E9CD}"/>
    <dgm:cxn modelId="{A0725BB8-F4BC-4B83-AE3F-44C91A709E48}" type="presOf" srcId="{B6AA0ADF-3974-45F4-B59F-6B03C9BD5AFD}" destId="{60177B7B-D45F-4287-8A8B-1FC93F5A451C}" srcOrd="0" destOrd="0" presId="urn:microsoft.com/office/officeart/2008/layout/AscendingPictureAccentProcess"/>
    <dgm:cxn modelId="{6A0284EF-0458-425E-8E63-8A3791B27C00}" type="presOf" srcId="{79988F2E-F466-4A4A-B596-57F6A13AED67}" destId="{EEBD4EA5-870A-45E4-83FB-4721AC972D27}" srcOrd="0" destOrd="0" presId="urn:microsoft.com/office/officeart/2008/layout/AscendingPictureAccentProcess"/>
    <dgm:cxn modelId="{C0F3C8BA-C53B-4BAF-A690-5E970BE944F0}" srcId="{78462698-9ED6-47B8-B518-4B048805CA7E}" destId="{56DCAA54-F10B-41A8-93C5-1429890CF3A4}" srcOrd="2" destOrd="0" parTransId="{912261F7-14D6-40F8-9B1F-D63E1CFDBEA3}" sibTransId="{6A5300D5-D7C2-4EA1-8B86-4E7EAEB9E452}"/>
    <dgm:cxn modelId="{20A20594-763F-4B25-9FE0-86A7C4499A60}" type="presParOf" srcId="{638D0D3E-757E-454E-984C-299AB67B4487}" destId="{5BEDFB79-79FC-4076-AF8D-7336474D2886}" srcOrd="0" destOrd="0" presId="urn:microsoft.com/office/officeart/2008/layout/AscendingPictureAccentProcess"/>
    <dgm:cxn modelId="{9188ABC0-ADE5-4DC4-836C-14249B6555F5}" type="presParOf" srcId="{638D0D3E-757E-454E-984C-299AB67B4487}" destId="{8F463702-316F-4CCD-B065-583CFE624BE2}" srcOrd="1" destOrd="0" presId="urn:microsoft.com/office/officeart/2008/layout/AscendingPictureAccentProcess"/>
    <dgm:cxn modelId="{8AA48285-55C5-432C-AF27-B7761095639E}" type="presParOf" srcId="{638D0D3E-757E-454E-984C-299AB67B4487}" destId="{B2FD6200-1CB0-416A-B519-4EAF0C72B88E}" srcOrd="2" destOrd="0" presId="urn:microsoft.com/office/officeart/2008/layout/AscendingPictureAccentProcess"/>
    <dgm:cxn modelId="{D3967F39-C562-4A26-8C47-DDED69FFC260}" type="presParOf" srcId="{638D0D3E-757E-454E-984C-299AB67B4487}" destId="{22CC0E60-AEDB-4A8C-83D4-357F72446619}" srcOrd="3" destOrd="0" presId="urn:microsoft.com/office/officeart/2008/layout/AscendingPictureAccentProcess"/>
    <dgm:cxn modelId="{E2EEC723-41B8-42DE-82BF-5C9F75BFF0E9}" type="presParOf" srcId="{638D0D3E-757E-454E-984C-299AB67B4487}" destId="{C2C8EB41-6DB7-47C7-9AFB-D6731EB1A71B}" srcOrd="4" destOrd="0" presId="urn:microsoft.com/office/officeart/2008/layout/AscendingPictureAccentProcess"/>
    <dgm:cxn modelId="{6CD3469F-CB5B-423B-9D9A-92A47009E9CF}" type="presParOf" srcId="{638D0D3E-757E-454E-984C-299AB67B4487}" destId="{294AF530-5D8C-49EF-8987-4CDD8A20E05F}" srcOrd="5" destOrd="0" presId="urn:microsoft.com/office/officeart/2008/layout/AscendingPictureAccentProcess"/>
    <dgm:cxn modelId="{D9D43BBE-8BC1-415D-BAAE-76314AD125B8}" type="presParOf" srcId="{638D0D3E-757E-454E-984C-299AB67B4487}" destId="{D67D14E2-E2B2-43C2-937B-7C56C373C407}" srcOrd="6" destOrd="0" presId="urn:microsoft.com/office/officeart/2008/layout/AscendingPictureAccentProcess"/>
    <dgm:cxn modelId="{FE2A7BEF-C516-4161-A6C8-FFA21731A786}" type="presParOf" srcId="{638D0D3E-757E-454E-984C-299AB67B4487}" destId="{59933B88-4266-4197-AC21-15A5C7D578B5}" srcOrd="7" destOrd="0" presId="urn:microsoft.com/office/officeart/2008/layout/AscendingPictureAccentProcess"/>
    <dgm:cxn modelId="{AEDC02C3-53F8-4772-A4ED-F171BD2DDDAF}" type="presParOf" srcId="{638D0D3E-757E-454E-984C-299AB67B4487}" destId="{FDF2A604-0A39-4FC2-B921-E5D9EEB0B051}" srcOrd="8" destOrd="0" presId="urn:microsoft.com/office/officeart/2008/layout/AscendingPictureAccentProcess"/>
    <dgm:cxn modelId="{3405451D-5DD9-4541-AC56-4B68EF2A051F}" type="presParOf" srcId="{638D0D3E-757E-454E-984C-299AB67B4487}" destId="{9D85D754-7F69-40AD-907E-F37A712505F6}" srcOrd="9" destOrd="0" presId="urn:microsoft.com/office/officeart/2008/layout/AscendingPictureAccentProcess"/>
    <dgm:cxn modelId="{F3396BC7-6817-4BC4-9C6E-4629F5542719}" type="presParOf" srcId="{638D0D3E-757E-454E-984C-299AB67B4487}" destId="{BA6E1A01-CC76-42ED-8DD2-3C41494F3BD3}" srcOrd="10" destOrd="0" presId="urn:microsoft.com/office/officeart/2008/layout/AscendingPictureAccentProcess"/>
    <dgm:cxn modelId="{49438156-A553-41A5-ADF5-52C81C580A2F}" type="presParOf" srcId="{638D0D3E-757E-454E-984C-299AB67B4487}" destId="{C2F204F4-0120-4972-B831-AA7DE2241629}" srcOrd="11" destOrd="0" presId="urn:microsoft.com/office/officeart/2008/layout/AscendingPictureAccentProcess"/>
    <dgm:cxn modelId="{D8AD505D-607F-4724-BDC3-5778F283481F}" type="presParOf" srcId="{638D0D3E-757E-454E-984C-299AB67B4487}" destId="{BFA348BE-6EE2-4EAC-B586-295576E9DC68}" srcOrd="12" destOrd="0" presId="urn:microsoft.com/office/officeart/2008/layout/AscendingPictureAccentProcess"/>
    <dgm:cxn modelId="{7B51370A-7AF9-4895-B6B6-4F48A3EC5D21}" type="presParOf" srcId="{638D0D3E-757E-454E-984C-299AB67B4487}" destId="{CC881750-BC62-48CB-83D5-2321D7A75504}" srcOrd="13" destOrd="0" presId="urn:microsoft.com/office/officeart/2008/layout/AscendingPictureAccentProcess"/>
    <dgm:cxn modelId="{FF362FED-97AA-4819-9B61-F415AB3D2E21}" type="presParOf" srcId="{638D0D3E-757E-454E-984C-299AB67B4487}" destId="{4F8F679F-A4BD-4579-A9E2-055BDE00F110}" srcOrd="14" destOrd="0" presId="urn:microsoft.com/office/officeart/2008/layout/AscendingPictureAccentProcess"/>
    <dgm:cxn modelId="{7D310B7C-D363-4955-B563-365B885A6F41}" type="presParOf" srcId="{4F8F679F-A4BD-4579-A9E2-055BDE00F110}" destId="{60177B7B-D45F-4287-8A8B-1FC93F5A451C}" srcOrd="0" destOrd="0" presId="urn:microsoft.com/office/officeart/2008/layout/AscendingPictureAccentProcess"/>
    <dgm:cxn modelId="{F23F8F64-D7C0-4926-9C63-7104B0B8F681}" type="presParOf" srcId="{638D0D3E-757E-454E-984C-299AB67B4487}" destId="{BDC8CD9C-8DB3-4531-B8D5-89E267604DCE}" srcOrd="15" destOrd="0" presId="urn:microsoft.com/office/officeart/2008/layout/AscendingPictureAccentProcess"/>
    <dgm:cxn modelId="{FA4B149C-552B-4D3C-A4EF-185CBA251AC9}" type="presParOf" srcId="{638D0D3E-757E-454E-984C-299AB67B4487}" destId="{8F0E7727-117E-48CA-B843-3D479DBCAFCC}" srcOrd="16" destOrd="0" presId="urn:microsoft.com/office/officeart/2008/layout/AscendingPictureAccentProcess"/>
    <dgm:cxn modelId="{57B1A91F-B38D-4A06-B8CF-9A5692B01261}" type="presParOf" srcId="{8F0E7727-117E-48CA-B843-3D479DBCAFCC}" destId="{DEE34E6E-780C-4F46-B771-F97105210F55}" srcOrd="0" destOrd="0" presId="urn:microsoft.com/office/officeart/2008/layout/AscendingPictureAccentProcess"/>
    <dgm:cxn modelId="{0B22EF6E-0C01-4CBD-AD99-F1B7146E0BAE}" type="presParOf" srcId="{638D0D3E-757E-454E-984C-299AB67B4487}" destId="{F8CAFBB6-0500-486F-A9E5-332066246C98}" srcOrd="17" destOrd="0" presId="urn:microsoft.com/office/officeart/2008/layout/AscendingPictureAccentProcess"/>
    <dgm:cxn modelId="{F812EBD1-A598-4BAD-A21C-EF7546AE8637}" type="presParOf" srcId="{638D0D3E-757E-454E-984C-299AB67B4487}" destId="{EEFD5E27-BB43-4FF3-AF0A-7EB229E38CCE}" srcOrd="18" destOrd="0" presId="urn:microsoft.com/office/officeart/2008/layout/AscendingPictureAccentProcess"/>
    <dgm:cxn modelId="{F6FBAD4B-278E-49D0-84E9-AC1825CB512E}" type="presParOf" srcId="{EEFD5E27-BB43-4FF3-AF0A-7EB229E38CCE}" destId="{1314FA64-CBFF-49FA-BCEE-9EC3A097E21B}" srcOrd="0" destOrd="0" presId="urn:microsoft.com/office/officeart/2008/layout/AscendingPictureAccentProcess"/>
    <dgm:cxn modelId="{D8491679-203B-48B6-A80F-E3DF5F0501EA}" type="presParOf" srcId="{638D0D3E-757E-454E-984C-299AB67B4487}" destId="{EEBD4EA5-870A-45E4-83FB-4721AC972D27}" srcOrd="19" destOrd="0" presId="urn:microsoft.com/office/officeart/2008/layout/AscendingPictureAccentProcess"/>
    <dgm:cxn modelId="{277A2D9C-5211-4020-B88A-23481BAFF93A}" type="presParOf" srcId="{638D0D3E-757E-454E-984C-299AB67B4487}" destId="{65B3A400-018C-4BE3-9521-9248B6168E3A}" srcOrd="20" destOrd="0" presId="urn:microsoft.com/office/officeart/2008/layout/AscendingPictureAccentProcess"/>
    <dgm:cxn modelId="{ED78A401-8D62-4CD1-99CE-22485931C395}" type="presParOf" srcId="{65B3A400-018C-4BE3-9521-9248B6168E3A}" destId="{BA90A5DE-9E49-4CE5-8DB0-C70D60A396A5}"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3A2673-05E3-45A7-98B4-FA138B4AE4FD}" type="doc">
      <dgm:prSet loTypeId="urn:microsoft.com/office/officeart/2005/8/layout/radial5" loCatId="cycle" qsTypeId="urn:microsoft.com/office/officeart/2005/8/quickstyle/simple1" qsCatId="simple" csTypeId="urn:microsoft.com/office/officeart/2005/8/colors/accent2_1" csCatId="accent2" phldr="1"/>
      <dgm:spPr/>
      <dgm:t>
        <a:bodyPr/>
        <a:lstStyle/>
        <a:p>
          <a:endParaRPr lang="en-ZA"/>
        </a:p>
      </dgm:t>
    </dgm:pt>
    <dgm:pt modelId="{BC93CE37-E9E6-4569-835B-72CD6D06E8D7}">
      <dgm:prSet phldrT="[Text]"/>
      <dgm:spPr>
        <a:solidFill>
          <a:schemeClr val="accent1">
            <a:lumMod val="75000"/>
          </a:schemeClr>
        </a:solidFill>
        <a:ln>
          <a:solidFill>
            <a:schemeClr val="accent1">
              <a:lumMod val="75000"/>
            </a:schemeClr>
          </a:solidFill>
        </a:ln>
      </dgm:spPr>
      <dgm:t>
        <a:bodyPr/>
        <a:lstStyle/>
        <a:p>
          <a:r>
            <a:rPr lang="en-ZA" dirty="0" smtClean="0"/>
            <a:t>WSD</a:t>
          </a:r>
          <a:endParaRPr lang="en-ZA" dirty="0"/>
        </a:p>
      </dgm:t>
    </dgm:pt>
    <dgm:pt modelId="{7C9FEDF0-4D06-4CB8-9AF9-53905187EC9F}" type="parTrans" cxnId="{C2883C90-D5FB-47B4-AACC-FADFF3C716E0}">
      <dgm:prSet/>
      <dgm:spPr/>
      <dgm:t>
        <a:bodyPr/>
        <a:lstStyle/>
        <a:p>
          <a:endParaRPr lang="en-ZA"/>
        </a:p>
      </dgm:t>
    </dgm:pt>
    <dgm:pt modelId="{EE45A510-9524-4919-8A8D-1E255BD9AA74}" type="sibTrans" cxnId="{C2883C90-D5FB-47B4-AACC-FADFF3C716E0}">
      <dgm:prSet/>
      <dgm:spPr/>
      <dgm:t>
        <a:bodyPr/>
        <a:lstStyle/>
        <a:p>
          <a:endParaRPr lang="en-ZA"/>
        </a:p>
      </dgm:t>
    </dgm:pt>
    <dgm:pt modelId="{676AA156-BDED-446E-AD22-16F7E3472A39}">
      <dgm:prSet phldrT="[Text]" custT="1"/>
      <dgm:spPr/>
      <dgm:t>
        <a:bodyPr/>
        <a:lstStyle/>
        <a:p>
          <a:r>
            <a:rPr lang="en-ZA" sz="1100" dirty="0" err="1" smtClean="0"/>
            <a:t>Learnerships</a:t>
          </a:r>
          <a:endParaRPr lang="en-ZA" sz="1100" dirty="0"/>
        </a:p>
      </dgm:t>
    </dgm:pt>
    <dgm:pt modelId="{7C83D219-2AAB-47A6-9C86-57BFD543AFC3}" type="parTrans" cxnId="{8B24B7EC-F909-461C-955E-EDB10022F39E}">
      <dgm:prSet/>
      <dgm:spPr/>
      <dgm:t>
        <a:bodyPr/>
        <a:lstStyle/>
        <a:p>
          <a:endParaRPr lang="en-ZA" dirty="0"/>
        </a:p>
      </dgm:t>
    </dgm:pt>
    <dgm:pt modelId="{3DF6EA8D-412C-40D3-8ED6-7949768E5C9F}" type="sibTrans" cxnId="{8B24B7EC-F909-461C-955E-EDB10022F39E}">
      <dgm:prSet/>
      <dgm:spPr/>
      <dgm:t>
        <a:bodyPr/>
        <a:lstStyle/>
        <a:p>
          <a:endParaRPr lang="en-ZA"/>
        </a:p>
      </dgm:t>
    </dgm:pt>
    <dgm:pt modelId="{1CAE8B16-5B38-48E4-990D-CC71A926A51A}">
      <dgm:prSet phldrT="[Text]"/>
      <dgm:spPr/>
      <dgm:t>
        <a:bodyPr/>
        <a:lstStyle/>
        <a:p>
          <a:r>
            <a:rPr lang="en-ZA" dirty="0" smtClean="0"/>
            <a:t>Bursaries</a:t>
          </a:r>
          <a:endParaRPr lang="en-ZA" dirty="0"/>
        </a:p>
      </dgm:t>
    </dgm:pt>
    <dgm:pt modelId="{94CD4275-3037-4F94-BF2B-0F6D3FC90A9D}" type="parTrans" cxnId="{FC33BF98-7FB8-4F3D-9666-AA6D033F19FC}">
      <dgm:prSet/>
      <dgm:spPr/>
      <dgm:t>
        <a:bodyPr/>
        <a:lstStyle/>
        <a:p>
          <a:endParaRPr lang="en-ZA"/>
        </a:p>
      </dgm:t>
    </dgm:pt>
    <dgm:pt modelId="{0432738B-3213-47FF-B18E-1220DB0F25EE}" type="sibTrans" cxnId="{FC33BF98-7FB8-4F3D-9666-AA6D033F19FC}">
      <dgm:prSet/>
      <dgm:spPr/>
      <dgm:t>
        <a:bodyPr/>
        <a:lstStyle/>
        <a:p>
          <a:endParaRPr lang="en-ZA"/>
        </a:p>
      </dgm:t>
    </dgm:pt>
    <dgm:pt modelId="{83D9245D-55E3-4095-B7D2-1509E6A5AE65}">
      <dgm:prSet phldrT="[Text]" custT="1"/>
      <dgm:spPr/>
      <dgm:t>
        <a:bodyPr/>
        <a:lstStyle/>
        <a:p>
          <a:r>
            <a:rPr lang="en-ZA" sz="1100" dirty="0" smtClean="0"/>
            <a:t>Skills Programme</a:t>
          </a:r>
          <a:endParaRPr lang="en-ZA" sz="1100" dirty="0"/>
        </a:p>
      </dgm:t>
    </dgm:pt>
    <dgm:pt modelId="{0C5C0379-A06E-4EB1-8CDC-C82B215FF430}" type="parTrans" cxnId="{0F6EEE5D-1B28-4CD1-BE21-898B4359F26F}">
      <dgm:prSet/>
      <dgm:spPr/>
      <dgm:t>
        <a:bodyPr/>
        <a:lstStyle/>
        <a:p>
          <a:endParaRPr lang="en-ZA"/>
        </a:p>
      </dgm:t>
    </dgm:pt>
    <dgm:pt modelId="{E5D43C12-BBF8-4CA8-AB97-0EE934DB4E04}" type="sibTrans" cxnId="{0F6EEE5D-1B28-4CD1-BE21-898B4359F26F}">
      <dgm:prSet/>
      <dgm:spPr/>
      <dgm:t>
        <a:bodyPr/>
        <a:lstStyle/>
        <a:p>
          <a:endParaRPr lang="en-ZA"/>
        </a:p>
      </dgm:t>
    </dgm:pt>
    <dgm:pt modelId="{B9326981-A010-40EB-BDCC-9BDA0FACEEA3}">
      <dgm:prSet phldrT="[Text]" custT="1"/>
      <dgm:spPr/>
      <dgm:t>
        <a:bodyPr/>
        <a:lstStyle/>
        <a:p>
          <a:r>
            <a:rPr lang="en-ZA" sz="1100" dirty="0" smtClean="0"/>
            <a:t>Internship</a:t>
          </a:r>
          <a:endParaRPr lang="en-ZA" sz="1100" dirty="0"/>
        </a:p>
      </dgm:t>
    </dgm:pt>
    <dgm:pt modelId="{712F55EB-F1B6-4907-8C15-EC713FCBB479}" type="parTrans" cxnId="{8B2008B4-CE06-4E25-80CE-E06AF7C8DA82}">
      <dgm:prSet/>
      <dgm:spPr/>
      <dgm:t>
        <a:bodyPr/>
        <a:lstStyle/>
        <a:p>
          <a:endParaRPr lang="en-ZA"/>
        </a:p>
      </dgm:t>
    </dgm:pt>
    <dgm:pt modelId="{361FECED-52CA-4560-AE5D-1167C7C305DB}" type="sibTrans" cxnId="{8B2008B4-CE06-4E25-80CE-E06AF7C8DA82}">
      <dgm:prSet/>
      <dgm:spPr/>
      <dgm:t>
        <a:bodyPr/>
        <a:lstStyle/>
        <a:p>
          <a:endParaRPr lang="en-ZA"/>
        </a:p>
      </dgm:t>
    </dgm:pt>
    <dgm:pt modelId="{9345797E-786A-453B-B5F9-B0E406202B2E}" type="pres">
      <dgm:prSet presAssocID="{1A3A2673-05E3-45A7-98B4-FA138B4AE4FD}" presName="Name0" presStyleCnt="0">
        <dgm:presLayoutVars>
          <dgm:chMax val="1"/>
          <dgm:dir/>
          <dgm:animLvl val="ctr"/>
          <dgm:resizeHandles val="exact"/>
        </dgm:presLayoutVars>
      </dgm:prSet>
      <dgm:spPr/>
      <dgm:t>
        <a:bodyPr/>
        <a:lstStyle/>
        <a:p>
          <a:endParaRPr lang="en-ZA"/>
        </a:p>
      </dgm:t>
    </dgm:pt>
    <dgm:pt modelId="{CBBF6B3D-955B-42DE-BB74-92FDBBBC72C7}" type="pres">
      <dgm:prSet presAssocID="{BC93CE37-E9E6-4569-835B-72CD6D06E8D7}" presName="centerShape" presStyleLbl="node0" presStyleIdx="0" presStyleCnt="1"/>
      <dgm:spPr/>
      <dgm:t>
        <a:bodyPr/>
        <a:lstStyle/>
        <a:p>
          <a:endParaRPr lang="en-ZA"/>
        </a:p>
      </dgm:t>
    </dgm:pt>
    <dgm:pt modelId="{774E77B1-0E55-4F05-9DED-2AA5F21DB61F}" type="pres">
      <dgm:prSet presAssocID="{7C83D219-2AAB-47A6-9C86-57BFD543AFC3}" presName="parTrans" presStyleLbl="sibTrans2D1" presStyleIdx="0" presStyleCnt="4"/>
      <dgm:spPr/>
      <dgm:t>
        <a:bodyPr/>
        <a:lstStyle/>
        <a:p>
          <a:endParaRPr lang="en-ZA"/>
        </a:p>
      </dgm:t>
    </dgm:pt>
    <dgm:pt modelId="{6A5557EA-51E9-4489-B0A5-30296193E941}" type="pres">
      <dgm:prSet presAssocID="{7C83D219-2AAB-47A6-9C86-57BFD543AFC3}" presName="connectorText" presStyleLbl="sibTrans2D1" presStyleIdx="0" presStyleCnt="4"/>
      <dgm:spPr/>
      <dgm:t>
        <a:bodyPr/>
        <a:lstStyle/>
        <a:p>
          <a:endParaRPr lang="en-ZA"/>
        </a:p>
      </dgm:t>
    </dgm:pt>
    <dgm:pt modelId="{8FC70CC8-96E8-4C35-8934-E097F0814F03}" type="pres">
      <dgm:prSet presAssocID="{676AA156-BDED-446E-AD22-16F7E3472A39}" presName="node" presStyleLbl="node1" presStyleIdx="0" presStyleCnt="4" custScaleX="277436">
        <dgm:presLayoutVars>
          <dgm:bulletEnabled val="1"/>
        </dgm:presLayoutVars>
      </dgm:prSet>
      <dgm:spPr/>
      <dgm:t>
        <a:bodyPr/>
        <a:lstStyle/>
        <a:p>
          <a:endParaRPr lang="en-ZA"/>
        </a:p>
      </dgm:t>
    </dgm:pt>
    <dgm:pt modelId="{6D6FA02F-4CDE-4257-86BF-E36A9D6EBCAA}" type="pres">
      <dgm:prSet presAssocID="{94CD4275-3037-4F94-BF2B-0F6D3FC90A9D}" presName="parTrans" presStyleLbl="sibTrans2D1" presStyleIdx="1" presStyleCnt="4"/>
      <dgm:spPr/>
      <dgm:t>
        <a:bodyPr/>
        <a:lstStyle/>
        <a:p>
          <a:endParaRPr lang="en-ZA"/>
        </a:p>
      </dgm:t>
    </dgm:pt>
    <dgm:pt modelId="{F35CC17F-D3D2-4A14-A1F5-9B5711CE5916}" type="pres">
      <dgm:prSet presAssocID="{94CD4275-3037-4F94-BF2B-0F6D3FC90A9D}" presName="connectorText" presStyleLbl="sibTrans2D1" presStyleIdx="1" presStyleCnt="4"/>
      <dgm:spPr/>
      <dgm:t>
        <a:bodyPr/>
        <a:lstStyle/>
        <a:p>
          <a:endParaRPr lang="en-ZA"/>
        </a:p>
      </dgm:t>
    </dgm:pt>
    <dgm:pt modelId="{31A95606-8FDE-4B87-BC32-6C6B01F2B686}" type="pres">
      <dgm:prSet presAssocID="{1CAE8B16-5B38-48E4-990D-CC71A926A51A}" presName="node" presStyleLbl="node1" presStyleIdx="1" presStyleCnt="4" custScaleX="146878">
        <dgm:presLayoutVars>
          <dgm:bulletEnabled val="1"/>
        </dgm:presLayoutVars>
      </dgm:prSet>
      <dgm:spPr/>
      <dgm:t>
        <a:bodyPr/>
        <a:lstStyle/>
        <a:p>
          <a:endParaRPr lang="en-ZA"/>
        </a:p>
      </dgm:t>
    </dgm:pt>
    <dgm:pt modelId="{7C54128E-4A35-44D7-BFC5-DE8EA666DAF8}" type="pres">
      <dgm:prSet presAssocID="{0C5C0379-A06E-4EB1-8CDC-C82B215FF430}" presName="parTrans" presStyleLbl="sibTrans2D1" presStyleIdx="2" presStyleCnt="4"/>
      <dgm:spPr/>
      <dgm:t>
        <a:bodyPr/>
        <a:lstStyle/>
        <a:p>
          <a:endParaRPr lang="en-ZA"/>
        </a:p>
      </dgm:t>
    </dgm:pt>
    <dgm:pt modelId="{788C943C-CC3B-4E7A-AF69-2B46F3FACF2A}" type="pres">
      <dgm:prSet presAssocID="{0C5C0379-A06E-4EB1-8CDC-C82B215FF430}" presName="connectorText" presStyleLbl="sibTrans2D1" presStyleIdx="2" presStyleCnt="4"/>
      <dgm:spPr/>
      <dgm:t>
        <a:bodyPr/>
        <a:lstStyle/>
        <a:p>
          <a:endParaRPr lang="en-ZA"/>
        </a:p>
      </dgm:t>
    </dgm:pt>
    <dgm:pt modelId="{C68C68AB-913B-4AB9-A26F-7B18DAAFF4CD}" type="pres">
      <dgm:prSet presAssocID="{83D9245D-55E3-4095-B7D2-1509E6A5AE65}" presName="node" presStyleLbl="node1" presStyleIdx="2" presStyleCnt="4" custScaleX="165328">
        <dgm:presLayoutVars>
          <dgm:bulletEnabled val="1"/>
        </dgm:presLayoutVars>
      </dgm:prSet>
      <dgm:spPr/>
      <dgm:t>
        <a:bodyPr/>
        <a:lstStyle/>
        <a:p>
          <a:endParaRPr lang="en-ZA"/>
        </a:p>
      </dgm:t>
    </dgm:pt>
    <dgm:pt modelId="{4B31E704-6017-4810-BA3D-E95C274374B3}" type="pres">
      <dgm:prSet presAssocID="{712F55EB-F1B6-4907-8C15-EC713FCBB479}" presName="parTrans" presStyleLbl="sibTrans2D1" presStyleIdx="3" presStyleCnt="4"/>
      <dgm:spPr/>
      <dgm:t>
        <a:bodyPr/>
        <a:lstStyle/>
        <a:p>
          <a:endParaRPr lang="en-ZA"/>
        </a:p>
      </dgm:t>
    </dgm:pt>
    <dgm:pt modelId="{5733B7AC-568A-4D0F-AF05-251E24628A9A}" type="pres">
      <dgm:prSet presAssocID="{712F55EB-F1B6-4907-8C15-EC713FCBB479}" presName="connectorText" presStyleLbl="sibTrans2D1" presStyleIdx="3" presStyleCnt="4"/>
      <dgm:spPr/>
      <dgm:t>
        <a:bodyPr/>
        <a:lstStyle/>
        <a:p>
          <a:endParaRPr lang="en-ZA"/>
        </a:p>
      </dgm:t>
    </dgm:pt>
    <dgm:pt modelId="{820DAD0F-EEA5-4D50-BD0E-CD538F278C3A}" type="pres">
      <dgm:prSet presAssocID="{B9326981-A010-40EB-BDCC-9BDA0FACEEA3}" presName="node" presStyleLbl="node1" presStyleIdx="3" presStyleCnt="4" custScaleX="197410" custRadScaleRad="121412" custRadScaleInc="-3690">
        <dgm:presLayoutVars>
          <dgm:bulletEnabled val="1"/>
        </dgm:presLayoutVars>
      </dgm:prSet>
      <dgm:spPr/>
      <dgm:t>
        <a:bodyPr/>
        <a:lstStyle/>
        <a:p>
          <a:endParaRPr lang="en-ZA"/>
        </a:p>
      </dgm:t>
    </dgm:pt>
  </dgm:ptLst>
  <dgm:cxnLst>
    <dgm:cxn modelId="{13385E74-0EBD-49B5-ACFA-BDBCF1E6A6E6}" type="presOf" srcId="{712F55EB-F1B6-4907-8C15-EC713FCBB479}" destId="{5733B7AC-568A-4D0F-AF05-251E24628A9A}" srcOrd="1" destOrd="0" presId="urn:microsoft.com/office/officeart/2005/8/layout/radial5"/>
    <dgm:cxn modelId="{23106F62-C419-4018-BBA3-7007646C2499}" type="presOf" srcId="{7C83D219-2AAB-47A6-9C86-57BFD543AFC3}" destId="{6A5557EA-51E9-4489-B0A5-30296193E941}" srcOrd="1" destOrd="0" presId="urn:microsoft.com/office/officeart/2005/8/layout/radial5"/>
    <dgm:cxn modelId="{D090AE40-9113-4331-802E-48EB9122E13B}" type="presOf" srcId="{94CD4275-3037-4F94-BF2B-0F6D3FC90A9D}" destId="{F35CC17F-D3D2-4A14-A1F5-9B5711CE5916}" srcOrd="1" destOrd="0" presId="urn:microsoft.com/office/officeart/2005/8/layout/radial5"/>
    <dgm:cxn modelId="{276A908A-F340-43D0-A342-6812F47CAF34}" type="presOf" srcId="{B9326981-A010-40EB-BDCC-9BDA0FACEEA3}" destId="{820DAD0F-EEA5-4D50-BD0E-CD538F278C3A}" srcOrd="0" destOrd="0" presId="urn:microsoft.com/office/officeart/2005/8/layout/radial5"/>
    <dgm:cxn modelId="{C2883C90-D5FB-47B4-AACC-FADFF3C716E0}" srcId="{1A3A2673-05E3-45A7-98B4-FA138B4AE4FD}" destId="{BC93CE37-E9E6-4569-835B-72CD6D06E8D7}" srcOrd="0" destOrd="0" parTransId="{7C9FEDF0-4D06-4CB8-9AF9-53905187EC9F}" sibTransId="{EE45A510-9524-4919-8A8D-1E255BD9AA74}"/>
    <dgm:cxn modelId="{EF241810-F011-4AC9-8554-B14C48A4FE85}" type="presOf" srcId="{0C5C0379-A06E-4EB1-8CDC-C82B215FF430}" destId="{788C943C-CC3B-4E7A-AF69-2B46F3FACF2A}" srcOrd="1" destOrd="0" presId="urn:microsoft.com/office/officeart/2005/8/layout/radial5"/>
    <dgm:cxn modelId="{21DD04AA-A48E-477E-B10E-A932FFD9C2D1}" type="presOf" srcId="{1A3A2673-05E3-45A7-98B4-FA138B4AE4FD}" destId="{9345797E-786A-453B-B5F9-B0E406202B2E}" srcOrd="0" destOrd="0" presId="urn:microsoft.com/office/officeart/2005/8/layout/radial5"/>
    <dgm:cxn modelId="{56F0753F-ACE4-41FC-948E-ACF31ABA31E5}" type="presOf" srcId="{676AA156-BDED-446E-AD22-16F7E3472A39}" destId="{8FC70CC8-96E8-4C35-8934-E097F0814F03}" srcOrd="0" destOrd="0" presId="urn:microsoft.com/office/officeart/2005/8/layout/radial5"/>
    <dgm:cxn modelId="{E0F58AF4-5396-4201-AA6B-7CEA8113D542}" type="presOf" srcId="{83D9245D-55E3-4095-B7D2-1509E6A5AE65}" destId="{C68C68AB-913B-4AB9-A26F-7B18DAAFF4CD}" srcOrd="0" destOrd="0" presId="urn:microsoft.com/office/officeart/2005/8/layout/radial5"/>
    <dgm:cxn modelId="{8B24B7EC-F909-461C-955E-EDB10022F39E}" srcId="{BC93CE37-E9E6-4569-835B-72CD6D06E8D7}" destId="{676AA156-BDED-446E-AD22-16F7E3472A39}" srcOrd="0" destOrd="0" parTransId="{7C83D219-2AAB-47A6-9C86-57BFD543AFC3}" sibTransId="{3DF6EA8D-412C-40D3-8ED6-7949768E5C9F}"/>
    <dgm:cxn modelId="{FC33BF98-7FB8-4F3D-9666-AA6D033F19FC}" srcId="{BC93CE37-E9E6-4569-835B-72CD6D06E8D7}" destId="{1CAE8B16-5B38-48E4-990D-CC71A926A51A}" srcOrd="1" destOrd="0" parTransId="{94CD4275-3037-4F94-BF2B-0F6D3FC90A9D}" sibTransId="{0432738B-3213-47FF-B18E-1220DB0F25EE}"/>
    <dgm:cxn modelId="{0F6EEE5D-1B28-4CD1-BE21-898B4359F26F}" srcId="{BC93CE37-E9E6-4569-835B-72CD6D06E8D7}" destId="{83D9245D-55E3-4095-B7D2-1509E6A5AE65}" srcOrd="2" destOrd="0" parTransId="{0C5C0379-A06E-4EB1-8CDC-C82B215FF430}" sibTransId="{E5D43C12-BBF8-4CA8-AB97-0EE934DB4E04}"/>
    <dgm:cxn modelId="{06501D9B-3850-4FE0-98E0-EE2E47B9812C}" type="presOf" srcId="{712F55EB-F1B6-4907-8C15-EC713FCBB479}" destId="{4B31E704-6017-4810-BA3D-E95C274374B3}" srcOrd="0" destOrd="0" presId="urn:microsoft.com/office/officeart/2005/8/layout/radial5"/>
    <dgm:cxn modelId="{94073C38-BC4C-4920-808E-CE1EC78967DB}" type="presOf" srcId="{BC93CE37-E9E6-4569-835B-72CD6D06E8D7}" destId="{CBBF6B3D-955B-42DE-BB74-92FDBBBC72C7}" srcOrd="0" destOrd="0" presId="urn:microsoft.com/office/officeart/2005/8/layout/radial5"/>
    <dgm:cxn modelId="{091A54A9-AC09-49DF-8547-E41FF30CF92D}" type="presOf" srcId="{1CAE8B16-5B38-48E4-990D-CC71A926A51A}" destId="{31A95606-8FDE-4B87-BC32-6C6B01F2B686}" srcOrd="0" destOrd="0" presId="urn:microsoft.com/office/officeart/2005/8/layout/radial5"/>
    <dgm:cxn modelId="{4DABF59D-DE07-4D90-B3FB-ABCE9012CDE1}" type="presOf" srcId="{0C5C0379-A06E-4EB1-8CDC-C82B215FF430}" destId="{7C54128E-4A35-44D7-BFC5-DE8EA666DAF8}" srcOrd="0" destOrd="0" presId="urn:microsoft.com/office/officeart/2005/8/layout/radial5"/>
    <dgm:cxn modelId="{FA7A47E7-1EAD-4D19-8FB0-BAE26E366B99}" type="presOf" srcId="{7C83D219-2AAB-47A6-9C86-57BFD543AFC3}" destId="{774E77B1-0E55-4F05-9DED-2AA5F21DB61F}" srcOrd="0" destOrd="0" presId="urn:microsoft.com/office/officeart/2005/8/layout/radial5"/>
    <dgm:cxn modelId="{8B2008B4-CE06-4E25-80CE-E06AF7C8DA82}" srcId="{BC93CE37-E9E6-4569-835B-72CD6D06E8D7}" destId="{B9326981-A010-40EB-BDCC-9BDA0FACEEA3}" srcOrd="3" destOrd="0" parTransId="{712F55EB-F1B6-4907-8C15-EC713FCBB479}" sibTransId="{361FECED-52CA-4560-AE5D-1167C7C305DB}"/>
    <dgm:cxn modelId="{B875ED38-9C2D-4D44-A1AF-6EE2866F51B0}" type="presOf" srcId="{94CD4275-3037-4F94-BF2B-0F6D3FC90A9D}" destId="{6D6FA02F-4CDE-4257-86BF-E36A9D6EBCAA}" srcOrd="0" destOrd="0" presId="urn:microsoft.com/office/officeart/2005/8/layout/radial5"/>
    <dgm:cxn modelId="{54AC78D2-4B2F-4FFB-BA95-51A7BE4DA75C}" type="presParOf" srcId="{9345797E-786A-453B-B5F9-B0E406202B2E}" destId="{CBBF6B3D-955B-42DE-BB74-92FDBBBC72C7}" srcOrd="0" destOrd="0" presId="urn:microsoft.com/office/officeart/2005/8/layout/radial5"/>
    <dgm:cxn modelId="{3AB55BC0-D418-4D41-883D-6D5006F1714D}" type="presParOf" srcId="{9345797E-786A-453B-B5F9-B0E406202B2E}" destId="{774E77B1-0E55-4F05-9DED-2AA5F21DB61F}" srcOrd="1" destOrd="0" presId="urn:microsoft.com/office/officeart/2005/8/layout/radial5"/>
    <dgm:cxn modelId="{F1A19FF9-23B2-4C61-85F0-358F5665417A}" type="presParOf" srcId="{774E77B1-0E55-4F05-9DED-2AA5F21DB61F}" destId="{6A5557EA-51E9-4489-B0A5-30296193E941}" srcOrd="0" destOrd="0" presId="urn:microsoft.com/office/officeart/2005/8/layout/radial5"/>
    <dgm:cxn modelId="{26E02924-6FF6-4ABE-A60C-E06068454FD9}" type="presParOf" srcId="{9345797E-786A-453B-B5F9-B0E406202B2E}" destId="{8FC70CC8-96E8-4C35-8934-E097F0814F03}" srcOrd="2" destOrd="0" presId="urn:microsoft.com/office/officeart/2005/8/layout/radial5"/>
    <dgm:cxn modelId="{F738BDDD-8DB6-43B4-ABD5-74FAE12AC37D}" type="presParOf" srcId="{9345797E-786A-453B-B5F9-B0E406202B2E}" destId="{6D6FA02F-4CDE-4257-86BF-E36A9D6EBCAA}" srcOrd="3" destOrd="0" presId="urn:microsoft.com/office/officeart/2005/8/layout/radial5"/>
    <dgm:cxn modelId="{C641F54B-89E7-44ED-9577-F7D60EC32B22}" type="presParOf" srcId="{6D6FA02F-4CDE-4257-86BF-E36A9D6EBCAA}" destId="{F35CC17F-D3D2-4A14-A1F5-9B5711CE5916}" srcOrd="0" destOrd="0" presId="urn:microsoft.com/office/officeart/2005/8/layout/radial5"/>
    <dgm:cxn modelId="{9D549965-FC8F-459C-B6A0-8A5572057EDD}" type="presParOf" srcId="{9345797E-786A-453B-B5F9-B0E406202B2E}" destId="{31A95606-8FDE-4B87-BC32-6C6B01F2B686}" srcOrd="4" destOrd="0" presId="urn:microsoft.com/office/officeart/2005/8/layout/radial5"/>
    <dgm:cxn modelId="{47A8BE9F-64CA-4933-8461-5C62F0B0AB2B}" type="presParOf" srcId="{9345797E-786A-453B-B5F9-B0E406202B2E}" destId="{7C54128E-4A35-44D7-BFC5-DE8EA666DAF8}" srcOrd="5" destOrd="0" presId="urn:microsoft.com/office/officeart/2005/8/layout/radial5"/>
    <dgm:cxn modelId="{DB9A2809-97BC-4F9A-BFD5-CC4000CDE07A}" type="presParOf" srcId="{7C54128E-4A35-44D7-BFC5-DE8EA666DAF8}" destId="{788C943C-CC3B-4E7A-AF69-2B46F3FACF2A}" srcOrd="0" destOrd="0" presId="urn:microsoft.com/office/officeart/2005/8/layout/radial5"/>
    <dgm:cxn modelId="{512D2B2D-D9CC-493C-A254-C90E1C567C1F}" type="presParOf" srcId="{9345797E-786A-453B-B5F9-B0E406202B2E}" destId="{C68C68AB-913B-4AB9-A26F-7B18DAAFF4CD}" srcOrd="6" destOrd="0" presId="urn:microsoft.com/office/officeart/2005/8/layout/radial5"/>
    <dgm:cxn modelId="{F8942D71-113F-4943-95F8-3CCE442ECF61}" type="presParOf" srcId="{9345797E-786A-453B-B5F9-B0E406202B2E}" destId="{4B31E704-6017-4810-BA3D-E95C274374B3}" srcOrd="7" destOrd="0" presId="urn:microsoft.com/office/officeart/2005/8/layout/radial5"/>
    <dgm:cxn modelId="{DE67C6CA-92DA-46AC-9179-9973747306D0}" type="presParOf" srcId="{4B31E704-6017-4810-BA3D-E95C274374B3}" destId="{5733B7AC-568A-4D0F-AF05-251E24628A9A}" srcOrd="0" destOrd="0" presId="urn:microsoft.com/office/officeart/2005/8/layout/radial5"/>
    <dgm:cxn modelId="{ED45DC8E-3A66-43D9-98F4-968516C16EC1}" type="presParOf" srcId="{9345797E-786A-453B-B5F9-B0E406202B2E}" destId="{820DAD0F-EEA5-4D50-BD0E-CD538F278C3A}" srcOrd="8" destOrd="0" presId="urn:microsoft.com/office/officeart/2005/8/layout/radial5"/>
  </dgm:cxnLst>
  <dgm:bg>
    <a:solidFill>
      <a:srgbClr val="808000"/>
    </a:solid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2FF3D3C-9708-4909-87D0-BF0D29D122A5}"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ZA"/>
        </a:p>
      </dgm:t>
    </dgm:pt>
    <dgm:pt modelId="{3D412BC8-1B44-4440-98C4-C9D49E921BAD}">
      <dgm:prSet phldrT="[Text]"/>
      <dgm:spPr/>
      <dgm:t>
        <a:bodyPr/>
        <a:lstStyle/>
        <a:p>
          <a:r>
            <a:rPr lang="en-ZA" dirty="0" smtClean="0"/>
            <a:t>Economic Sectors</a:t>
          </a:r>
          <a:endParaRPr lang="en-ZA" dirty="0"/>
        </a:p>
      </dgm:t>
    </dgm:pt>
    <dgm:pt modelId="{C1447792-FDA2-4045-9374-D52056C988B2}" type="parTrans" cxnId="{FB956802-AA0F-4893-8B5E-6921E8EA56EC}">
      <dgm:prSet/>
      <dgm:spPr/>
      <dgm:t>
        <a:bodyPr/>
        <a:lstStyle/>
        <a:p>
          <a:endParaRPr lang="en-ZA"/>
        </a:p>
      </dgm:t>
    </dgm:pt>
    <dgm:pt modelId="{41FDD560-83A8-487F-8D99-E54A36FF9ADF}" type="sibTrans" cxnId="{FB956802-AA0F-4893-8B5E-6921E8EA56EC}">
      <dgm:prSet/>
      <dgm:spPr/>
      <dgm:t>
        <a:bodyPr/>
        <a:lstStyle/>
        <a:p>
          <a:endParaRPr lang="en-ZA"/>
        </a:p>
      </dgm:t>
    </dgm:pt>
    <dgm:pt modelId="{9A714B9D-11FF-4B8F-905D-195D31CA63C2}">
      <dgm:prSet phldrT="[Text]"/>
      <dgm:spPr/>
      <dgm:t>
        <a:bodyPr/>
        <a:lstStyle/>
        <a:p>
          <a:r>
            <a:rPr lang="en-ZA" dirty="0" smtClean="0"/>
            <a:t>Public</a:t>
          </a:r>
          <a:endParaRPr lang="en-ZA" dirty="0"/>
        </a:p>
      </dgm:t>
    </dgm:pt>
    <dgm:pt modelId="{2CD74A77-9A5C-45BC-A42F-076469D90346}" type="parTrans" cxnId="{647C136F-E29C-4221-8F1B-8623A7D30147}">
      <dgm:prSet/>
      <dgm:spPr/>
      <dgm:t>
        <a:bodyPr/>
        <a:lstStyle/>
        <a:p>
          <a:endParaRPr lang="en-ZA"/>
        </a:p>
      </dgm:t>
    </dgm:pt>
    <dgm:pt modelId="{C2A590F9-98E4-4DE8-AFD7-4E6DD39E7334}" type="sibTrans" cxnId="{647C136F-E29C-4221-8F1B-8623A7D30147}">
      <dgm:prSet/>
      <dgm:spPr>
        <a:solidFill>
          <a:schemeClr val="accent2">
            <a:lumMod val="60000"/>
            <a:lumOff val="40000"/>
          </a:schemeClr>
        </a:solidFill>
      </dgm:spPr>
      <dgm:t>
        <a:bodyPr/>
        <a:lstStyle/>
        <a:p>
          <a:endParaRPr lang="en-ZA"/>
        </a:p>
      </dgm:t>
    </dgm:pt>
    <dgm:pt modelId="{38871D3D-89F7-45A5-B0E7-291185BC53BD}">
      <dgm:prSet phldrT="[Text]"/>
      <dgm:spPr/>
      <dgm:t>
        <a:bodyPr/>
        <a:lstStyle/>
        <a:p>
          <a:r>
            <a:rPr lang="en-ZA" dirty="0" smtClean="0"/>
            <a:t>Informal</a:t>
          </a:r>
          <a:endParaRPr lang="en-ZA" dirty="0"/>
        </a:p>
      </dgm:t>
    </dgm:pt>
    <dgm:pt modelId="{6D0652CD-6193-4877-A853-541A1A8AE211}" type="parTrans" cxnId="{38DFDF2C-A8D3-4EB1-9BAF-71A2DDF84169}">
      <dgm:prSet/>
      <dgm:spPr/>
      <dgm:t>
        <a:bodyPr/>
        <a:lstStyle/>
        <a:p>
          <a:endParaRPr lang="en-ZA"/>
        </a:p>
      </dgm:t>
    </dgm:pt>
    <dgm:pt modelId="{87351250-4621-4C18-999F-2BB70DB09732}" type="sibTrans" cxnId="{38DFDF2C-A8D3-4EB1-9BAF-71A2DDF84169}">
      <dgm:prSet/>
      <dgm:spPr/>
      <dgm:t>
        <a:bodyPr/>
        <a:lstStyle/>
        <a:p>
          <a:endParaRPr lang="en-ZA"/>
        </a:p>
      </dgm:t>
    </dgm:pt>
    <dgm:pt modelId="{B9F1B953-9A5A-433D-A66D-634A8840EBB2}">
      <dgm:prSet phldrT="[Text]"/>
      <dgm:spPr/>
      <dgm:t>
        <a:bodyPr/>
        <a:lstStyle/>
        <a:p>
          <a:r>
            <a:rPr lang="en-ZA" dirty="0" smtClean="0"/>
            <a:t>Private</a:t>
          </a:r>
          <a:endParaRPr lang="en-ZA" dirty="0"/>
        </a:p>
      </dgm:t>
    </dgm:pt>
    <dgm:pt modelId="{00168182-B9A3-40B0-B683-95414DC87B94}" type="parTrans" cxnId="{3BE9029D-7178-44B4-893F-A50B7B08585E}">
      <dgm:prSet/>
      <dgm:spPr/>
      <dgm:t>
        <a:bodyPr/>
        <a:lstStyle/>
        <a:p>
          <a:endParaRPr lang="en-ZA"/>
        </a:p>
      </dgm:t>
    </dgm:pt>
    <dgm:pt modelId="{AB07150C-CEF4-4FCF-9339-AD50F93C9A80}" type="sibTrans" cxnId="{3BE9029D-7178-44B4-893F-A50B7B08585E}">
      <dgm:prSet/>
      <dgm:spPr/>
      <dgm:t>
        <a:bodyPr/>
        <a:lstStyle/>
        <a:p>
          <a:endParaRPr lang="en-ZA"/>
        </a:p>
      </dgm:t>
    </dgm:pt>
    <dgm:pt modelId="{348C382F-6160-4905-9F45-AF49BFA0E651}" type="pres">
      <dgm:prSet presAssocID="{82FF3D3C-9708-4909-87D0-BF0D29D122A5}" presName="Name0" presStyleCnt="0">
        <dgm:presLayoutVars>
          <dgm:chMax val="1"/>
          <dgm:dir/>
          <dgm:animLvl val="ctr"/>
          <dgm:resizeHandles val="exact"/>
        </dgm:presLayoutVars>
      </dgm:prSet>
      <dgm:spPr/>
      <dgm:t>
        <a:bodyPr/>
        <a:lstStyle/>
        <a:p>
          <a:endParaRPr lang="en-ZA"/>
        </a:p>
      </dgm:t>
    </dgm:pt>
    <dgm:pt modelId="{429FEA54-F111-421A-BD3F-C9260D9C0F5B}" type="pres">
      <dgm:prSet presAssocID="{3D412BC8-1B44-4440-98C4-C9D49E921BAD}" presName="centerShape" presStyleLbl="node0" presStyleIdx="0" presStyleCnt="1" custScaleX="105150" custScaleY="117324"/>
      <dgm:spPr/>
      <dgm:t>
        <a:bodyPr/>
        <a:lstStyle/>
        <a:p>
          <a:endParaRPr lang="en-ZA"/>
        </a:p>
      </dgm:t>
    </dgm:pt>
    <dgm:pt modelId="{3A9A5392-8E8C-4435-B5E3-C46123DE150E}" type="pres">
      <dgm:prSet presAssocID="{9A714B9D-11FF-4B8F-905D-195D31CA63C2}" presName="node" presStyleLbl="node1" presStyleIdx="0" presStyleCnt="3" custScaleX="150500" custScaleY="110438">
        <dgm:presLayoutVars>
          <dgm:bulletEnabled val="1"/>
        </dgm:presLayoutVars>
      </dgm:prSet>
      <dgm:spPr/>
      <dgm:t>
        <a:bodyPr/>
        <a:lstStyle/>
        <a:p>
          <a:endParaRPr lang="en-ZA"/>
        </a:p>
      </dgm:t>
    </dgm:pt>
    <dgm:pt modelId="{0D3B048F-18C9-4C63-860A-DA191B6272B6}" type="pres">
      <dgm:prSet presAssocID="{9A714B9D-11FF-4B8F-905D-195D31CA63C2}" presName="dummy" presStyleCnt="0"/>
      <dgm:spPr/>
    </dgm:pt>
    <dgm:pt modelId="{EB98A75F-B70D-41EC-8D43-E69799AB13AC}" type="pres">
      <dgm:prSet presAssocID="{C2A590F9-98E4-4DE8-AFD7-4E6DD39E7334}" presName="sibTrans" presStyleLbl="sibTrans2D1" presStyleIdx="0" presStyleCnt="3"/>
      <dgm:spPr/>
      <dgm:t>
        <a:bodyPr/>
        <a:lstStyle/>
        <a:p>
          <a:endParaRPr lang="en-ZA"/>
        </a:p>
      </dgm:t>
    </dgm:pt>
    <dgm:pt modelId="{8B0D0382-A435-40D1-B800-23FBE6118079}" type="pres">
      <dgm:prSet presAssocID="{38871D3D-89F7-45A5-B0E7-291185BC53BD}" presName="node" presStyleLbl="node1" presStyleIdx="1" presStyleCnt="3" custScaleX="159059" custScaleY="108368">
        <dgm:presLayoutVars>
          <dgm:bulletEnabled val="1"/>
        </dgm:presLayoutVars>
      </dgm:prSet>
      <dgm:spPr/>
      <dgm:t>
        <a:bodyPr/>
        <a:lstStyle/>
        <a:p>
          <a:endParaRPr lang="en-ZA"/>
        </a:p>
      </dgm:t>
    </dgm:pt>
    <dgm:pt modelId="{5B2BD41E-CF74-49D2-9419-8BA7C7696B8F}" type="pres">
      <dgm:prSet presAssocID="{38871D3D-89F7-45A5-B0E7-291185BC53BD}" presName="dummy" presStyleCnt="0"/>
      <dgm:spPr/>
    </dgm:pt>
    <dgm:pt modelId="{A30719F9-A096-4ABB-AB20-9DD265977B74}" type="pres">
      <dgm:prSet presAssocID="{87351250-4621-4C18-999F-2BB70DB09732}" presName="sibTrans" presStyleLbl="sibTrans2D1" presStyleIdx="1" presStyleCnt="3"/>
      <dgm:spPr/>
      <dgm:t>
        <a:bodyPr/>
        <a:lstStyle/>
        <a:p>
          <a:endParaRPr lang="en-ZA"/>
        </a:p>
      </dgm:t>
    </dgm:pt>
    <dgm:pt modelId="{98941DB6-EF6A-4FBD-817C-D024CB0D1135}" type="pres">
      <dgm:prSet presAssocID="{B9F1B953-9A5A-433D-A66D-634A8840EBB2}" presName="node" presStyleLbl="node1" presStyleIdx="2" presStyleCnt="3" custScaleX="159629" custScaleY="108368">
        <dgm:presLayoutVars>
          <dgm:bulletEnabled val="1"/>
        </dgm:presLayoutVars>
      </dgm:prSet>
      <dgm:spPr/>
      <dgm:t>
        <a:bodyPr/>
        <a:lstStyle/>
        <a:p>
          <a:endParaRPr lang="en-ZA"/>
        </a:p>
      </dgm:t>
    </dgm:pt>
    <dgm:pt modelId="{EE5C10C4-C240-407F-9EC7-0597D332F427}" type="pres">
      <dgm:prSet presAssocID="{B9F1B953-9A5A-433D-A66D-634A8840EBB2}" presName="dummy" presStyleCnt="0"/>
      <dgm:spPr/>
    </dgm:pt>
    <dgm:pt modelId="{A1C97EED-EA9E-4CCB-98FF-DA94E1371F58}" type="pres">
      <dgm:prSet presAssocID="{AB07150C-CEF4-4FCF-9339-AD50F93C9A80}" presName="sibTrans" presStyleLbl="sibTrans2D1" presStyleIdx="2" presStyleCnt="3"/>
      <dgm:spPr/>
      <dgm:t>
        <a:bodyPr/>
        <a:lstStyle/>
        <a:p>
          <a:endParaRPr lang="en-ZA"/>
        </a:p>
      </dgm:t>
    </dgm:pt>
  </dgm:ptLst>
  <dgm:cxnLst>
    <dgm:cxn modelId="{4C96CD75-8FA9-42D0-9A15-C54D1F48616E}" type="presOf" srcId="{38871D3D-89F7-45A5-B0E7-291185BC53BD}" destId="{8B0D0382-A435-40D1-B800-23FBE6118079}" srcOrd="0" destOrd="0" presId="urn:microsoft.com/office/officeart/2005/8/layout/radial6"/>
    <dgm:cxn modelId="{D6DBCFDB-2367-4835-99D2-C416E5DE93CB}" type="presOf" srcId="{B9F1B953-9A5A-433D-A66D-634A8840EBB2}" destId="{98941DB6-EF6A-4FBD-817C-D024CB0D1135}" srcOrd="0" destOrd="0" presId="urn:microsoft.com/office/officeart/2005/8/layout/radial6"/>
    <dgm:cxn modelId="{79B60A07-EFD3-44CB-9C4D-B279FCA6E013}" type="presOf" srcId="{AB07150C-CEF4-4FCF-9339-AD50F93C9A80}" destId="{A1C97EED-EA9E-4CCB-98FF-DA94E1371F58}" srcOrd="0" destOrd="0" presId="urn:microsoft.com/office/officeart/2005/8/layout/radial6"/>
    <dgm:cxn modelId="{FB9B6992-EA53-48DE-94B0-8AD30A97CE7B}" type="presOf" srcId="{C2A590F9-98E4-4DE8-AFD7-4E6DD39E7334}" destId="{EB98A75F-B70D-41EC-8D43-E69799AB13AC}" srcOrd="0" destOrd="0" presId="urn:microsoft.com/office/officeart/2005/8/layout/radial6"/>
    <dgm:cxn modelId="{3BE9029D-7178-44B4-893F-A50B7B08585E}" srcId="{3D412BC8-1B44-4440-98C4-C9D49E921BAD}" destId="{B9F1B953-9A5A-433D-A66D-634A8840EBB2}" srcOrd="2" destOrd="0" parTransId="{00168182-B9A3-40B0-B683-95414DC87B94}" sibTransId="{AB07150C-CEF4-4FCF-9339-AD50F93C9A80}"/>
    <dgm:cxn modelId="{5342A48B-9205-4205-9656-2BB33ED5B333}" type="presOf" srcId="{82FF3D3C-9708-4909-87D0-BF0D29D122A5}" destId="{348C382F-6160-4905-9F45-AF49BFA0E651}" srcOrd="0" destOrd="0" presId="urn:microsoft.com/office/officeart/2005/8/layout/radial6"/>
    <dgm:cxn modelId="{FB956802-AA0F-4893-8B5E-6921E8EA56EC}" srcId="{82FF3D3C-9708-4909-87D0-BF0D29D122A5}" destId="{3D412BC8-1B44-4440-98C4-C9D49E921BAD}" srcOrd="0" destOrd="0" parTransId="{C1447792-FDA2-4045-9374-D52056C988B2}" sibTransId="{41FDD560-83A8-487F-8D99-E54A36FF9ADF}"/>
    <dgm:cxn modelId="{647C136F-E29C-4221-8F1B-8623A7D30147}" srcId="{3D412BC8-1B44-4440-98C4-C9D49E921BAD}" destId="{9A714B9D-11FF-4B8F-905D-195D31CA63C2}" srcOrd="0" destOrd="0" parTransId="{2CD74A77-9A5C-45BC-A42F-076469D90346}" sibTransId="{C2A590F9-98E4-4DE8-AFD7-4E6DD39E7334}"/>
    <dgm:cxn modelId="{0070797B-E835-4484-AA45-3344E363181B}" type="presOf" srcId="{3D412BC8-1B44-4440-98C4-C9D49E921BAD}" destId="{429FEA54-F111-421A-BD3F-C9260D9C0F5B}" srcOrd="0" destOrd="0" presId="urn:microsoft.com/office/officeart/2005/8/layout/radial6"/>
    <dgm:cxn modelId="{FE207BF8-1551-42F0-858B-AC1431B72CA2}" type="presOf" srcId="{87351250-4621-4C18-999F-2BB70DB09732}" destId="{A30719F9-A096-4ABB-AB20-9DD265977B74}" srcOrd="0" destOrd="0" presId="urn:microsoft.com/office/officeart/2005/8/layout/radial6"/>
    <dgm:cxn modelId="{FADC906D-1768-474E-B2A8-658945715A61}" type="presOf" srcId="{9A714B9D-11FF-4B8F-905D-195D31CA63C2}" destId="{3A9A5392-8E8C-4435-B5E3-C46123DE150E}" srcOrd="0" destOrd="0" presId="urn:microsoft.com/office/officeart/2005/8/layout/radial6"/>
    <dgm:cxn modelId="{38DFDF2C-A8D3-4EB1-9BAF-71A2DDF84169}" srcId="{3D412BC8-1B44-4440-98C4-C9D49E921BAD}" destId="{38871D3D-89F7-45A5-B0E7-291185BC53BD}" srcOrd="1" destOrd="0" parTransId="{6D0652CD-6193-4877-A853-541A1A8AE211}" sibTransId="{87351250-4621-4C18-999F-2BB70DB09732}"/>
    <dgm:cxn modelId="{CA17045D-F421-4420-B121-2983A8D7C2C3}" type="presParOf" srcId="{348C382F-6160-4905-9F45-AF49BFA0E651}" destId="{429FEA54-F111-421A-BD3F-C9260D9C0F5B}" srcOrd="0" destOrd="0" presId="urn:microsoft.com/office/officeart/2005/8/layout/radial6"/>
    <dgm:cxn modelId="{94A099C9-D1A6-47AD-BADB-EDA8159988E0}" type="presParOf" srcId="{348C382F-6160-4905-9F45-AF49BFA0E651}" destId="{3A9A5392-8E8C-4435-B5E3-C46123DE150E}" srcOrd="1" destOrd="0" presId="urn:microsoft.com/office/officeart/2005/8/layout/radial6"/>
    <dgm:cxn modelId="{AE0FDA2B-54B8-4836-9029-07C6FF9C6964}" type="presParOf" srcId="{348C382F-6160-4905-9F45-AF49BFA0E651}" destId="{0D3B048F-18C9-4C63-860A-DA191B6272B6}" srcOrd="2" destOrd="0" presId="urn:microsoft.com/office/officeart/2005/8/layout/radial6"/>
    <dgm:cxn modelId="{AC008E99-554B-4439-830D-39CD801871B4}" type="presParOf" srcId="{348C382F-6160-4905-9F45-AF49BFA0E651}" destId="{EB98A75F-B70D-41EC-8D43-E69799AB13AC}" srcOrd="3" destOrd="0" presId="urn:microsoft.com/office/officeart/2005/8/layout/radial6"/>
    <dgm:cxn modelId="{4EDD86DC-DAD9-49C2-AA67-3BD18563BE8A}" type="presParOf" srcId="{348C382F-6160-4905-9F45-AF49BFA0E651}" destId="{8B0D0382-A435-40D1-B800-23FBE6118079}" srcOrd="4" destOrd="0" presId="urn:microsoft.com/office/officeart/2005/8/layout/radial6"/>
    <dgm:cxn modelId="{8FA9A383-7EFF-4FE9-B6B1-0D56F7CC40D2}" type="presParOf" srcId="{348C382F-6160-4905-9F45-AF49BFA0E651}" destId="{5B2BD41E-CF74-49D2-9419-8BA7C7696B8F}" srcOrd="5" destOrd="0" presId="urn:microsoft.com/office/officeart/2005/8/layout/radial6"/>
    <dgm:cxn modelId="{BFAD62A5-7A0B-4C48-8F22-EACF4BE38776}" type="presParOf" srcId="{348C382F-6160-4905-9F45-AF49BFA0E651}" destId="{A30719F9-A096-4ABB-AB20-9DD265977B74}" srcOrd="6" destOrd="0" presId="urn:microsoft.com/office/officeart/2005/8/layout/radial6"/>
    <dgm:cxn modelId="{33DD2500-8341-4471-9598-2CB52472CB53}" type="presParOf" srcId="{348C382F-6160-4905-9F45-AF49BFA0E651}" destId="{98941DB6-EF6A-4FBD-817C-D024CB0D1135}" srcOrd="7" destOrd="0" presId="urn:microsoft.com/office/officeart/2005/8/layout/radial6"/>
    <dgm:cxn modelId="{ACD6F609-FE88-4839-975F-48F785D6B528}" type="presParOf" srcId="{348C382F-6160-4905-9F45-AF49BFA0E651}" destId="{EE5C10C4-C240-407F-9EC7-0597D332F427}" srcOrd="8" destOrd="0" presId="urn:microsoft.com/office/officeart/2005/8/layout/radial6"/>
    <dgm:cxn modelId="{828BA42F-6AA1-4C72-8719-AF7C604B60E7}" type="presParOf" srcId="{348C382F-6160-4905-9F45-AF49BFA0E651}" destId="{A1C97EED-EA9E-4CCB-98FF-DA94E1371F58}" srcOrd="9" destOrd="0" presId="urn:microsoft.com/office/officeart/2005/8/layout/radial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05C0C0-AA91-4CD1-B9E2-5FBF47AC89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ZA"/>
        </a:p>
      </dgm:t>
    </dgm:pt>
    <dgm:pt modelId="{61151ED6-32EF-41DD-A65A-814930EF8240}">
      <dgm:prSet phldrT="[Text]"/>
      <dgm:spPr>
        <a:solidFill>
          <a:srgbClr val="FF9900"/>
        </a:solidFill>
      </dgm:spPr>
      <dgm:t>
        <a:bodyPr/>
        <a:lstStyle/>
        <a:p>
          <a:r>
            <a:rPr lang="en-ZA" dirty="0" smtClean="0"/>
            <a:t>Technical &amp; Vocational Education</a:t>
          </a:r>
          <a:endParaRPr lang="en-ZA" dirty="0"/>
        </a:p>
      </dgm:t>
    </dgm:pt>
    <dgm:pt modelId="{DDDB47E4-4D1D-4758-8F1B-B1414C68EA67}" type="parTrans" cxnId="{2AA04241-37C0-4C54-84E4-2F75EB8436AA}">
      <dgm:prSet/>
      <dgm:spPr/>
      <dgm:t>
        <a:bodyPr/>
        <a:lstStyle/>
        <a:p>
          <a:endParaRPr lang="en-ZA"/>
        </a:p>
      </dgm:t>
    </dgm:pt>
    <dgm:pt modelId="{BE002E3A-9EDE-4340-9856-DC6379211C18}" type="sibTrans" cxnId="{2AA04241-37C0-4C54-84E4-2F75EB8436AA}">
      <dgm:prSet/>
      <dgm:spPr/>
      <dgm:t>
        <a:bodyPr/>
        <a:lstStyle/>
        <a:p>
          <a:endParaRPr lang="en-ZA"/>
        </a:p>
      </dgm:t>
    </dgm:pt>
    <dgm:pt modelId="{BD511EB5-C0CE-45A5-AA76-7AAF8D097A54}">
      <dgm:prSet phldrT="[Text]"/>
      <dgm:spPr/>
      <dgm:t>
        <a:bodyPr/>
        <a:lstStyle/>
        <a:p>
          <a:r>
            <a:rPr lang="en-ZA" dirty="0" smtClean="0"/>
            <a:t>Public TVET colleges</a:t>
          </a:r>
          <a:endParaRPr lang="en-ZA" dirty="0"/>
        </a:p>
      </dgm:t>
    </dgm:pt>
    <dgm:pt modelId="{3E602EA6-380C-471B-A9E3-7125E336DAE7}" type="parTrans" cxnId="{DD61CBF3-0EBC-4701-833A-A166B81C5AB5}">
      <dgm:prSet/>
      <dgm:spPr/>
      <dgm:t>
        <a:bodyPr/>
        <a:lstStyle/>
        <a:p>
          <a:endParaRPr lang="en-ZA"/>
        </a:p>
      </dgm:t>
    </dgm:pt>
    <dgm:pt modelId="{F04EC439-D2BF-4396-B4F5-220FA588EFC6}" type="sibTrans" cxnId="{DD61CBF3-0EBC-4701-833A-A166B81C5AB5}">
      <dgm:prSet/>
      <dgm:spPr/>
      <dgm:t>
        <a:bodyPr/>
        <a:lstStyle/>
        <a:p>
          <a:endParaRPr lang="en-ZA"/>
        </a:p>
      </dgm:t>
    </dgm:pt>
    <dgm:pt modelId="{D8D017BB-B817-448F-8CFA-29A0D1944AD2}">
      <dgm:prSet phldrT="[Text]"/>
      <dgm:spPr/>
      <dgm:t>
        <a:bodyPr/>
        <a:lstStyle/>
        <a:p>
          <a:r>
            <a:rPr lang="en-ZA" dirty="0" smtClean="0"/>
            <a:t>Private colleges</a:t>
          </a:r>
          <a:endParaRPr lang="en-ZA" dirty="0"/>
        </a:p>
      </dgm:t>
    </dgm:pt>
    <dgm:pt modelId="{53791719-8B31-432D-B5B5-8BA6EFDD5A4F}" type="parTrans" cxnId="{D2678CE4-4CCC-4590-B571-665E3E41071D}">
      <dgm:prSet/>
      <dgm:spPr/>
      <dgm:t>
        <a:bodyPr/>
        <a:lstStyle/>
        <a:p>
          <a:endParaRPr lang="en-ZA"/>
        </a:p>
      </dgm:t>
    </dgm:pt>
    <dgm:pt modelId="{3760CF1B-C304-4806-A660-1761C9F32972}" type="sibTrans" cxnId="{D2678CE4-4CCC-4590-B571-665E3E41071D}">
      <dgm:prSet/>
      <dgm:spPr/>
      <dgm:t>
        <a:bodyPr/>
        <a:lstStyle/>
        <a:p>
          <a:endParaRPr lang="en-ZA"/>
        </a:p>
      </dgm:t>
    </dgm:pt>
    <dgm:pt modelId="{9CAD579B-612B-43E7-8974-8ECDC663F18B}">
      <dgm:prSet phldrT="[Text]"/>
      <dgm:spPr>
        <a:solidFill>
          <a:srgbClr val="FF9900"/>
        </a:solidFill>
      </dgm:spPr>
      <dgm:t>
        <a:bodyPr/>
        <a:lstStyle/>
        <a:p>
          <a:r>
            <a:rPr lang="en-ZA" dirty="0" smtClean="0"/>
            <a:t>University Education</a:t>
          </a:r>
          <a:endParaRPr lang="en-ZA" dirty="0"/>
        </a:p>
      </dgm:t>
    </dgm:pt>
    <dgm:pt modelId="{F849821B-09F4-4FBC-B947-A9D7616C1829}" type="parTrans" cxnId="{2246B794-C223-40FB-BB02-B94044C1F9BC}">
      <dgm:prSet/>
      <dgm:spPr/>
      <dgm:t>
        <a:bodyPr/>
        <a:lstStyle/>
        <a:p>
          <a:endParaRPr lang="en-ZA"/>
        </a:p>
      </dgm:t>
    </dgm:pt>
    <dgm:pt modelId="{6AD13AC5-21EF-4597-BE2E-9052C5E4C631}" type="sibTrans" cxnId="{2246B794-C223-40FB-BB02-B94044C1F9BC}">
      <dgm:prSet/>
      <dgm:spPr/>
      <dgm:t>
        <a:bodyPr/>
        <a:lstStyle/>
        <a:p>
          <a:endParaRPr lang="en-ZA"/>
        </a:p>
      </dgm:t>
    </dgm:pt>
    <dgm:pt modelId="{BBA204BB-4079-4734-B037-536064219FCC}">
      <dgm:prSet phldrT="[Text]"/>
      <dgm:spPr/>
      <dgm:t>
        <a:bodyPr/>
        <a:lstStyle/>
        <a:p>
          <a:r>
            <a:rPr lang="en-ZA" dirty="0" smtClean="0"/>
            <a:t>Comprehensive universities</a:t>
          </a:r>
          <a:endParaRPr lang="en-ZA" dirty="0"/>
        </a:p>
      </dgm:t>
    </dgm:pt>
    <dgm:pt modelId="{965A22B8-A980-4202-90A2-98376F28AEA2}" type="parTrans" cxnId="{AB649006-9862-46B4-8F2D-5F2694C3E115}">
      <dgm:prSet/>
      <dgm:spPr/>
      <dgm:t>
        <a:bodyPr/>
        <a:lstStyle/>
        <a:p>
          <a:endParaRPr lang="en-ZA"/>
        </a:p>
      </dgm:t>
    </dgm:pt>
    <dgm:pt modelId="{258E5406-B2AF-4C2C-B3CF-845F0E0E8031}" type="sibTrans" cxnId="{AB649006-9862-46B4-8F2D-5F2694C3E115}">
      <dgm:prSet/>
      <dgm:spPr/>
      <dgm:t>
        <a:bodyPr/>
        <a:lstStyle/>
        <a:p>
          <a:endParaRPr lang="en-ZA"/>
        </a:p>
      </dgm:t>
    </dgm:pt>
    <dgm:pt modelId="{5DD1425D-1F9C-4A31-A544-E387328F21EB}">
      <dgm:prSet phldrT="[Text]"/>
      <dgm:spPr/>
      <dgm:t>
        <a:bodyPr/>
        <a:lstStyle/>
        <a:p>
          <a:r>
            <a:rPr lang="en-ZA" dirty="0" smtClean="0"/>
            <a:t>Universities of technology</a:t>
          </a:r>
          <a:endParaRPr lang="en-ZA" dirty="0"/>
        </a:p>
      </dgm:t>
    </dgm:pt>
    <dgm:pt modelId="{AF008727-9C74-4780-B776-6CBF7711B889}" type="parTrans" cxnId="{814E66C6-51B5-49DB-BF42-CD0A64B7D50E}">
      <dgm:prSet/>
      <dgm:spPr/>
      <dgm:t>
        <a:bodyPr/>
        <a:lstStyle/>
        <a:p>
          <a:endParaRPr lang="en-ZA"/>
        </a:p>
      </dgm:t>
    </dgm:pt>
    <dgm:pt modelId="{2556DEC5-1028-493F-A125-0C7D0D74D06C}" type="sibTrans" cxnId="{814E66C6-51B5-49DB-BF42-CD0A64B7D50E}">
      <dgm:prSet/>
      <dgm:spPr/>
      <dgm:t>
        <a:bodyPr/>
        <a:lstStyle/>
        <a:p>
          <a:endParaRPr lang="en-ZA"/>
        </a:p>
      </dgm:t>
    </dgm:pt>
    <dgm:pt modelId="{34FE0947-6074-42A6-A06F-9BA31C7B6CD0}">
      <dgm:prSet/>
      <dgm:spPr>
        <a:solidFill>
          <a:srgbClr val="FF9900"/>
        </a:solidFill>
      </dgm:spPr>
      <dgm:t>
        <a:bodyPr/>
        <a:lstStyle/>
        <a:p>
          <a:r>
            <a:rPr lang="en-ZA" dirty="0" smtClean="0"/>
            <a:t>Community learning  centre</a:t>
          </a:r>
          <a:endParaRPr lang="en-ZA" dirty="0"/>
        </a:p>
      </dgm:t>
    </dgm:pt>
    <dgm:pt modelId="{C29002C5-55B6-4698-9D5C-052EB5B8035F}" type="parTrans" cxnId="{D3A73AD0-C751-4B67-A119-3770DB9EFA84}">
      <dgm:prSet/>
      <dgm:spPr/>
      <dgm:t>
        <a:bodyPr/>
        <a:lstStyle/>
        <a:p>
          <a:endParaRPr lang="en-ZA"/>
        </a:p>
      </dgm:t>
    </dgm:pt>
    <dgm:pt modelId="{B37770E5-E6C0-48F5-B632-09BFA7329843}" type="sibTrans" cxnId="{D3A73AD0-C751-4B67-A119-3770DB9EFA84}">
      <dgm:prSet/>
      <dgm:spPr/>
      <dgm:t>
        <a:bodyPr/>
        <a:lstStyle/>
        <a:p>
          <a:endParaRPr lang="en-ZA"/>
        </a:p>
      </dgm:t>
    </dgm:pt>
    <dgm:pt modelId="{A4D9361E-D215-44D6-AF71-C5B7119DF8AC}">
      <dgm:prSet/>
      <dgm:spPr/>
      <dgm:t>
        <a:bodyPr/>
        <a:lstStyle/>
        <a:p>
          <a:r>
            <a:rPr lang="en-ZA" dirty="0" smtClean="0"/>
            <a:t> Skills development centres</a:t>
          </a:r>
          <a:endParaRPr lang="en-ZA" dirty="0"/>
        </a:p>
      </dgm:t>
    </dgm:pt>
    <dgm:pt modelId="{CB1E01E6-0B57-4126-8E81-F4216EF17D8E}" type="parTrans" cxnId="{A2BAD46B-753D-466F-82D9-09230743B838}">
      <dgm:prSet/>
      <dgm:spPr/>
      <dgm:t>
        <a:bodyPr/>
        <a:lstStyle/>
        <a:p>
          <a:endParaRPr lang="en-ZA"/>
        </a:p>
      </dgm:t>
    </dgm:pt>
    <dgm:pt modelId="{20915685-4027-4A2E-B5BB-996845850A1E}" type="sibTrans" cxnId="{A2BAD46B-753D-466F-82D9-09230743B838}">
      <dgm:prSet/>
      <dgm:spPr/>
      <dgm:t>
        <a:bodyPr/>
        <a:lstStyle/>
        <a:p>
          <a:endParaRPr lang="en-ZA"/>
        </a:p>
      </dgm:t>
    </dgm:pt>
    <dgm:pt modelId="{53DA8697-6CF5-475B-A635-287589864E1D}">
      <dgm:prSet/>
      <dgm:spPr/>
      <dgm:t>
        <a:bodyPr/>
        <a:lstStyle/>
        <a:p>
          <a:r>
            <a:rPr lang="en-ZA" dirty="0" smtClean="0"/>
            <a:t>Home-based care centres </a:t>
          </a:r>
          <a:endParaRPr lang="en-ZA" dirty="0"/>
        </a:p>
      </dgm:t>
    </dgm:pt>
    <dgm:pt modelId="{FBFE5B95-D52F-4BDD-9FF8-8084B104DA52}" type="parTrans" cxnId="{9B14928B-07F8-4870-8681-45CFCEAD7F15}">
      <dgm:prSet/>
      <dgm:spPr/>
      <dgm:t>
        <a:bodyPr/>
        <a:lstStyle/>
        <a:p>
          <a:endParaRPr lang="en-ZA"/>
        </a:p>
      </dgm:t>
    </dgm:pt>
    <dgm:pt modelId="{A8E58334-2040-4B7D-87E2-0F4E652F1951}" type="sibTrans" cxnId="{9B14928B-07F8-4870-8681-45CFCEAD7F15}">
      <dgm:prSet/>
      <dgm:spPr/>
      <dgm:t>
        <a:bodyPr/>
        <a:lstStyle/>
        <a:p>
          <a:endParaRPr lang="en-ZA"/>
        </a:p>
      </dgm:t>
    </dgm:pt>
    <dgm:pt modelId="{942ADF66-7162-4D74-AD75-3372817E383C}">
      <dgm:prSet phldrT="[Text]"/>
      <dgm:spPr/>
      <dgm:t>
        <a:bodyPr/>
        <a:lstStyle/>
        <a:p>
          <a:r>
            <a:rPr lang="en-ZA" dirty="0" smtClean="0"/>
            <a:t>Private universities</a:t>
          </a:r>
          <a:endParaRPr lang="en-ZA" dirty="0"/>
        </a:p>
      </dgm:t>
    </dgm:pt>
    <dgm:pt modelId="{1B14971E-12E2-4037-A53A-53103A3099A1}" type="parTrans" cxnId="{105972FB-B715-410B-B18F-A2374D8B4DF0}">
      <dgm:prSet/>
      <dgm:spPr/>
      <dgm:t>
        <a:bodyPr/>
        <a:lstStyle/>
        <a:p>
          <a:endParaRPr lang="en-ZA"/>
        </a:p>
      </dgm:t>
    </dgm:pt>
    <dgm:pt modelId="{1110303F-4052-4119-AB64-667E2A96BC6C}" type="sibTrans" cxnId="{105972FB-B715-410B-B18F-A2374D8B4DF0}">
      <dgm:prSet/>
      <dgm:spPr/>
      <dgm:t>
        <a:bodyPr/>
        <a:lstStyle/>
        <a:p>
          <a:endParaRPr lang="en-ZA"/>
        </a:p>
      </dgm:t>
    </dgm:pt>
    <dgm:pt modelId="{748D22D7-4980-4308-B4BF-D2692F593965}" type="pres">
      <dgm:prSet presAssocID="{D605C0C0-AA91-4CD1-B9E2-5FBF47AC8936}" presName="Name0" presStyleCnt="0">
        <dgm:presLayoutVars>
          <dgm:dir/>
          <dgm:animLvl val="lvl"/>
          <dgm:resizeHandles/>
        </dgm:presLayoutVars>
      </dgm:prSet>
      <dgm:spPr/>
      <dgm:t>
        <a:bodyPr/>
        <a:lstStyle/>
        <a:p>
          <a:endParaRPr lang="en-ZA"/>
        </a:p>
      </dgm:t>
    </dgm:pt>
    <dgm:pt modelId="{076DCE22-C036-4023-A6C4-4A5474C35836}" type="pres">
      <dgm:prSet presAssocID="{61151ED6-32EF-41DD-A65A-814930EF8240}" presName="linNode" presStyleCnt="0"/>
      <dgm:spPr/>
    </dgm:pt>
    <dgm:pt modelId="{E046CAF7-44D1-4C14-AE29-FA9592398013}" type="pres">
      <dgm:prSet presAssocID="{61151ED6-32EF-41DD-A65A-814930EF8240}" presName="parentShp" presStyleLbl="node1" presStyleIdx="0" presStyleCnt="3">
        <dgm:presLayoutVars>
          <dgm:bulletEnabled val="1"/>
        </dgm:presLayoutVars>
      </dgm:prSet>
      <dgm:spPr/>
      <dgm:t>
        <a:bodyPr/>
        <a:lstStyle/>
        <a:p>
          <a:endParaRPr lang="en-ZA"/>
        </a:p>
      </dgm:t>
    </dgm:pt>
    <dgm:pt modelId="{A1FACC51-2EF2-4FAF-B1AC-01B5E98EE13C}" type="pres">
      <dgm:prSet presAssocID="{61151ED6-32EF-41DD-A65A-814930EF8240}" presName="childShp" presStyleLbl="bgAccFollowNode1" presStyleIdx="0" presStyleCnt="3">
        <dgm:presLayoutVars>
          <dgm:bulletEnabled val="1"/>
        </dgm:presLayoutVars>
      </dgm:prSet>
      <dgm:spPr/>
      <dgm:t>
        <a:bodyPr/>
        <a:lstStyle/>
        <a:p>
          <a:endParaRPr lang="en-ZA"/>
        </a:p>
      </dgm:t>
    </dgm:pt>
    <dgm:pt modelId="{FE92AC82-50FF-4AC0-AB82-6999EF07F542}" type="pres">
      <dgm:prSet presAssocID="{BE002E3A-9EDE-4340-9856-DC6379211C18}" presName="spacing" presStyleCnt="0"/>
      <dgm:spPr/>
    </dgm:pt>
    <dgm:pt modelId="{4133C099-8983-47BA-A8DF-32B39FFB1964}" type="pres">
      <dgm:prSet presAssocID="{9CAD579B-612B-43E7-8974-8ECDC663F18B}" presName="linNode" presStyleCnt="0"/>
      <dgm:spPr/>
    </dgm:pt>
    <dgm:pt modelId="{93607CD1-172F-429E-8C05-C243B88BD575}" type="pres">
      <dgm:prSet presAssocID="{9CAD579B-612B-43E7-8974-8ECDC663F18B}" presName="parentShp" presStyleLbl="node1" presStyleIdx="1" presStyleCnt="3">
        <dgm:presLayoutVars>
          <dgm:bulletEnabled val="1"/>
        </dgm:presLayoutVars>
      </dgm:prSet>
      <dgm:spPr/>
      <dgm:t>
        <a:bodyPr/>
        <a:lstStyle/>
        <a:p>
          <a:endParaRPr lang="en-ZA"/>
        </a:p>
      </dgm:t>
    </dgm:pt>
    <dgm:pt modelId="{C2193439-8AF6-4CBC-A750-65906266EB8C}" type="pres">
      <dgm:prSet presAssocID="{9CAD579B-612B-43E7-8974-8ECDC663F18B}" presName="childShp" presStyleLbl="bgAccFollowNode1" presStyleIdx="1" presStyleCnt="3">
        <dgm:presLayoutVars>
          <dgm:bulletEnabled val="1"/>
        </dgm:presLayoutVars>
      </dgm:prSet>
      <dgm:spPr/>
      <dgm:t>
        <a:bodyPr/>
        <a:lstStyle/>
        <a:p>
          <a:endParaRPr lang="en-ZA"/>
        </a:p>
      </dgm:t>
    </dgm:pt>
    <dgm:pt modelId="{A793C43C-954E-4E44-A0EF-FD579C74F74D}" type="pres">
      <dgm:prSet presAssocID="{6AD13AC5-21EF-4597-BE2E-9052C5E4C631}" presName="spacing" presStyleCnt="0"/>
      <dgm:spPr/>
    </dgm:pt>
    <dgm:pt modelId="{2AF55F77-DB0F-4978-88D4-0E0E7FF462C5}" type="pres">
      <dgm:prSet presAssocID="{34FE0947-6074-42A6-A06F-9BA31C7B6CD0}" presName="linNode" presStyleCnt="0"/>
      <dgm:spPr/>
    </dgm:pt>
    <dgm:pt modelId="{1ADC562A-6BB3-414E-AEEC-E3D7BE34AF9E}" type="pres">
      <dgm:prSet presAssocID="{34FE0947-6074-42A6-A06F-9BA31C7B6CD0}" presName="parentShp" presStyleLbl="node1" presStyleIdx="2" presStyleCnt="3">
        <dgm:presLayoutVars>
          <dgm:bulletEnabled val="1"/>
        </dgm:presLayoutVars>
      </dgm:prSet>
      <dgm:spPr/>
      <dgm:t>
        <a:bodyPr/>
        <a:lstStyle/>
        <a:p>
          <a:endParaRPr lang="en-ZA"/>
        </a:p>
      </dgm:t>
    </dgm:pt>
    <dgm:pt modelId="{22AAD1B0-6486-4557-8DE2-7F052571E078}" type="pres">
      <dgm:prSet presAssocID="{34FE0947-6074-42A6-A06F-9BA31C7B6CD0}" presName="childShp" presStyleLbl="bgAccFollowNode1" presStyleIdx="2" presStyleCnt="3">
        <dgm:presLayoutVars>
          <dgm:bulletEnabled val="1"/>
        </dgm:presLayoutVars>
      </dgm:prSet>
      <dgm:spPr/>
      <dgm:t>
        <a:bodyPr/>
        <a:lstStyle/>
        <a:p>
          <a:endParaRPr lang="en-ZA"/>
        </a:p>
      </dgm:t>
    </dgm:pt>
  </dgm:ptLst>
  <dgm:cxnLst>
    <dgm:cxn modelId="{4AFB049C-6942-4712-98D5-235146B212AE}" type="presOf" srcId="{5DD1425D-1F9C-4A31-A544-E387328F21EB}" destId="{C2193439-8AF6-4CBC-A750-65906266EB8C}" srcOrd="0" destOrd="1" presId="urn:microsoft.com/office/officeart/2005/8/layout/vList6"/>
    <dgm:cxn modelId="{2246B794-C223-40FB-BB02-B94044C1F9BC}" srcId="{D605C0C0-AA91-4CD1-B9E2-5FBF47AC8936}" destId="{9CAD579B-612B-43E7-8974-8ECDC663F18B}" srcOrd="1" destOrd="0" parTransId="{F849821B-09F4-4FBC-B947-A9D7616C1829}" sibTransId="{6AD13AC5-21EF-4597-BE2E-9052C5E4C631}"/>
    <dgm:cxn modelId="{DD61CBF3-0EBC-4701-833A-A166B81C5AB5}" srcId="{61151ED6-32EF-41DD-A65A-814930EF8240}" destId="{BD511EB5-C0CE-45A5-AA76-7AAF8D097A54}" srcOrd="0" destOrd="0" parTransId="{3E602EA6-380C-471B-A9E3-7125E336DAE7}" sibTransId="{F04EC439-D2BF-4396-B4F5-220FA588EFC6}"/>
    <dgm:cxn modelId="{814E66C6-51B5-49DB-BF42-CD0A64B7D50E}" srcId="{9CAD579B-612B-43E7-8974-8ECDC663F18B}" destId="{5DD1425D-1F9C-4A31-A544-E387328F21EB}" srcOrd="1" destOrd="0" parTransId="{AF008727-9C74-4780-B776-6CBF7711B889}" sibTransId="{2556DEC5-1028-493F-A125-0C7D0D74D06C}"/>
    <dgm:cxn modelId="{202D3B75-7FB1-4DF4-9E43-EB62BD24F41F}" type="presOf" srcId="{D8D017BB-B817-448F-8CFA-29A0D1944AD2}" destId="{A1FACC51-2EF2-4FAF-B1AC-01B5E98EE13C}" srcOrd="0" destOrd="1" presId="urn:microsoft.com/office/officeart/2005/8/layout/vList6"/>
    <dgm:cxn modelId="{D87CFA6D-F502-4BC6-B39C-A8754D36D80B}" type="presOf" srcId="{942ADF66-7162-4D74-AD75-3372817E383C}" destId="{C2193439-8AF6-4CBC-A750-65906266EB8C}" srcOrd="0" destOrd="2" presId="urn:microsoft.com/office/officeart/2005/8/layout/vList6"/>
    <dgm:cxn modelId="{E82B7856-8B7D-4191-95E9-72745BC3DFDF}" type="presOf" srcId="{BBA204BB-4079-4734-B037-536064219FCC}" destId="{C2193439-8AF6-4CBC-A750-65906266EB8C}" srcOrd="0" destOrd="0" presId="urn:microsoft.com/office/officeart/2005/8/layout/vList6"/>
    <dgm:cxn modelId="{A95A1894-B221-4598-9E78-EE68BAAB2374}" type="presOf" srcId="{61151ED6-32EF-41DD-A65A-814930EF8240}" destId="{E046CAF7-44D1-4C14-AE29-FA9592398013}" srcOrd="0" destOrd="0" presId="urn:microsoft.com/office/officeart/2005/8/layout/vList6"/>
    <dgm:cxn modelId="{3218C81C-0201-4BE7-A874-CCADACA1F891}" type="presOf" srcId="{A4D9361E-D215-44D6-AF71-C5B7119DF8AC}" destId="{22AAD1B0-6486-4557-8DE2-7F052571E078}" srcOrd="0" destOrd="0" presId="urn:microsoft.com/office/officeart/2005/8/layout/vList6"/>
    <dgm:cxn modelId="{D2678CE4-4CCC-4590-B571-665E3E41071D}" srcId="{61151ED6-32EF-41DD-A65A-814930EF8240}" destId="{D8D017BB-B817-448F-8CFA-29A0D1944AD2}" srcOrd="1" destOrd="0" parTransId="{53791719-8B31-432D-B5B5-8BA6EFDD5A4F}" sibTransId="{3760CF1B-C304-4806-A660-1761C9F32972}"/>
    <dgm:cxn modelId="{A4831D01-0DF1-4852-BE43-018890E1F20F}" type="presOf" srcId="{BD511EB5-C0CE-45A5-AA76-7AAF8D097A54}" destId="{A1FACC51-2EF2-4FAF-B1AC-01B5E98EE13C}" srcOrd="0" destOrd="0" presId="urn:microsoft.com/office/officeart/2005/8/layout/vList6"/>
    <dgm:cxn modelId="{D3A73AD0-C751-4B67-A119-3770DB9EFA84}" srcId="{D605C0C0-AA91-4CD1-B9E2-5FBF47AC8936}" destId="{34FE0947-6074-42A6-A06F-9BA31C7B6CD0}" srcOrd="2" destOrd="0" parTransId="{C29002C5-55B6-4698-9D5C-052EB5B8035F}" sibTransId="{B37770E5-E6C0-48F5-B632-09BFA7329843}"/>
    <dgm:cxn modelId="{C1D72252-574D-4F99-B8D2-DE608416C5A7}" type="presOf" srcId="{53DA8697-6CF5-475B-A635-287589864E1D}" destId="{22AAD1B0-6486-4557-8DE2-7F052571E078}" srcOrd="0" destOrd="1" presId="urn:microsoft.com/office/officeart/2005/8/layout/vList6"/>
    <dgm:cxn modelId="{9B14928B-07F8-4870-8681-45CFCEAD7F15}" srcId="{34FE0947-6074-42A6-A06F-9BA31C7B6CD0}" destId="{53DA8697-6CF5-475B-A635-287589864E1D}" srcOrd="1" destOrd="0" parTransId="{FBFE5B95-D52F-4BDD-9FF8-8084B104DA52}" sibTransId="{A8E58334-2040-4B7D-87E2-0F4E652F1951}"/>
    <dgm:cxn modelId="{BC3D68C7-860E-48B8-A1A6-23F699CA257A}" type="presOf" srcId="{9CAD579B-612B-43E7-8974-8ECDC663F18B}" destId="{93607CD1-172F-429E-8C05-C243B88BD575}" srcOrd="0" destOrd="0" presId="urn:microsoft.com/office/officeart/2005/8/layout/vList6"/>
    <dgm:cxn modelId="{2AA04241-37C0-4C54-84E4-2F75EB8436AA}" srcId="{D605C0C0-AA91-4CD1-B9E2-5FBF47AC8936}" destId="{61151ED6-32EF-41DD-A65A-814930EF8240}" srcOrd="0" destOrd="0" parTransId="{DDDB47E4-4D1D-4758-8F1B-B1414C68EA67}" sibTransId="{BE002E3A-9EDE-4340-9856-DC6379211C18}"/>
    <dgm:cxn modelId="{EA14180F-41A1-4EC9-A285-D69074304F07}" type="presOf" srcId="{34FE0947-6074-42A6-A06F-9BA31C7B6CD0}" destId="{1ADC562A-6BB3-414E-AEEC-E3D7BE34AF9E}" srcOrd="0" destOrd="0" presId="urn:microsoft.com/office/officeart/2005/8/layout/vList6"/>
    <dgm:cxn modelId="{E2776EC9-482E-46D1-8F38-57FAABFD9A49}" type="presOf" srcId="{D605C0C0-AA91-4CD1-B9E2-5FBF47AC8936}" destId="{748D22D7-4980-4308-B4BF-D2692F593965}" srcOrd="0" destOrd="0" presId="urn:microsoft.com/office/officeart/2005/8/layout/vList6"/>
    <dgm:cxn modelId="{A2BAD46B-753D-466F-82D9-09230743B838}" srcId="{34FE0947-6074-42A6-A06F-9BA31C7B6CD0}" destId="{A4D9361E-D215-44D6-AF71-C5B7119DF8AC}" srcOrd="0" destOrd="0" parTransId="{CB1E01E6-0B57-4126-8E81-F4216EF17D8E}" sibTransId="{20915685-4027-4A2E-B5BB-996845850A1E}"/>
    <dgm:cxn modelId="{105972FB-B715-410B-B18F-A2374D8B4DF0}" srcId="{9CAD579B-612B-43E7-8974-8ECDC663F18B}" destId="{942ADF66-7162-4D74-AD75-3372817E383C}" srcOrd="2" destOrd="0" parTransId="{1B14971E-12E2-4037-A53A-53103A3099A1}" sibTransId="{1110303F-4052-4119-AB64-667E2A96BC6C}"/>
    <dgm:cxn modelId="{AB649006-9862-46B4-8F2D-5F2694C3E115}" srcId="{9CAD579B-612B-43E7-8974-8ECDC663F18B}" destId="{BBA204BB-4079-4734-B037-536064219FCC}" srcOrd="0" destOrd="0" parTransId="{965A22B8-A980-4202-90A2-98376F28AEA2}" sibTransId="{258E5406-B2AF-4C2C-B3CF-845F0E0E8031}"/>
    <dgm:cxn modelId="{BE51EE71-7157-4995-990F-9194BACA8FCB}" type="presParOf" srcId="{748D22D7-4980-4308-B4BF-D2692F593965}" destId="{076DCE22-C036-4023-A6C4-4A5474C35836}" srcOrd="0" destOrd="0" presId="urn:microsoft.com/office/officeart/2005/8/layout/vList6"/>
    <dgm:cxn modelId="{CB0D2259-0154-4B69-A972-3963D4DC0C72}" type="presParOf" srcId="{076DCE22-C036-4023-A6C4-4A5474C35836}" destId="{E046CAF7-44D1-4C14-AE29-FA9592398013}" srcOrd="0" destOrd="0" presId="urn:microsoft.com/office/officeart/2005/8/layout/vList6"/>
    <dgm:cxn modelId="{AA6360F6-AFC0-4189-BC3F-0A3F59D1C453}" type="presParOf" srcId="{076DCE22-C036-4023-A6C4-4A5474C35836}" destId="{A1FACC51-2EF2-4FAF-B1AC-01B5E98EE13C}" srcOrd="1" destOrd="0" presId="urn:microsoft.com/office/officeart/2005/8/layout/vList6"/>
    <dgm:cxn modelId="{24CCE4B5-3634-49B3-B618-89A2049E196F}" type="presParOf" srcId="{748D22D7-4980-4308-B4BF-D2692F593965}" destId="{FE92AC82-50FF-4AC0-AB82-6999EF07F542}" srcOrd="1" destOrd="0" presId="urn:microsoft.com/office/officeart/2005/8/layout/vList6"/>
    <dgm:cxn modelId="{30DA4B8E-5903-43A1-88EC-5E31515EED40}" type="presParOf" srcId="{748D22D7-4980-4308-B4BF-D2692F593965}" destId="{4133C099-8983-47BA-A8DF-32B39FFB1964}" srcOrd="2" destOrd="0" presId="urn:microsoft.com/office/officeart/2005/8/layout/vList6"/>
    <dgm:cxn modelId="{FF9E57EC-3A0B-44D0-8C2B-3919AF869BB0}" type="presParOf" srcId="{4133C099-8983-47BA-A8DF-32B39FFB1964}" destId="{93607CD1-172F-429E-8C05-C243B88BD575}" srcOrd="0" destOrd="0" presId="urn:microsoft.com/office/officeart/2005/8/layout/vList6"/>
    <dgm:cxn modelId="{7E14C438-49B1-46D0-AC55-51C63683A1FC}" type="presParOf" srcId="{4133C099-8983-47BA-A8DF-32B39FFB1964}" destId="{C2193439-8AF6-4CBC-A750-65906266EB8C}" srcOrd="1" destOrd="0" presId="urn:microsoft.com/office/officeart/2005/8/layout/vList6"/>
    <dgm:cxn modelId="{D5875C9D-F06A-44AF-91D8-AEF6EAB6E0B6}" type="presParOf" srcId="{748D22D7-4980-4308-B4BF-D2692F593965}" destId="{A793C43C-954E-4E44-A0EF-FD579C74F74D}" srcOrd="3" destOrd="0" presId="urn:microsoft.com/office/officeart/2005/8/layout/vList6"/>
    <dgm:cxn modelId="{64011ADC-F0FE-411C-BB44-AAA7E03CA066}" type="presParOf" srcId="{748D22D7-4980-4308-B4BF-D2692F593965}" destId="{2AF55F77-DB0F-4978-88D4-0E0E7FF462C5}" srcOrd="4" destOrd="0" presId="urn:microsoft.com/office/officeart/2005/8/layout/vList6"/>
    <dgm:cxn modelId="{1B438299-8D54-4CC8-AE78-D6A1FE4C87EB}" type="presParOf" srcId="{2AF55F77-DB0F-4978-88D4-0E0E7FF462C5}" destId="{1ADC562A-6BB3-414E-AEEC-E3D7BE34AF9E}" srcOrd="0" destOrd="0" presId="urn:microsoft.com/office/officeart/2005/8/layout/vList6"/>
    <dgm:cxn modelId="{1A516F63-B0E6-4253-8C77-7CF5BFD4B31A}" type="presParOf" srcId="{2AF55F77-DB0F-4978-88D4-0E0E7FF462C5}" destId="{22AAD1B0-6486-4557-8DE2-7F052571E078}" srcOrd="1" destOrd="0" presId="urn:microsoft.com/office/officeart/2005/8/layout/vList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F8343D-0FEE-4196-A18C-6E76CB7BED7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ZA"/>
        </a:p>
      </dgm:t>
    </dgm:pt>
    <dgm:pt modelId="{8E21C7F1-9FA2-48DF-A0E1-52C3DBC7B0F6}">
      <dgm:prSet phldrT="[Text]"/>
      <dgm:spPr>
        <a:solidFill>
          <a:srgbClr val="0070C0"/>
        </a:solidFill>
      </dgm:spPr>
      <dgm:t>
        <a:bodyPr/>
        <a:lstStyle/>
        <a:p>
          <a:r>
            <a:rPr lang="en-ZA" dirty="0" smtClean="0"/>
            <a:t>School leadership</a:t>
          </a:r>
          <a:endParaRPr lang="en-ZA" dirty="0"/>
        </a:p>
      </dgm:t>
    </dgm:pt>
    <dgm:pt modelId="{85C4F2DD-C576-47A8-8CDB-90D0872BB6BD}" type="parTrans" cxnId="{C742462A-DCB3-4E1E-8D3E-E579EBA5B4CC}">
      <dgm:prSet/>
      <dgm:spPr/>
      <dgm:t>
        <a:bodyPr/>
        <a:lstStyle/>
        <a:p>
          <a:endParaRPr lang="en-ZA"/>
        </a:p>
      </dgm:t>
    </dgm:pt>
    <dgm:pt modelId="{6B110610-40A2-4A1A-AAFE-A9AC4DED7FC3}" type="sibTrans" cxnId="{C742462A-DCB3-4E1E-8D3E-E579EBA5B4CC}">
      <dgm:prSet/>
      <dgm:spPr/>
      <dgm:t>
        <a:bodyPr/>
        <a:lstStyle/>
        <a:p>
          <a:endParaRPr lang="en-ZA"/>
        </a:p>
      </dgm:t>
    </dgm:pt>
    <dgm:pt modelId="{A996DD57-42C3-40F8-9480-F50F5C79E553}">
      <dgm:prSet phldrT="[Text]"/>
      <dgm:spPr>
        <a:solidFill>
          <a:srgbClr val="0070C0"/>
        </a:solidFill>
      </dgm:spPr>
      <dgm:t>
        <a:bodyPr/>
        <a:lstStyle/>
        <a:p>
          <a:r>
            <a:rPr lang="en-ZA" dirty="0" smtClean="0"/>
            <a:t>Teachers</a:t>
          </a:r>
          <a:endParaRPr lang="en-ZA" dirty="0"/>
        </a:p>
      </dgm:t>
    </dgm:pt>
    <dgm:pt modelId="{56D2E796-10E5-42D8-9CE3-F3EEA7AED185}" type="parTrans" cxnId="{B6A4336C-F3E9-4D62-9F8E-C9C425982004}">
      <dgm:prSet/>
      <dgm:spPr/>
      <dgm:t>
        <a:bodyPr/>
        <a:lstStyle/>
        <a:p>
          <a:endParaRPr lang="en-ZA"/>
        </a:p>
      </dgm:t>
    </dgm:pt>
    <dgm:pt modelId="{5F29AFEE-FB8E-472D-AA99-5C7FAD9BF4AB}" type="sibTrans" cxnId="{B6A4336C-F3E9-4D62-9F8E-C9C425982004}">
      <dgm:prSet/>
      <dgm:spPr/>
      <dgm:t>
        <a:bodyPr/>
        <a:lstStyle/>
        <a:p>
          <a:endParaRPr lang="en-ZA"/>
        </a:p>
      </dgm:t>
    </dgm:pt>
    <dgm:pt modelId="{27B5C1B8-29A5-4E95-8793-792C4AAE29F4}">
      <dgm:prSet phldrT="[Text]"/>
      <dgm:spPr>
        <a:solidFill>
          <a:srgbClr val="0070C0"/>
        </a:solidFill>
      </dgm:spPr>
      <dgm:t>
        <a:bodyPr/>
        <a:lstStyle/>
        <a:p>
          <a:r>
            <a:rPr lang="en-ZA" dirty="0" smtClean="0"/>
            <a:t>infrastructure</a:t>
          </a:r>
          <a:endParaRPr lang="en-ZA" dirty="0"/>
        </a:p>
      </dgm:t>
    </dgm:pt>
    <dgm:pt modelId="{9F267A9E-60AF-47E0-BA64-E60632AEE221}" type="parTrans" cxnId="{C2DF9B8F-8203-4DC7-BEF8-CC5D23E7BE39}">
      <dgm:prSet/>
      <dgm:spPr/>
      <dgm:t>
        <a:bodyPr/>
        <a:lstStyle/>
        <a:p>
          <a:endParaRPr lang="en-ZA"/>
        </a:p>
      </dgm:t>
    </dgm:pt>
    <dgm:pt modelId="{78D7B1A0-CFCA-4C64-9AFC-A21BB643F2D4}" type="sibTrans" cxnId="{C2DF9B8F-8203-4DC7-BEF8-CC5D23E7BE39}">
      <dgm:prSet/>
      <dgm:spPr/>
      <dgm:t>
        <a:bodyPr/>
        <a:lstStyle/>
        <a:p>
          <a:endParaRPr lang="en-ZA"/>
        </a:p>
      </dgm:t>
    </dgm:pt>
    <dgm:pt modelId="{F80792F1-C788-4B58-A8E2-A12BE406C56F}">
      <dgm:prSet phldrT="[Text]"/>
      <dgm:spPr>
        <a:solidFill>
          <a:srgbClr val="0070C0"/>
        </a:solidFill>
      </dgm:spPr>
      <dgm:t>
        <a:bodyPr/>
        <a:lstStyle/>
        <a:p>
          <a:r>
            <a:rPr lang="en-ZA" dirty="0" smtClean="0"/>
            <a:t>Learner s</a:t>
          </a:r>
          <a:endParaRPr lang="en-ZA" dirty="0"/>
        </a:p>
      </dgm:t>
    </dgm:pt>
    <dgm:pt modelId="{30FCEF7A-D791-45E8-BC4B-521FC281117C}" type="parTrans" cxnId="{91C2FD86-0865-46F9-B24F-AD1DCAE9EC70}">
      <dgm:prSet/>
      <dgm:spPr/>
      <dgm:t>
        <a:bodyPr/>
        <a:lstStyle/>
        <a:p>
          <a:endParaRPr lang="en-ZA"/>
        </a:p>
      </dgm:t>
    </dgm:pt>
    <dgm:pt modelId="{C555F25F-E12E-4E69-BEB1-DBB943471288}" type="sibTrans" cxnId="{91C2FD86-0865-46F9-B24F-AD1DCAE9EC70}">
      <dgm:prSet/>
      <dgm:spPr/>
      <dgm:t>
        <a:bodyPr/>
        <a:lstStyle/>
        <a:p>
          <a:endParaRPr lang="en-ZA"/>
        </a:p>
      </dgm:t>
    </dgm:pt>
    <dgm:pt modelId="{BA8955D5-61DC-48D4-8D9B-E0408C14ABB7}" type="pres">
      <dgm:prSet presAssocID="{4FF8343D-0FEE-4196-A18C-6E76CB7BED72}" presName="matrix" presStyleCnt="0">
        <dgm:presLayoutVars>
          <dgm:chMax val="1"/>
          <dgm:dir/>
          <dgm:resizeHandles val="exact"/>
        </dgm:presLayoutVars>
      </dgm:prSet>
      <dgm:spPr/>
      <dgm:t>
        <a:bodyPr/>
        <a:lstStyle/>
        <a:p>
          <a:endParaRPr lang="en-ZA"/>
        </a:p>
      </dgm:t>
    </dgm:pt>
    <dgm:pt modelId="{0F1358C6-2065-4816-B6AD-E088FF1AD8C8}" type="pres">
      <dgm:prSet presAssocID="{4FF8343D-0FEE-4196-A18C-6E76CB7BED72}" presName="diamond" presStyleLbl="bgShp" presStyleIdx="0" presStyleCnt="1"/>
      <dgm:spPr/>
    </dgm:pt>
    <dgm:pt modelId="{15BD6A0A-8778-4128-9108-FC1FB6A65569}" type="pres">
      <dgm:prSet presAssocID="{4FF8343D-0FEE-4196-A18C-6E76CB7BED72}" presName="quad1" presStyleLbl="node1" presStyleIdx="0" presStyleCnt="4">
        <dgm:presLayoutVars>
          <dgm:chMax val="0"/>
          <dgm:chPref val="0"/>
          <dgm:bulletEnabled val="1"/>
        </dgm:presLayoutVars>
      </dgm:prSet>
      <dgm:spPr/>
      <dgm:t>
        <a:bodyPr/>
        <a:lstStyle/>
        <a:p>
          <a:endParaRPr lang="en-ZA"/>
        </a:p>
      </dgm:t>
    </dgm:pt>
    <dgm:pt modelId="{22ABC939-3166-4D74-8B15-D0B69FB996CF}" type="pres">
      <dgm:prSet presAssocID="{4FF8343D-0FEE-4196-A18C-6E76CB7BED72}" presName="quad2" presStyleLbl="node1" presStyleIdx="1" presStyleCnt="4">
        <dgm:presLayoutVars>
          <dgm:chMax val="0"/>
          <dgm:chPref val="0"/>
          <dgm:bulletEnabled val="1"/>
        </dgm:presLayoutVars>
      </dgm:prSet>
      <dgm:spPr/>
      <dgm:t>
        <a:bodyPr/>
        <a:lstStyle/>
        <a:p>
          <a:endParaRPr lang="en-ZA"/>
        </a:p>
      </dgm:t>
    </dgm:pt>
    <dgm:pt modelId="{A02E1D7C-3D23-4297-B019-6314D6ABCDC1}" type="pres">
      <dgm:prSet presAssocID="{4FF8343D-0FEE-4196-A18C-6E76CB7BED72}" presName="quad3" presStyleLbl="node1" presStyleIdx="2" presStyleCnt="4">
        <dgm:presLayoutVars>
          <dgm:chMax val="0"/>
          <dgm:chPref val="0"/>
          <dgm:bulletEnabled val="1"/>
        </dgm:presLayoutVars>
      </dgm:prSet>
      <dgm:spPr/>
      <dgm:t>
        <a:bodyPr/>
        <a:lstStyle/>
        <a:p>
          <a:endParaRPr lang="en-ZA"/>
        </a:p>
      </dgm:t>
    </dgm:pt>
    <dgm:pt modelId="{9FD3FB09-E501-4118-AF85-D28A57AEBCC2}" type="pres">
      <dgm:prSet presAssocID="{4FF8343D-0FEE-4196-A18C-6E76CB7BED72}" presName="quad4" presStyleLbl="node1" presStyleIdx="3" presStyleCnt="4">
        <dgm:presLayoutVars>
          <dgm:chMax val="0"/>
          <dgm:chPref val="0"/>
          <dgm:bulletEnabled val="1"/>
        </dgm:presLayoutVars>
      </dgm:prSet>
      <dgm:spPr/>
      <dgm:t>
        <a:bodyPr/>
        <a:lstStyle/>
        <a:p>
          <a:endParaRPr lang="en-ZA"/>
        </a:p>
      </dgm:t>
    </dgm:pt>
  </dgm:ptLst>
  <dgm:cxnLst>
    <dgm:cxn modelId="{A0ADE7F8-6C91-40B8-862D-4B4745B6C099}" type="presOf" srcId="{27B5C1B8-29A5-4E95-8793-792C4AAE29F4}" destId="{A02E1D7C-3D23-4297-B019-6314D6ABCDC1}" srcOrd="0" destOrd="0" presId="urn:microsoft.com/office/officeart/2005/8/layout/matrix3"/>
    <dgm:cxn modelId="{C2DF9B8F-8203-4DC7-BEF8-CC5D23E7BE39}" srcId="{4FF8343D-0FEE-4196-A18C-6E76CB7BED72}" destId="{27B5C1B8-29A5-4E95-8793-792C4AAE29F4}" srcOrd="2" destOrd="0" parTransId="{9F267A9E-60AF-47E0-BA64-E60632AEE221}" sibTransId="{78D7B1A0-CFCA-4C64-9AFC-A21BB643F2D4}"/>
    <dgm:cxn modelId="{91C2FD86-0865-46F9-B24F-AD1DCAE9EC70}" srcId="{4FF8343D-0FEE-4196-A18C-6E76CB7BED72}" destId="{F80792F1-C788-4B58-A8E2-A12BE406C56F}" srcOrd="3" destOrd="0" parTransId="{30FCEF7A-D791-45E8-BC4B-521FC281117C}" sibTransId="{C555F25F-E12E-4E69-BEB1-DBB943471288}"/>
    <dgm:cxn modelId="{709A986A-1762-4359-AB8C-C3A3497FBE8F}" type="presOf" srcId="{8E21C7F1-9FA2-48DF-A0E1-52C3DBC7B0F6}" destId="{15BD6A0A-8778-4128-9108-FC1FB6A65569}" srcOrd="0" destOrd="0" presId="urn:microsoft.com/office/officeart/2005/8/layout/matrix3"/>
    <dgm:cxn modelId="{1ABBCC2C-23E0-425D-A07E-96C1B5DA5A31}" type="presOf" srcId="{A996DD57-42C3-40F8-9480-F50F5C79E553}" destId="{22ABC939-3166-4D74-8B15-D0B69FB996CF}" srcOrd="0" destOrd="0" presId="urn:microsoft.com/office/officeart/2005/8/layout/matrix3"/>
    <dgm:cxn modelId="{C742462A-DCB3-4E1E-8D3E-E579EBA5B4CC}" srcId="{4FF8343D-0FEE-4196-A18C-6E76CB7BED72}" destId="{8E21C7F1-9FA2-48DF-A0E1-52C3DBC7B0F6}" srcOrd="0" destOrd="0" parTransId="{85C4F2DD-C576-47A8-8CDB-90D0872BB6BD}" sibTransId="{6B110610-40A2-4A1A-AAFE-A9AC4DED7FC3}"/>
    <dgm:cxn modelId="{B917A670-5364-4A80-9B70-6A3A01FDD0D1}" type="presOf" srcId="{F80792F1-C788-4B58-A8E2-A12BE406C56F}" destId="{9FD3FB09-E501-4118-AF85-D28A57AEBCC2}" srcOrd="0" destOrd="0" presId="urn:microsoft.com/office/officeart/2005/8/layout/matrix3"/>
    <dgm:cxn modelId="{72505809-5D34-4973-A5EB-7909D6520DEB}" type="presOf" srcId="{4FF8343D-0FEE-4196-A18C-6E76CB7BED72}" destId="{BA8955D5-61DC-48D4-8D9B-E0408C14ABB7}" srcOrd="0" destOrd="0" presId="urn:microsoft.com/office/officeart/2005/8/layout/matrix3"/>
    <dgm:cxn modelId="{B6A4336C-F3E9-4D62-9F8E-C9C425982004}" srcId="{4FF8343D-0FEE-4196-A18C-6E76CB7BED72}" destId="{A996DD57-42C3-40F8-9480-F50F5C79E553}" srcOrd="1" destOrd="0" parTransId="{56D2E796-10E5-42D8-9CE3-F3EEA7AED185}" sibTransId="{5F29AFEE-FB8E-472D-AA99-5C7FAD9BF4AB}"/>
    <dgm:cxn modelId="{8FB9D1A0-324D-45B6-BE9B-30D6B0E07A10}" type="presParOf" srcId="{BA8955D5-61DC-48D4-8D9B-E0408C14ABB7}" destId="{0F1358C6-2065-4816-B6AD-E088FF1AD8C8}" srcOrd="0" destOrd="0" presId="urn:microsoft.com/office/officeart/2005/8/layout/matrix3"/>
    <dgm:cxn modelId="{E84392C0-C725-4CE2-A9C5-92BAEB999F9E}" type="presParOf" srcId="{BA8955D5-61DC-48D4-8D9B-E0408C14ABB7}" destId="{15BD6A0A-8778-4128-9108-FC1FB6A65569}" srcOrd="1" destOrd="0" presId="urn:microsoft.com/office/officeart/2005/8/layout/matrix3"/>
    <dgm:cxn modelId="{E09D50D1-227E-447A-81B1-4DF41F82D984}" type="presParOf" srcId="{BA8955D5-61DC-48D4-8D9B-E0408C14ABB7}" destId="{22ABC939-3166-4D74-8B15-D0B69FB996CF}" srcOrd="2" destOrd="0" presId="urn:microsoft.com/office/officeart/2005/8/layout/matrix3"/>
    <dgm:cxn modelId="{BD9BCC92-25E7-4407-A0CE-FF2CE059A125}" type="presParOf" srcId="{BA8955D5-61DC-48D4-8D9B-E0408C14ABB7}" destId="{A02E1D7C-3D23-4297-B019-6314D6ABCDC1}" srcOrd="3" destOrd="0" presId="urn:microsoft.com/office/officeart/2005/8/layout/matrix3"/>
    <dgm:cxn modelId="{50B2C8DF-C2B9-4F8D-B45C-EBFD97DF5DBD}" type="presParOf" srcId="{BA8955D5-61DC-48D4-8D9B-E0408C14ABB7}" destId="{9FD3FB09-E501-4118-AF85-D28A57AEBCC2}" srcOrd="4" destOrd="0" presId="urn:microsoft.com/office/officeart/2005/8/layout/matrix3"/>
  </dgm:cxnLst>
  <dgm:bg>
    <a:noFill/>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4D242F-1278-4AF0-AD68-513685A214DC}"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n-ZA"/>
        </a:p>
      </dgm:t>
    </dgm:pt>
    <dgm:pt modelId="{0AD7B44F-0A6A-4453-90BC-6A9F05E640FC}">
      <dgm:prSet phldrT="[Text]"/>
      <dgm:spPr/>
      <dgm:t>
        <a:bodyPr/>
        <a:lstStyle/>
        <a:p>
          <a:r>
            <a:rPr lang="en-ZA" dirty="0" smtClean="0"/>
            <a:t>Annual management processes</a:t>
          </a:r>
          <a:endParaRPr lang="en-ZA" dirty="0"/>
        </a:p>
      </dgm:t>
    </dgm:pt>
    <dgm:pt modelId="{CEC20352-16C8-44BE-B907-B094B342DA5A}" type="parTrans" cxnId="{44F80402-23F8-4920-96CF-3627E1F7EB81}">
      <dgm:prSet/>
      <dgm:spPr/>
      <dgm:t>
        <a:bodyPr/>
        <a:lstStyle/>
        <a:p>
          <a:endParaRPr lang="en-ZA"/>
        </a:p>
      </dgm:t>
    </dgm:pt>
    <dgm:pt modelId="{71612050-DD51-4FB1-A9A0-19EFC9C6900B}" type="sibTrans" cxnId="{44F80402-23F8-4920-96CF-3627E1F7EB81}">
      <dgm:prSet/>
      <dgm:spPr/>
      <dgm:t>
        <a:bodyPr/>
        <a:lstStyle/>
        <a:p>
          <a:endParaRPr lang="en-ZA"/>
        </a:p>
      </dgm:t>
    </dgm:pt>
    <dgm:pt modelId="{2AA929A7-4FF5-472A-B5BB-0649B7B36412}">
      <dgm:prSet phldrT="[Text]" custT="1"/>
      <dgm:spPr/>
      <dgm:t>
        <a:bodyPr/>
        <a:lstStyle/>
        <a:p>
          <a:r>
            <a:rPr lang="en-ZA" sz="1100" dirty="0" smtClean="0"/>
            <a:t>Daily record keeping</a:t>
          </a:r>
          <a:endParaRPr lang="en-ZA" sz="1100" dirty="0"/>
        </a:p>
      </dgm:t>
    </dgm:pt>
    <dgm:pt modelId="{96EA3BD3-4881-4479-80E3-2DE42484CC0D}" type="parTrans" cxnId="{90EE00E8-410F-464D-BF23-E862F36CEFEE}">
      <dgm:prSet/>
      <dgm:spPr/>
      <dgm:t>
        <a:bodyPr/>
        <a:lstStyle/>
        <a:p>
          <a:endParaRPr lang="en-ZA"/>
        </a:p>
      </dgm:t>
    </dgm:pt>
    <dgm:pt modelId="{3DCB8B92-7112-4F34-AB4B-C2D8C9ABE8FF}" type="sibTrans" cxnId="{90EE00E8-410F-464D-BF23-E862F36CEFEE}">
      <dgm:prSet/>
      <dgm:spPr/>
      <dgm:t>
        <a:bodyPr/>
        <a:lstStyle/>
        <a:p>
          <a:endParaRPr lang="en-ZA"/>
        </a:p>
      </dgm:t>
    </dgm:pt>
    <dgm:pt modelId="{8E2A54B6-4A06-438E-9CA9-8805A87FEF3D}">
      <dgm:prSet phldrT="[Text]"/>
      <dgm:spPr/>
      <dgm:t>
        <a:bodyPr/>
        <a:lstStyle/>
        <a:p>
          <a:r>
            <a:rPr lang="en-ZA" dirty="0" smtClean="0"/>
            <a:t>Managing Educational Programmes </a:t>
          </a:r>
          <a:endParaRPr lang="en-ZA" dirty="0"/>
        </a:p>
      </dgm:t>
    </dgm:pt>
    <dgm:pt modelId="{563130F1-30A3-451F-B179-F7352ECD7370}" type="parTrans" cxnId="{0FE545A1-937D-4640-B66C-E92697DD1DEC}">
      <dgm:prSet/>
      <dgm:spPr/>
      <dgm:t>
        <a:bodyPr/>
        <a:lstStyle/>
        <a:p>
          <a:endParaRPr lang="en-ZA"/>
        </a:p>
      </dgm:t>
    </dgm:pt>
    <dgm:pt modelId="{F4BE4AFB-6AC6-4B3D-8A49-5C65D65591E9}" type="sibTrans" cxnId="{0FE545A1-937D-4640-B66C-E92697DD1DEC}">
      <dgm:prSet/>
      <dgm:spPr/>
      <dgm:t>
        <a:bodyPr/>
        <a:lstStyle/>
        <a:p>
          <a:endParaRPr lang="en-ZA"/>
        </a:p>
      </dgm:t>
    </dgm:pt>
    <dgm:pt modelId="{A666B524-EBC7-4037-A7C4-43B69F95A025}">
      <dgm:prSet phldrT="[Text]" custT="1"/>
      <dgm:spPr/>
      <dgm:t>
        <a:bodyPr/>
        <a:lstStyle/>
        <a:p>
          <a:pPr marL="0" indent="0" defTabSz="488950">
            <a:lnSpc>
              <a:spcPct val="90000"/>
            </a:lnSpc>
            <a:spcBef>
              <a:spcPct val="0"/>
            </a:spcBef>
            <a:spcAft>
              <a:spcPct val="15000"/>
            </a:spcAft>
            <a:buNone/>
          </a:pPr>
          <a:r>
            <a:rPr lang="en-ZA" sz="1100" dirty="0" smtClean="0"/>
            <a:t>Learner Transport</a:t>
          </a:r>
          <a:endParaRPr lang="en-ZA" sz="1100" dirty="0"/>
        </a:p>
      </dgm:t>
    </dgm:pt>
    <dgm:pt modelId="{E2821E1A-2FFF-44EE-A3A3-DEC0506A645D}" type="parTrans" cxnId="{23D4F2EE-2F23-4407-A114-81554BAC77AA}">
      <dgm:prSet/>
      <dgm:spPr/>
      <dgm:t>
        <a:bodyPr/>
        <a:lstStyle/>
        <a:p>
          <a:endParaRPr lang="en-ZA"/>
        </a:p>
      </dgm:t>
    </dgm:pt>
    <dgm:pt modelId="{DDDFEF06-0C4E-4EBA-AF9E-94A434F72847}" type="sibTrans" cxnId="{23D4F2EE-2F23-4407-A114-81554BAC77AA}">
      <dgm:prSet/>
      <dgm:spPr/>
      <dgm:t>
        <a:bodyPr/>
        <a:lstStyle/>
        <a:p>
          <a:endParaRPr lang="en-ZA"/>
        </a:p>
      </dgm:t>
    </dgm:pt>
    <dgm:pt modelId="{0C1BE23E-EBC6-44D1-B4F2-9CDD9EEE1F4B}">
      <dgm:prSet phldrT="[Text]" custT="1"/>
      <dgm:spPr/>
      <dgm:t>
        <a:bodyPr/>
        <a:lstStyle/>
        <a:p>
          <a:pPr marL="0" indent="0" defTabSz="488950">
            <a:lnSpc>
              <a:spcPct val="90000"/>
            </a:lnSpc>
            <a:spcBef>
              <a:spcPct val="0"/>
            </a:spcBef>
            <a:spcAft>
              <a:spcPct val="15000"/>
            </a:spcAft>
            <a:buNone/>
          </a:pPr>
          <a:r>
            <a:rPr lang="en-ZA" sz="1100" dirty="0" smtClean="0"/>
            <a:t>Inclusive education</a:t>
          </a:r>
          <a:endParaRPr lang="en-ZA" sz="1100" dirty="0"/>
        </a:p>
      </dgm:t>
    </dgm:pt>
    <dgm:pt modelId="{4017E042-3767-45D2-A0CF-4CA957FAFC33}" type="parTrans" cxnId="{E1ECBCE7-9BAC-473A-BA39-625EF096767E}">
      <dgm:prSet/>
      <dgm:spPr/>
      <dgm:t>
        <a:bodyPr/>
        <a:lstStyle/>
        <a:p>
          <a:endParaRPr lang="en-ZA"/>
        </a:p>
      </dgm:t>
    </dgm:pt>
    <dgm:pt modelId="{260BC2C0-F1A9-4C05-9876-6CF0C343EAB4}" type="sibTrans" cxnId="{E1ECBCE7-9BAC-473A-BA39-625EF096767E}">
      <dgm:prSet/>
      <dgm:spPr/>
      <dgm:t>
        <a:bodyPr/>
        <a:lstStyle/>
        <a:p>
          <a:endParaRPr lang="en-ZA"/>
        </a:p>
      </dgm:t>
    </dgm:pt>
    <dgm:pt modelId="{06931390-36A8-4749-93D9-105E4824E21D}">
      <dgm:prSet phldrT="[Text]"/>
      <dgm:spPr/>
      <dgm:t>
        <a:bodyPr/>
        <a:lstStyle/>
        <a:p>
          <a:r>
            <a:rPr lang="en-ZA" dirty="0" smtClean="0"/>
            <a:t>Managing resources</a:t>
          </a:r>
          <a:endParaRPr lang="en-ZA" dirty="0"/>
        </a:p>
      </dgm:t>
    </dgm:pt>
    <dgm:pt modelId="{4758C9A8-B666-4E9B-8598-7F8262BD341F}" type="parTrans" cxnId="{16A80C7E-6962-43DD-8B6A-EE9442954DDA}">
      <dgm:prSet/>
      <dgm:spPr/>
      <dgm:t>
        <a:bodyPr/>
        <a:lstStyle/>
        <a:p>
          <a:endParaRPr lang="en-ZA"/>
        </a:p>
      </dgm:t>
    </dgm:pt>
    <dgm:pt modelId="{B1549F4C-C526-47A3-90B0-593CBD661B1B}" type="sibTrans" cxnId="{16A80C7E-6962-43DD-8B6A-EE9442954DDA}">
      <dgm:prSet/>
      <dgm:spPr/>
      <dgm:t>
        <a:bodyPr/>
        <a:lstStyle/>
        <a:p>
          <a:endParaRPr lang="en-ZA"/>
        </a:p>
      </dgm:t>
    </dgm:pt>
    <dgm:pt modelId="{94AC7851-04B0-408B-AE5C-008E9EAD20A7}">
      <dgm:prSet phldrT="[Text]"/>
      <dgm:spPr/>
      <dgm:t>
        <a:bodyPr/>
        <a:lstStyle/>
        <a:p>
          <a:r>
            <a:rPr lang="en-ZA" dirty="0" smtClean="0"/>
            <a:t>School Infrastructure</a:t>
          </a:r>
          <a:endParaRPr lang="en-ZA" dirty="0"/>
        </a:p>
      </dgm:t>
    </dgm:pt>
    <dgm:pt modelId="{BD6DFE4F-5897-4399-8FC1-C647581B2F65}" type="parTrans" cxnId="{CE31B11D-95C3-4D9E-A360-C8CEB1B2F424}">
      <dgm:prSet/>
      <dgm:spPr/>
      <dgm:t>
        <a:bodyPr/>
        <a:lstStyle/>
        <a:p>
          <a:endParaRPr lang="en-ZA"/>
        </a:p>
      </dgm:t>
    </dgm:pt>
    <dgm:pt modelId="{390BB2C6-7E85-44BC-B8FB-D0F7F085EA79}" type="sibTrans" cxnId="{CE31B11D-95C3-4D9E-A360-C8CEB1B2F424}">
      <dgm:prSet/>
      <dgm:spPr/>
      <dgm:t>
        <a:bodyPr/>
        <a:lstStyle/>
        <a:p>
          <a:endParaRPr lang="en-ZA"/>
        </a:p>
      </dgm:t>
    </dgm:pt>
    <dgm:pt modelId="{6AAC6606-BC37-496F-AD06-ED75DCC545B3}">
      <dgm:prSet phldrT="[Text]" custT="1"/>
      <dgm:spPr/>
      <dgm:t>
        <a:bodyPr/>
        <a:lstStyle/>
        <a:p>
          <a:r>
            <a:rPr lang="en-ZA" sz="1100" dirty="0" smtClean="0"/>
            <a:t>Managing SMT and coordinating SGB</a:t>
          </a:r>
          <a:endParaRPr lang="en-ZA" sz="1100" dirty="0"/>
        </a:p>
      </dgm:t>
    </dgm:pt>
    <dgm:pt modelId="{485C6684-5F39-43F3-A496-4AB1F132DF94}" type="parTrans" cxnId="{4B9FDF63-8F90-4CFF-AE01-AB64D44F0762}">
      <dgm:prSet/>
      <dgm:spPr/>
      <dgm:t>
        <a:bodyPr/>
        <a:lstStyle/>
        <a:p>
          <a:endParaRPr lang="en-ZA"/>
        </a:p>
      </dgm:t>
    </dgm:pt>
    <dgm:pt modelId="{E5F54C5F-8650-44C7-A444-4B239DEFF899}" type="sibTrans" cxnId="{4B9FDF63-8F90-4CFF-AE01-AB64D44F0762}">
      <dgm:prSet/>
      <dgm:spPr/>
      <dgm:t>
        <a:bodyPr/>
        <a:lstStyle/>
        <a:p>
          <a:endParaRPr lang="en-ZA"/>
        </a:p>
      </dgm:t>
    </dgm:pt>
    <dgm:pt modelId="{1ED8FC81-7B4F-4F3B-B519-50107763EDC4}">
      <dgm:prSet phldrT="[Text]"/>
      <dgm:spPr/>
      <dgm:t>
        <a:bodyPr/>
        <a:lstStyle/>
        <a:p>
          <a:r>
            <a:rPr lang="en-ZA" dirty="0" smtClean="0"/>
            <a:t>Staff management</a:t>
          </a:r>
          <a:endParaRPr lang="en-ZA" dirty="0"/>
        </a:p>
      </dgm:t>
    </dgm:pt>
    <dgm:pt modelId="{32E46B5C-2F0F-41D5-A2B7-6C5F9513CB51}" type="parTrans" cxnId="{467C4001-1365-4E54-876A-0F659AA6BC1C}">
      <dgm:prSet/>
      <dgm:spPr/>
      <dgm:t>
        <a:bodyPr/>
        <a:lstStyle/>
        <a:p>
          <a:endParaRPr lang="en-ZA"/>
        </a:p>
      </dgm:t>
    </dgm:pt>
    <dgm:pt modelId="{FDE7D3D0-EDC0-4C46-811A-B9CEE145C869}" type="sibTrans" cxnId="{467C4001-1365-4E54-876A-0F659AA6BC1C}">
      <dgm:prSet/>
      <dgm:spPr/>
      <dgm:t>
        <a:bodyPr/>
        <a:lstStyle/>
        <a:p>
          <a:endParaRPr lang="en-ZA"/>
        </a:p>
      </dgm:t>
    </dgm:pt>
    <dgm:pt modelId="{46A81C5A-F379-4EBC-8943-CA9471CDF660}">
      <dgm:prSet phldrT="[Text]"/>
      <dgm:spPr/>
      <dgm:t>
        <a:bodyPr/>
        <a:lstStyle/>
        <a:p>
          <a:r>
            <a:rPr lang="en-ZA" dirty="0" smtClean="0"/>
            <a:t>Information system</a:t>
          </a:r>
          <a:endParaRPr lang="en-ZA" dirty="0"/>
        </a:p>
      </dgm:t>
    </dgm:pt>
    <dgm:pt modelId="{2D81B572-DE15-4269-A932-3E003A10AEDC}" type="parTrans" cxnId="{BB695C8A-477A-4F12-B8E3-1AD9711D38D6}">
      <dgm:prSet/>
      <dgm:spPr/>
      <dgm:t>
        <a:bodyPr/>
        <a:lstStyle/>
        <a:p>
          <a:endParaRPr lang="en-ZA"/>
        </a:p>
      </dgm:t>
    </dgm:pt>
    <dgm:pt modelId="{669E8E0F-3429-4662-A64D-D59E2C9D4BDD}" type="sibTrans" cxnId="{BB695C8A-477A-4F12-B8E3-1AD9711D38D6}">
      <dgm:prSet/>
      <dgm:spPr/>
      <dgm:t>
        <a:bodyPr/>
        <a:lstStyle/>
        <a:p>
          <a:endParaRPr lang="en-ZA"/>
        </a:p>
      </dgm:t>
    </dgm:pt>
    <dgm:pt modelId="{2AA309AB-D8D5-4A73-81DC-E9C149C90D2E}">
      <dgm:prSet phldrT="[Text]" custT="1"/>
      <dgm:spPr/>
      <dgm:t>
        <a:bodyPr/>
        <a:lstStyle/>
        <a:p>
          <a:r>
            <a:rPr lang="en-ZA" sz="1100" dirty="0" smtClean="0"/>
            <a:t>Annual plan &amp; report</a:t>
          </a:r>
          <a:endParaRPr lang="en-ZA" sz="1100" dirty="0"/>
        </a:p>
      </dgm:t>
    </dgm:pt>
    <dgm:pt modelId="{58FFE2DE-C138-413A-B028-2799194AF22E}" type="parTrans" cxnId="{B69EC2E7-55AB-4E30-9F78-014902D482B4}">
      <dgm:prSet/>
      <dgm:spPr/>
      <dgm:t>
        <a:bodyPr/>
        <a:lstStyle/>
        <a:p>
          <a:endParaRPr lang="en-ZA"/>
        </a:p>
      </dgm:t>
    </dgm:pt>
    <dgm:pt modelId="{930A38D0-8D78-4A48-A730-F9A4E336F978}" type="sibTrans" cxnId="{B69EC2E7-55AB-4E30-9F78-014902D482B4}">
      <dgm:prSet/>
      <dgm:spPr/>
      <dgm:t>
        <a:bodyPr/>
        <a:lstStyle/>
        <a:p>
          <a:endParaRPr lang="en-ZA"/>
        </a:p>
      </dgm:t>
    </dgm:pt>
    <dgm:pt modelId="{757332A8-988B-4660-8E3F-66740D995509}">
      <dgm:prSet phldrT="[Text]" custT="1"/>
      <dgm:spPr/>
      <dgm:t>
        <a:bodyPr/>
        <a:lstStyle/>
        <a:p>
          <a:pPr marL="0" indent="0" defTabSz="488950">
            <a:lnSpc>
              <a:spcPct val="90000"/>
            </a:lnSpc>
            <a:spcBef>
              <a:spcPct val="0"/>
            </a:spcBef>
            <a:spcAft>
              <a:spcPct val="15000"/>
            </a:spcAft>
            <a:buNone/>
          </a:pPr>
          <a:r>
            <a:rPr lang="en-ZA" sz="1100" dirty="0" smtClean="0"/>
            <a:t>School nutrition</a:t>
          </a:r>
          <a:endParaRPr lang="en-ZA" sz="1100" dirty="0"/>
        </a:p>
      </dgm:t>
    </dgm:pt>
    <dgm:pt modelId="{4A1A4D95-1341-453B-A875-E1CF1F134394}" type="parTrans" cxnId="{E283DF60-AFCA-467F-BCF0-64BC252D4CCA}">
      <dgm:prSet/>
      <dgm:spPr/>
      <dgm:t>
        <a:bodyPr/>
        <a:lstStyle/>
        <a:p>
          <a:endParaRPr lang="en-ZA"/>
        </a:p>
      </dgm:t>
    </dgm:pt>
    <dgm:pt modelId="{B226469B-9D81-44A1-94D2-AD9D5E05670C}" type="sibTrans" cxnId="{E283DF60-AFCA-467F-BCF0-64BC252D4CCA}">
      <dgm:prSet/>
      <dgm:spPr/>
      <dgm:t>
        <a:bodyPr/>
        <a:lstStyle/>
        <a:p>
          <a:endParaRPr lang="en-ZA"/>
        </a:p>
      </dgm:t>
    </dgm:pt>
    <dgm:pt modelId="{9CEEF803-1064-489F-A457-6C5F7F49A5B6}">
      <dgm:prSet phldrT="[Text]" custT="1"/>
      <dgm:spPr/>
      <dgm:t>
        <a:bodyPr/>
        <a:lstStyle/>
        <a:p>
          <a:pPr marL="0" indent="0" defTabSz="488950">
            <a:lnSpc>
              <a:spcPct val="90000"/>
            </a:lnSpc>
            <a:spcBef>
              <a:spcPct val="0"/>
            </a:spcBef>
            <a:spcAft>
              <a:spcPct val="15000"/>
            </a:spcAft>
            <a:buNone/>
          </a:pPr>
          <a:r>
            <a:rPr lang="en-ZA" sz="1100" dirty="0" smtClean="0"/>
            <a:t>Teacher development</a:t>
          </a:r>
          <a:endParaRPr lang="en-ZA" sz="1100" dirty="0"/>
        </a:p>
      </dgm:t>
    </dgm:pt>
    <dgm:pt modelId="{223A3700-8B68-447F-9A0C-F5B8E275E174}" type="parTrans" cxnId="{FF21C8C0-9BDB-4424-927C-BFB134500409}">
      <dgm:prSet/>
      <dgm:spPr/>
      <dgm:t>
        <a:bodyPr/>
        <a:lstStyle/>
        <a:p>
          <a:endParaRPr lang="en-ZA"/>
        </a:p>
      </dgm:t>
    </dgm:pt>
    <dgm:pt modelId="{BCA70892-2DE1-493C-9112-DF1418D9A1C0}" type="sibTrans" cxnId="{FF21C8C0-9BDB-4424-927C-BFB134500409}">
      <dgm:prSet/>
      <dgm:spPr/>
      <dgm:t>
        <a:bodyPr/>
        <a:lstStyle/>
        <a:p>
          <a:endParaRPr lang="en-ZA"/>
        </a:p>
      </dgm:t>
    </dgm:pt>
    <dgm:pt modelId="{FC880842-DA0A-4622-B454-FB66E33C68C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sz="1100" dirty="0" smtClean="0"/>
            <a:t>Safety &amp; discipline </a:t>
          </a:r>
        </a:p>
      </dgm:t>
    </dgm:pt>
    <dgm:pt modelId="{B7E43758-73AA-410B-9DED-D1F28DCB0E4A}" type="parTrans" cxnId="{B0E10F61-1105-4616-9BA4-9DBF665CBB40}">
      <dgm:prSet/>
      <dgm:spPr/>
      <dgm:t>
        <a:bodyPr/>
        <a:lstStyle/>
        <a:p>
          <a:endParaRPr lang="en-ZA"/>
        </a:p>
      </dgm:t>
    </dgm:pt>
    <dgm:pt modelId="{DFB9B80A-0F59-4FEF-A91A-8C6A6FC10870}" type="sibTrans" cxnId="{B0E10F61-1105-4616-9BA4-9DBF665CBB40}">
      <dgm:prSet/>
      <dgm:spPr/>
      <dgm:t>
        <a:bodyPr/>
        <a:lstStyle/>
        <a:p>
          <a:endParaRPr lang="en-ZA"/>
        </a:p>
      </dgm:t>
    </dgm:pt>
    <dgm:pt modelId="{C0DABDC6-DC20-4C71-911F-FA1BC01D978A}">
      <dgm:prSet phldrT="[Text]"/>
      <dgm:spPr/>
      <dgm:t>
        <a:bodyPr/>
        <a:lstStyle/>
        <a:p>
          <a:r>
            <a:rPr lang="en-ZA" dirty="0" smtClean="0"/>
            <a:t> School facilities</a:t>
          </a:r>
          <a:endParaRPr lang="en-ZA" dirty="0"/>
        </a:p>
      </dgm:t>
    </dgm:pt>
    <dgm:pt modelId="{E8B188E9-129F-45D5-891F-DB6005C393A8}" type="parTrans" cxnId="{E2E96C1C-9B3E-4EFB-866D-0837879B8ACB}">
      <dgm:prSet/>
      <dgm:spPr/>
      <dgm:t>
        <a:bodyPr/>
        <a:lstStyle/>
        <a:p>
          <a:endParaRPr lang="en-ZA"/>
        </a:p>
      </dgm:t>
    </dgm:pt>
    <dgm:pt modelId="{28900B86-E804-4211-8660-9F9A9C56A782}" type="sibTrans" cxnId="{E2E96C1C-9B3E-4EFB-866D-0837879B8ACB}">
      <dgm:prSet/>
      <dgm:spPr/>
      <dgm:t>
        <a:bodyPr/>
        <a:lstStyle/>
        <a:p>
          <a:endParaRPr lang="en-ZA"/>
        </a:p>
      </dgm:t>
    </dgm:pt>
    <dgm:pt modelId="{72D7C5DA-A600-4428-8183-85D48BC3C369}" type="pres">
      <dgm:prSet presAssocID="{BE4D242F-1278-4AF0-AD68-513685A214DC}" presName="Name0" presStyleCnt="0">
        <dgm:presLayoutVars>
          <dgm:chMax val="7"/>
          <dgm:dir/>
          <dgm:animLvl val="lvl"/>
          <dgm:resizeHandles val="exact"/>
        </dgm:presLayoutVars>
      </dgm:prSet>
      <dgm:spPr/>
      <dgm:t>
        <a:bodyPr/>
        <a:lstStyle/>
        <a:p>
          <a:endParaRPr lang="en-ZA"/>
        </a:p>
      </dgm:t>
    </dgm:pt>
    <dgm:pt modelId="{1809911E-CD92-48B4-92AB-611791700FB9}" type="pres">
      <dgm:prSet presAssocID="{0AD7B44F-0A6A-4453-90BC-6A9F05E640FC}" presName="circle1" presStyleLbl="node1" presStyleIdx="0" presStyleCnt="3" custScaleY="112483"/>
      <dgm:spPr/>
    </dgm:pt>
    <dgm:pt modelId="{A4EACFAB-1177-42D5-B78E-8CBC2244826D}" type="pres">
      <dgm:prSet presAssocID="{0AD7B44F-0A6A-4453-90BC-6A9F05E640FC}" presName="space" presStyleCnt="0"/>
      <dgm:spPr/>
    </dgm:pt>
    <dgm:pt modelId="{0033ED87-3F4F-471D-B086-7F918B5E92B7}" type="pres">
      <dgm:prSet presAssocID="{0AD7B44F-0A6A-4453-90BC-6A9F05E640FC}" presName="rect1" presStyleLbl="alignAcc1" presStyleIdx="0" presStyleCnt="3" custScaleY="131858"/>
      <dgm:spPr/>
      <dgm:t>
        <a:bodyPr/>
        <a:lstStyle/>
        <a:p>
          <a:endParaRPr lang="en-ZA"/>
        </a:p>
      </dgm:t>
    </dgm:pt>
    <dgm:pt modelId="{576AD1D9-7CC4-4F0D-9DC4-2DA8CF0FF742}" type="pres">
      <dgm:prSet presAssocID="{8E2A54B6-4A06-438E-9CA9-8805A87FEF3D}" presName="vertSpace2" presStyleLbl="node1" presStyleIdx="0" presStyleCnt="3"/>
      <dgm:spPr/>
    </dgm:pt>
    <dgm:pt modelId="{5C4D399D-CD99-44B3-97AF-8DAD6B35D9F7}" type="pres">
      <dgm:prSet presAssocID="{8E2A54B6-4A06-438E-9CA9-8805A87FEF3D}" presName="circle2" presStyleLbl="node1" presStyleIdx="1" presStyleCnt="3"/>
      <dgm:spPr/>
    </dgm:pt>
    <dgm:pt modelId="{B3BEA588-6C0D-4BB2-A3C8-53DD5C4FAEED}" type="pres">
      <dgm:prSet presAssocID="{8E2A54B6-4A06-438E-9CA9-8805A87FEF3D}" presName="rect2" presStyleLbl="alignAcc1" presStyleIdx="1" presStyleCnt="3" custScaleY="110964"/>
      <dgm:spPr/>
      <dgm:t>
        <a:bodyPr/>
        <a:lstStyle/>
        <a:p>
          <a:endParaRPr lang="en-ZA"/>
        </a:p>
      </dgm:t>
    </dgm:pt>
    <dgm:pt modelId="{77C485D6-D035-4DFD-BBC2-7B4C3A7CADA4}" type="pres">
      <dgm:prSet presAssocID="{06931390-36A8-4749-93D9-105E4824E21D}" presName="vertSpace3" presStyleLbl="node1" presStyleIdx="1" presStyleCnt="3"/>
      <dgm:spPr/>
    </dgm:pt>
    <dgm:pt modelId="{51DDF024-985F-41AA-862B-9D8B9D8F9823}" type="pres">
      <dgm:prSet presAssocID="{06931390-36A8-4749-93D9-105E4824E21D}" presName="circle3" presStyleLbl="node1" presStyleIdx="2" presStyleCnt="3"/>
      <dgm:spPr/>
    </dgm:pt>
    <dgm:pt modelId="{8A1B6480-F1A6-41C5-B182-213190A224E3}" type="pres">
      <dgm:prSet presAssocID="{06931390-36A8-4749-93D9-105E4824E21D}" presName="rect3" presStyleLbl="alignAcc1" presStyleIdx="2" presStyleCnt="3" custScaleY="148699" custLinFactNeighborX="-1339" custLinFactNeighborY="60084"/>
      <dgm:spPr/>
      <dgm:t>
        <a:bodyPr/>
        <a:lstStyle/>
        <a:p>
          <a:endParaRPr lang="en-ZA"/>
        </a:p>
      </dgm:t>
    </dgm:pt>
    <dgm:pt modelId="{C78E2F6A-DB39-484C-BE1E-A9926C771884}" type="pres">
      <dgm:prSet presAssocID="{0AD7B44F-0A6A-4453-90BC-6A9F05E640FC}" presName="rect1ParTx" presStyleLbl="alignAcc1" presStyleIdx="2" presStyleCnt="3">
        <dgm:presLayoutVars>
          <dgm:chMax val="1"/>
          <dgm:bulletEnabled val="1"/>
        </dgm:presLayoutVars>
      </dgm:prSet>
      <dgm:spPr/>
      <dgm:t>
        <a:bodyPr/>
        <a:lstStyle/>
        <a:p>
          <a:endParaRPr lang="en-ZA"/>
        </a:p>
      </dgm:t>
    </dgm:pt>
    <dgm:pt modelId="{6BFAB1A0-2942-48F0-B55C-B290A62767CC}" type="pres">
      <dgm:prSet presAssocID="{0AD7B44F-0A6A-4453-90BC-6A9F05E640FC}" presName="rect1ChTx" presStyleLbl="alignAcc1" presStyleIdx="2" presStyleCnt="3" custScaleX="110356" custScaleY="143055" custLinFactNeighborX="-6071" custLinFactNeighborY="-33362">
        <dgm:presLayoutVars>
          <dgm:bulletEnabled val="1"/>
        </dgm:presLayoutVars>
      </dgm:prSet>
      <dgm:spPr/>
      <dgm:t>
        <a:bodyPr/>
        <a:lstStyle/>
        <a:p>
          <a:endParaRPr lang="en-ZA"/>
        </a:p>
      </dgm:t>
    </dgm:pt>
    <dgm:pt modelId="{490B9BFA-708A-4CD5-A682-022961D550DF}" type="pres">
      <dgm:prSet presAssocID="{8E2A54B6-4A06-438E-9CA9-8805A87FEF3D}" presName="rect2ParTx" presStyleLbl="alignAcc1" presStyleIdx="2" presStyleCnt="3">
        <dgm:presLayoutVars>
          <dgm:chMax val="1"/>
          <dgm:bulletEnabled val="1"/>
        </dgm:presLayoutVars>
      </dgm:prSet>
      <dgm:spPr/>
      <dgm:t>
        <a:bodyPr/>
        <a:lstStyle/>
        <a:p>
          <a:endParaRPr lang="en-ZA"/>
        </a:p>
      </dgm:t>
    </dgm:pt>
    <dgm:pt modelId="{79F939E0-0A01-48BB-A25E-351CBA21F3CE}" type="pres">
      <dgm:prSet presAssocID="{8E2A54B6-4A06-438E-9CA9-8805A87FEF3D}" presName="rect2ChTx" presStyleLbl="alignAcc1" presStyleIdx="2" presStyleCnt="3" custScaleX="110000" custScaleY="128414" custLinFactNeighborX="-6607" custLinFactNeighborY="10011">
        <dgm:presLayoutVars>
          <dgm:bulletEnabled val="1"/>
        </dgm:presLayoutVars>
      </dgm:prSet>
      <dgm:spPr/>
      <dgm:t>
        <a:bodyPr/>
        <a:lstStyle/>
        <a:p>
          <a:endParaRPr lang="en-ZA"/>
        </a:p>
      </dgm:t>
    </dgm:pt>
    <dgm:pt modelId="{33A87494-AB4F-48E9-B3DD-F6F68F429C92}" type="pres">
      <dgm:prSet presAssocID="{06931390-36A8-4749-93D9-105E4824E21D}" presName="rect3ParTx" presStyleLbl="alignAcc1" presStyleIdx="2" presStyleCnt="3">
        <dgm:presLayoutVars>
          <dgm:chMax val="1"/>
          <dgm:bulletEnabled val="1"/>
        </dgm:presLayoutVars>
      </dgm:prSet>
      <dgm:spPr/>
      <dgm:t>
        <a:bodyPr/>
        <a:lstStyle/>
        <a:p>
          <a:endParaRPr lang="en-ZA"/>
        </a:p>
      </dgm:t>
    </dgm:pt>
    <dgm:pt modelId="{350B9E43-44AD-4C0D-AB4D-88C17B9BA42F}" type="pres">
      <dgm:prSet presAssocID="{06931390-36A8-4749-93D9-105E4824E21D}" presName="rect3ChTx" presStyleLbl="alignAcc1" presStyleIdx="2" presStyleCnt="3" custScaleY="143693" custLinFactNeighborX="-3036" custLinFactNeighborY="57581">
        <dgm:presLayoutVars>
          <dgm:bulletEnabled val="1"/>
        </dgm:presLayoutVars>
      </dgm:prSet>
      <dgm:spPr/>
      <dgm:t>
        <a:bodyPr/>
        <a:lstStyle/>
        <a:p>
          <a:endParaRPr lang="en-ZA"/>
        </a:p>
      </dgm:t>
    </dgm:pt>
  </dgm:ptLst>
  <dgm:cxnLst>
    <dgm:cxn modelId="{0A5C00D1-556D-41C3-A49C-A6954122E6BB}" type="presOf" srcId="{8E2A54B6-4A06-438E-9CA9-8805A87FEF3D}" destId="{490B9BFA-708A-4CD5-A682-022961D550DF}" srcOrd="1" destOrd="0" presId="urn:microsoft.com/office/officeart/2005/8/layout/target3"/>
    <dgm:cxn modelId="{31487EBB-1303-4D23-A025-519E0FA21A5D}" type="presOf" srcId="{06931390-36A8-4749-93D9-105E4824E21D}" destId="{33A87494-AB4F-48E9-B3DD-F6F68F429C92}" srcOrd="1" destOrd="0" presId="urn:microsoft.com/office/officeart/2005/8/layout/target3"/>
    <dgm:cxn modelId="{92B1591A-451F-4954-A7A2-BD53CBC51A24}" type="presOf" srcId="{2AA929A7-4FF5-472A-B5BB-0649B7B36412}" destId="{6BFAB1A0-2942-48F0-B55C-B290A62767CC}" srcOrd="0" destOrd="1" presId="urn:microsoft.com/office/officeart/2005/8/layout/target3"/>
    <dgm:cxn modelId="{B69EC2E7-55AB-4E30-9F78-014902D482B4}" srcId="{0AD7B44F-0A6A-4453-90BC-6A9F05E640FC}" destId="{2AA309AB-D8D5-4A73-81DC-E9C149C90D2E}" srcOrd="0" destOrd="0" parTransId="{58FFE2DE-C138-413A-B028-2799194AF22E}" sibTransId="{930A38D0-8D78-4A48-A730-F9A4E336F978}"/>
    <dgm:cxn modelId="{61D771ED-1DC6-448E-9DF3-C0EB15E40804}" type="presOf" srcId="{1ED8FC81-7B4F-4F3B-B519-50107763EDC4}" destId="{350B9E43-44AD-4C0D-AB4D-88C17B9BA42F}" srcOrd="0" destOrd="1" presId="urn:microsoft.com/office/officeart/2005/8/layout/target3"/>
    <dgm:cxn modelId="{16A80C7E-6962-43DD-8B6A-EE9442954DDA}" srcId="{BE4D242F-1278-4AF0-AD68-513685A214DC}" destId="{06931390-36A8-4749-93D9-105E4824E21D}" srcOrd="2" destOrd="0" parTransId="{4758C9A8-B666-4E9B-8598-7F8262BD341F}" sibTransId="{B1549F4C-C526-47A3-90B0-593CBD661B1B}"/>
    <dgm:cxn modelId="{467C4001-1365-4E54-876A-0F659AA6BC1C}" srcId="{06931390-36A8-4749-93D9-105E4824E21D}" destId="{1ED8FC81-7B4F-4F3B-B519-50107763EDC4}" srcOrd="1" destOrd="0" parTransId="{32E46B5C-2F0F-41D5-A2B7-6C5F9513CB51}" sibTransId="{FDE7D3D0-EDC0-4C46-811A-B9CEE145C869}"/>
    <dgm:cxn modelId="{14F29D6F-8B37-4C46-BB21-6A2901EA68AB}" type="presOf" srcId="{A666B524-EBC7-4037-A7C4-43B69F95A025}" destId="{79F939E0-0A01-48BB-A25E-351CBA21F3CE}" srcOrd="0" destOrd="0" presId="urn:microsoft.com/office/officeart/2005/8/layout/target3"/>
    <dgm:cxn modelId="{3590A425-DD0D-4D03-BA3C-E506E4557F6D}" type="presOf" srcId="{8E2A54B6-4A06-438E-9CA9-8805A87FEF3D}" destId="{B3BEA588-6C0D-4BB2-A3C8-53DD5C4FAEED}" srcOrd="0" destOrd="0" presId="urn:microsoft.com/office/officeart/2005/8/layout/target3"/>
    <dgm:cxn modelId="{7241B41A-83CE-44A6-9B30-2B72DC0DF0DE}" type="presOf" srcId="{9CEEF803-1064-489F-A457-6C5F7F49A5B6}" destId="{79F939E0-0A01-48BB-A25E-351CBA21F3CE}" srcOrd="0" destOrd="3" presId="urn:microsoft.com/office/officeart/2005/8/layout/target3"/>
    <dgm:cxn modelId="{E2E96C1C-9B3E-4EFB-866D-0837879B8ACB}" srcId="{06931390-36A8-4749-93D9-105E4824E21D}" destId="{C0DABDC6-DC20-4C71-911F-FA1BC01D978A}" srcOrd="3" destOrd="0" parTransId="{E8B188E9-129F-45D5-891F-DB6005C393A8}" sibTransId="{28900B86-E804-4211-8660-9F9A9C56A782}"/>
    <dgm:cxn modelId="{BA497491-F024-47FD-952B-4E15AD046C2F}" type="presOf" srcId="{94AC7851-04B0-408B-AE5C-008E9EAD20A7}" destId="{350B9E43-44AD-4C0D-AB4D-88C17B9BA42F}" srcOrd="0" destOrd="0" presId="urn:microsoft.com/office/officeart/2005/8/layout/target3"/>
    <dgm:cxn modelId="{9102FED5-BF71-4364-A10A-C64F30DF391E}" type="presOf" srcId="{0AD7B44F-0A6A-4453-90BC-6A9F05E640FC}" destId="{C78E2F6A-DB39-484C-BE1E-A9926C771884}" srcOrd="1" destOrd="0" presId="urn:microsoft.com/office/officeart/2005/8/layout/target3"/>
    <dgm:cxn modelId="{4B9FDF63-8F90-4CFF-AE01-AB64D44F0762}" srcId="{0AD7B44F-0A6A-4453-90BC-6A9F05E640FC}" destId="{6AAC6606-BC37-496F-AD06-ED75DCC545B3}" srcOrd="2" destOrd="0" parTransId="{485C6684-5F39-43F3-A496-4AB1F132DF94}" sibTransId="{E5F54C5F-8650-44C7-A444-4B239DEFF899}"/>
    <dgm:cxn modelId="{23D4F2EE-2F23-4407-A114-81554BAC77AA}" srcId="{8E2A54B6-4A06-438E-9CA9-8805A87FEF3D}" destId="{A666B524-EBC7-4037-A7C4-43B69F95A025}" srcOrd="0" destOrd="0" parTransId="{E2821E1A-2FFF-44EE-A3A3-DEC0506A645D}" sibTransId="{DDDFEF06-0C4E-4EBA-AF9E-94A434F72847}"/>
    <dgm:cxn modelId="{44F80402-23F8-4920-96CF-3627E1F7EB81}" srcId="{BE4D242F-1278-4AF0-AD68-513685A214DC}" destId="{0AD7B44F-0A6A-4453-90BC-6A9F05E640FC}" srcOrd="0" destOrd="0" parTransId="{CEC20352-16C8-44BE-B907-B094B342DA5A}" sibTransId="{71612050-DD51-4FB1-A9A0-19EFC9C6900B}"/>
    <dgm:cxn modelId="{5B769354-A32D-45ED-B883-0E19581E2025}" type="presOf" srcId="{FC880842-DA0A-4622-B454-FB66E33C68C5}" destId="{79F939E0-0A01-48BB-A25E-351CBA21F3CE}" srcOrd="0" destOrd="4" presId="urn:microsoft.com/office/officeart/2005/8/layout/target3"/>
    <dgm:cxn modelId="{FF21C8C0-9BDB-4424-927C-BFB134500409}" srcId="{8E2A54B6-4A06-438E-9CA9-8805A87FEF3D}" destId="{9CEEF803-1064-489F-A457-6C5F7F49A5B6}" srcOrd="3" destOrd="0" parTransId="{223A3700-8B68-447F-9A0C-F5B8E275E174}" sibTransId="{BCA70892-2DE1-493C-9112-DF1418D9A1C0}"/>
    <dgm:cxn modelId="{E283DF60-AFCA-467F-BCF0-64BC252D4CCA}" srcId="{8E2A54B6-4A06-438E-9CA9-8805A87FEF3D}" destId="{757332A8-988B-4660-8E3F-66740D995509}" srcOrd="1" destOrd="0" parTransId="{4A1A4D95-1341-453B-A875-E1CF1F134394}" sibTransId="{B226469B-9D81-44A1-94D2-AD9D5E05670C}"/>
    <dgm:cxn modelId="{76EB012D-E3FC-49C6-991E-AF68E3538E4A}" type="presOf" srcId="{757332A8-988B-4660-8E3F-66740D995509}" destId="{79F939E0-0A01-48BB-A25E-351CBA21F3CE}" srcOrd="0" destOrd="1" presId="urn:microsoft.com/office/officeart/2005/8/layout/target3"/>
    <dgm:cxn modelId="{2F8FD1B9-C684-4B1C-B177-0438916EEA54}" type="presOf" srcId="{0AD7B44F-0A6A-4453-90BC-6A9F05E640FC}" destId="{0033ED87-3F4F-471D-B086-7F918B5E92B7}" srcOrd="0" destOrd="0" presId="urn:microsoft.com/office/officeart/2005/8/layout/target3"/>
    <dgm:cxn modelId="{834FF0D5-0942-4B03-9775-A27B93511CCA}" type="presOf" srcId="{6AAC6606-BC37-496F-AD06-ED75DCC545B3}" destId="{6BFAB1A0-2942-48F0-B55C-B290A62767CC}" srcOrd="0" destOrd="2" presId="urn:microsoft.com/office/officeart/2005/8/layout/target3"/>
    <dgm:cxn modelId="{B0E10F61-1105-4616-9BA4-9DBF665CBB40}" srcId="{8E2A54B6-4A06-438E-9CA9-8805A87FEF3D}" destId="{FC880842-DA0A-4622-B454-FB66E33C68C5}" srcOrd="4" destOrd="0" parTransId="{B7E43758-73AA-410B-9DED-D1F28DCB0E4A}" sibTransId="{DFB9B80A-0F59-4FEF-A91A-8C6A6FC10870}"/>
    <dgm:cxn modelId="{09665A70-EB9E-4B78-B3C7-1465A6133E49}" type="presOf" srcId="{0C1BE23E-EBC6-44D1-B4F2-9CDD9EEE1F4B}" destId="{79F939E0-0A01-48BB-A25E-351CBA21F3CE}" srcOrd="0" destOrd="2" presId="urn:microsoft.com/office/officeart/2005/8/layout/target3"/>
    <dgm:cxn modelId="{3CB1C547-DE02-4027-8963-4E690237220D}" type="presOf" srcId="{46A81C5A-F379-4EBC-8943-CA9471CDF660}" destId="{350B9E43-44AD-4C0D-AB4D-88C17B9BA42F}" srcOrd="0" destOrd="2" presId="urn:microsoft.com/office/officeart/2005/8/layout/target3"/>
    <dgm:cxn modelId="{5D72346F-3BEE-4FE1-8BD6-EC566803F63D}" type="presOf" srcId="{2AA309AB-D8D5-4A73-81DC-E9C149C90D2E}" destId="{6BFAB1A0-2942-48F0-B55C-B290A62767CC}" srcOrd="0" destOrd="0" presId="urn:microsoft.com/office/officeart/2005/8/layout/target3"/>
    <dgm:cxn modelId="{BB695C8A-477A-4F12-B8E3-1AD9711D38D6}" srcId="{06931390-36A8-4749-93D9-105E4824E21D}" destId="{46A81C5A-F379-4EBC-8943-CA9471CDF660}" srcOrd="2" destOrd="0" parTransId="{2D81B572-DE15-4269-A932-3E003A10AEDC}" sibTransId="{669E8E0F-3429-4662-A64D-D59E2C9D4BDD}"/>
    <dgm:cxn modelId="{E1ECBCE7-9BAC-473A-BA39-625EF096767E}" srcId="{8E2A54B6-4A06-438E-9CA9-8805A87FEF3D}" destId="{0C1BE23E-EBC6-44D1-B4F2-9CDD9EEE1F4B}" srcOrd="2" destOrd="0" parTransId="{4017E042-3767-45D2-A0CF-4CA957FAFC33}" sibTransId="{260BC2C0-F1A9-4C05-9876-6CF0C343EAB4}"/>
    <dgm:cxn modelId="{6A506726-B654-470C-8E90-221C257229D5}" type="presOf" srcId="{06931390-36A8-4749-93D9-105E4824E21D}" destId="{8A1B6480-F1A6-41C5-B182-213190A224E3}" srcOrd="0" destOrd="0" presId="urn:microsoft.com/office/officeart/2005/8/layout/target3"/>
    <dgm:cxn modelId="{42F70E08-76C2-4BDE-8BC0-BF252EBB086D}" type="presOf" srcId="{BE4D242F-1278-4AF0-AD68-513685A214DC}" destId="{72D7C5DA-A600-4428-8183-85D48BC3C369}" srcOrd="0" destOrd="0" presId="urn:microsoft.com/office/officeart/2005/8/layout/target3"/>
    <dgm:cxn modelId="{0EBE2BF4-8CB1-46DA-93F4-254F12BE5F98}" type="presOf" srcId="{C0DABDC6-DC20-4C71-911F-FA1BC01D978A}" destId="{350B9E43-44AD-4C0D-AB4D-88C17B9BA42F}" srcOrd="0" destOrd="3" presId="urn:microsoft.com/office/officeart/2005/8/layout/target3"/>
    <dgm:cxn modelId="{CE31B11D-95C3-4D9E-A360-C8CEB1B2F424}" srcId="{06931390-36A8-4749-93D9-105E4824E21D}" destId="{94AC7851-04B0-408B-AE5C-008E9EAD20A7}" srcOrd="0" destOrd="0" parTransId="{BD6DFE4F-5897-4399-8FC1-C647581B2F65}" sibTransId="{390BB2C6-7E85-44BC-B8FB-D0F7F085EA79}"/>
    <dgm:cxn modelId="{90EE00E8-410F-464D-BF23-E862F36CEFEE}" srcId="{0AD7B44F-0A6A-4453-90BC-6A9F05E640FC}" destId="{2AA929A7-4FF5-472A-B5BB-0649B7B36412}" srcOrd="1" destOrd="0" parTransId="{96EA3BD3-4881-4479-80E3-2DE42484CC0D}" sibTransId="{3DCB8B92-7112-4F34-AB4B-C2D8C9ABE8FF}"/>
    <dgm:cxn modelId="{0FE545A1-937D-4640-B66C-E92697DD1DEC}" srcId="{BE4D242F-1278-4AF0-AD68-513685A214DC}" destId="{8E2A54B6-4A06-438E-9CA9-8805A87FEF3D}" srcOrd="1" destOrd="0" parTransId="{563130F1-30A3-451F-B179-F7352ECD7370}" sibTransId="{F4BE4AFB-6AC6-4B3D-8A49-5C65D65591E9}"/>
    <dgm:cxn modelId="{DBB83E35-C3F9-4237-B64E-761A75E693EC}" type="presParOf" srcId="{72D7C5DA-A600-4428-8183-85D48BC3C369}" destId="{1809911E-CD92-48B4-92AB-611791700FB9}" srcOrd="0" destOrd="0" presId="urn:microsoft.com/office/officeart/2005/8/layout/target3"/>
    <dgm:cxn modelId="{97E7842D-4651-47B1-A8D7-DCF20510F0BE}" type="presParOf" srcId="{72D7C5DA-A600-4428-8183-85D48BC3C369}" destId="{A4EACFAB-1177-42D5-B78E-8CBC2244826D}" srcOrd="1" destOrd="0" presId="urn:microsoft.com/office/officeart/2005/8/layout/target3"/>
    <dgm:cxn modelId="{18C07924-53CD-435A-99B9-4257427D1370}" type="presParOf" srcId="{72D7C5DA-A600-4428-8183-85D48BC3C369}" destId="{0033ED87-3F4F-471D-B086-7F918B5E92B7}" srcOrd="2" destOrd="0" presId="urn:microsoft.com/office/officeart/2005/8/layout/target3"/>
    <dgm:cxn modelId="{E0EE2634-4D9F-4C5F-BEF8-6A62FA7A036E}" type="presParOf" srcId="{72D7C5DA-A600-4428-8183-85D48BC3C369}" destId="{576AD1D9-7CC4-4F0D-9DC4-2DA8CF0FF742}" srcOrd="3" destOrd="0" presId="urn:microsoft.com/office/officeart/2005/8/layout/target3"/>
    <dgm:cxn modelId="{6B21BF5F-F1EC-495E-BF90-2480B04B7F15}" type="presParOf" srcId="{72D7C5DA-A600-4428-8183-85D48BC3C369}" destId="{5C4D399D-CD99-44B3-97AF-8DAD6B35D9F7}" srcOrd="4" destOrd="0" presId="urn:microsoft.com/office/officeart/2005/8/layout/target3"/>
    <dgm:cxn modelId="{832F9CAF-EB44-45A3-A64E-A00BBB334C8F}" type="presParOf" srcId="{72D7C5DA-A600-4428-8183-85D48BC3C369}" destId="{B3BEA588-6C0D-4BB2-A3C8-53DD5C4FAEED}" srcOrd="5" destOrd="0" presId="urn:microsoft.com/office/officeart/2005/8/layout/target3"/>
    <dgm:cxn modelId="{E90BCACB-280C-4C03-89B7-63C3A06ACBB1}" type="presParOf" srcId="{72D7C5DA-A600-4428-8183-85D48BC3C369}" destId="{77C485D6-D035-4DFD-BBC2-7B4C3A7CADA4}" srcOrd="6" destOrd="0" presId="urn:microsoft.com/office/officeart/2005/8/layout/target3"/>
    <dgm:cxn modelId="{AAB25326-EA54-4E04-95AF-8E6A59F1AB78}" type="presParOf" srcId="{72D7C5DA-A600-4428-8183-85D48BC3C369}" destId="{51DDF024-985F-41AA-862B-9D8B9D8F9823}" srcOrd="7" destOrd="0" presId="urn:microsoft.com/office/officeart/2005/8/layout/target3"/>
    <dgm:cxn modelId="{5CFDD9EC-A60B-4475-A26D-E0C286DE33BE}" type="presParOf" srcId="{72D7C5DA-A600-4428-8183-85D48BC3C369}" destId="{8A1B6480-F1A6-41C5-B182-213190A224E3}" srcOrd="8" destOrd="0" presId="urn:microsoft.com/office/officeart/2005/8/layout/target3"/>
    <dgm:cxn modelId="{12F61380-F155-4FE4-AEEB-02B00C1B2BF7}" type="presParOf" srcId="{72D7C5DA-A600-4428-8183-85D48BC3C369}" destId="{C78E2F6A-DB39-484C-BE1E-A9926C771884}" srcOrd="9" destOrd="0" presId="urn:microsoft.com/office/officeart/2005/8/layout/target3"/>
    <dgm:cxn modelId="{CF93232E-B722-4F51-92C1-CC9E0A06633E}" type="presParOf" srcId="{72D7C5DA-A600-4428-8183-85D48BC3C369}" destId="{6BFAB1A0-2942-48F0-B55C-B290A62767CC}" srcOrd="10" destOrd="0" presId="urn:microsoft.com/office/officeart/2005/8/layout/target3"/>
    <dgm:cxn modelId="{E8DA6BB0-559B-4542-B763-C922B7693BE6}" type="presParOf" srcId="{72D7C5DA-A600-4428-8183-85D48BC3C369}" destId="{490B9BFA-708A-4CD5-A682-022961D550DF}" srcOrd="11" destOrd="0" presId="urn:microsoft.com/office/officeart/2005/8/layout/target3"/>
    <dgm:cxn modelId="{168AA205-90D9-45B7-A98D-B4FC9D585924}" type="presParOf" srcId="{72D7C5DA-A600-4428-8183-85D48BC3C369}" destId="{79F939E0-0A01-48BB-A25E-351CBA21F3CE}" srcOrd="12" destOrd="0" presId="urn:microsoft.com/office/officeart/2005/8/layout/target3"/>
    <dgm:cxn modelId="{3F6876E0-052D-4AE3-BCF9-D24AFB523F99}" type="presParOf" srcId="{72D7C5DA-A600-4428-8183-85D48BC3C369}" destId="{33A87494-AB4F-48E9-B3DD-F6F68F429C92}" srcOrd="13" destOrd="0" presId="urn:microsoft.com/office/officeart/2005/8/layout/target3"/>
    <dgm:cxn modelId="{AE7082C6-649F-484D-A70F-64664DEFA5C4}" type="presParOf" srcId="{72D7C5DA-A600-4428-8183-85D48BC3C369}" destId="{350B9E43-44AD-4C0D-AB4D-88C17B9BA42F}"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452A59-5674-4494-9550-35EFA7E83F80}"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n-ZA"/>
        </a:p>
      </dgm:t>
    </dgm:pt>
    <dgm:pt modelId="{AF9012E6-A7C4-443E-BD1C-E1EC25C26992}">
      <dgm:prSet phldrT="[Text]"/>
      <dgm:spPr/>
      <dgm:t>
        <a:bodyPr/>
        <a:lstStyle/>
        <a:p>
          <a:r>
            <a:rPr lang="en-ZA" dirty="0" smtClean="0"/>
            <a:t>Principal</a:t>
          </a:r>
          <a:endParaRPr lang="en-ZA" dirty="0"/>
        </a:p>
      </dgm:t>
    </dgm:pt>
    <dgm:pt modelId="{A8B51075-0B82-4792-809E-F71535A79179}" type="parTrans" cxnId="{F6A28E72-2696-4D34-B86E-6A9257016F25}">
      <dgm:prSet/>
      <dgm:spPr/>
      <dgm:t>
        <a:bodyPr/>
        <a:lstStyle/>
        <a:p>
          <a:endParaRPr lang="en-ZA"/>
        </a:p>
      </dgm:t>
    </dgm:pt>
    <dgm:pt modelId="{8B162D1D-E20E-4968-8C17-96FFF6E20D4B}" type="sibTrans" cxnId="{F6A28E72-2696-4D34-B86E-6A9257016F25}">
      <dgm:prSet/>
      <dgm:spPr/>
      <dgm:t>
        <a:bodyPr/>
        <a:lstStyle/>
        <a:p>
          <a:endParaRPr lang="en-ZA"/>
        </a:p>
      </dgm:t>
    </dgm:pt>
    <dgm:pt modelId="{81D97863-59C1-41AC-BD2D-55F1EA7B8FD6}">
      <dgm:prSet phldrT="[Text]"/>
      <dgm:spPr/>
      <dgm:t>
        <a:bodyPr/>
        <a:lstStyle/>
        <a:p>
          <a:r>
            <a:rPr lang="en-ZA" dirty="0" smtClean="0"/>
            <a:t>LTSM</a:t>
          </a:r>
          <a:endParaRPr lang="en-ZA" dirty="0"/>
        </a:p>
      </dgm:t>
    </dgm:pt>
    <dgm:pt modelId="{0C660488-0C52-44C7-AE84-38004464D3AC}" type="parTrans" cxnId="{A9442E63-88F9-4AC3-8F2C-255CD4180473}">
      <dgm:prSet/>
      <dgm:spPr/>
      <dgm:t>
        <a:bodyPr/>
        <a:lstStyle/>
        <a:p>
          <a:endParaRPr lang="en-ZA"/>
        </a:p>
      </dgm:t>
    </dgm:pt>
    <dgm:pt modelId="{3123ED78-2C42-4A8C-AC1F-22DBB8E74649}" type="sibTrans" cxnId="{A9442E63-88F9-4AC3-8F2C-255CD4180473}">
      <dgm:prSet/>
      <dgm:spPr/>
      <dgm:t>
        <a:bodyPr/>
        <a:lstStyle/>
        <a:p>
          <a:endParaRPr lang="en-ZA"/>
        </a:p>
      </dgm:t>
    </dgm:pt>
    <dgm:pt modelId="{1C8596A3-F09F-4191-A5EA-47F205628511}">
      <dgm:prSet phldrT="[Text]"/>
      <dgm:spPr/>
      <dgm:t>
        <a:bodyPr/>
        <a:lstStyle/>
        <a:p>
          <a:r>
            <a:rPr lang="en-ZA" dirty="0" smtClean="0"/>
            <a:t>infrastructure</a:t>
          </a:r>
          <a:endParaRPr lang="en-ZA" dirty="0"/>
        </a:p>
      </dgm:t>
    </dgm:pt>
    <dgm:pt modelId="{418FA6D1-8BFA-4C29-BB79-079E6A571AF1}" type="parTrans" cxnId="{74F3C83C-C4BE-4F81-A3FA-D3C79AB61577}">
      <dgm:prSet/>
      <dgm:spPr/>
      <dgm:t>
        <a:bodyPr/>
        <a:lstStyle/>
        <a:p>
          <a:endParaRPr lang="en-ZA"/>
        </a:p>
      </dgm:t>
    </dgm:pt>
    <dgm:pt modelId="{782C33E2-BEDE-4073-91FB-5F661BCC8D20}" type="sibTrans" cxnId="{74F3C83C-C4BE-4F81-A3FA-D3C79AB61577}">
      <dgm:prSet/>
      <dgm:spPr/>
      <dgm:t>
        <a:bodyPr/>
        <a:lstStyle/>
        <a:p>
          <a:endParaRPr lang="en-ZA"/>
        </a:p>
      </dgm:t>
    </dgm:pt>
    <dgm:pt modelId="{23AC1D4F-F421-4E02-AD82-1084F036B4AB}">
      <dgm:prSet phldrT="[Text]"/>
      <dgm:spPr>
        <a:solidFill>
          <a:schemeClr val="accent2"/>
        </a:solidFill>
      </dgm:spPr>
      <dgm:t>
        <a:bodyPr/>
        <a:lstStyle/>
        <a:p>
          <a:r>
            <a:rPr lang="en-ZA" dirty="0" smtClean="0"/>
            <a:t>Teacher training</a:t>
          </a:r>
          <a:endParaRPr lang="en-ZA" dirty="0"/>
        </a:p>
      </dgm:t>
    </dgm:pt>
    <dgm:pt modelId="{BDAF56A7-CDB2-4408-9143-21891F5F7EDA}" type="parTrans" cxnId="{02C6174C-98DC-4DF3-81FC-452ED4FF4486}">
      <dgm:prSet/>
      <dgm:spPr>
        <a:solidFill>
          <a:schemeClr val="accent2"/>
        </a:solidFill>
      </dgm:spPr>
      <dgm:t>
        <a:bodyPr/>
        <a:lstStyle/>
        <a:p>
          <a:endParaRPr lang="en-ZA"/>
        </a:p>
      </dgm:t>
    </dgm:pt>
    <dgm:pt modelId="{3C9CCB8F-EFF8-4A6F-ABE4-07CD34088E1F}" type="sibTrans" cxnId="{02C6174C-98DC-4DF3-81FC-452ED4FF4486}">
      <dgm:prSet/>
      <dgm:spPr/>
      <dgm:t>
        <a:bodyPr/>
        <a:lstStyle/>
        <a:p>
          <a:endParaRPr lang="en-ZA"/>
        </a:p>
      </dgm:t>
    </dgm:pt>
    <dgm:pt modelId="{5EEF4989-C763-4BB6-B7D2-DB5A1FCD2E05}">
      <dgm:prSet/>
      <dgm:spPr>
        <a:solidFill>
          <a:schemeClr val="accent2"/>
        </a:solidFill>
      </dgm:spPr>
      <dgm:t>
        <a:bodyPr/>
        <a:lstStyle/>
        <a:p>
          <a:r>
            <a:rPr lang="en-ZA" dirty="0" smtClean="0"/>
            <a:t>Learner nutrition and transport</a:t>
          </a:r>
          <a:endParaRPr lang="en-ZA" dirty="0"/>
        </a:p>
      </dgm:t>
    </dgm:pt>
    <dgm:pt modelId="{C2D36E29-C93D-4689-9091-EC15697224DE}" type="parTrans" cxnId="{8E8DF66E-98A5-4175-A7D3-D3B04CCDB359}">
      <dgm:prSet/>
      <dgm:spPr>
        <a:solidFill>
          <a:schemeClr val="accent2"/>
        </a:solidFill>
      </dgm:spPr>
      <dgm:t>
        <a:bodyPr/>
        <a:lstStyle/>
        <a:p>
          <a:endParaRPr lang="en-ZA"/>
        </a:p>
      </dgm:t>
    </dgm:pt>
    <dgm:pt modelId="{2696C97C-5B7D-4949-95A4-76ACC26ABE31}" type="sibTrans" cxnId="{8E8DF66E-98A5-4175-A7D3-D3B04CCDB359}">
      <dgm:prSet/>
      <dgm:spPr/>
      <dgm:t>
        <a:bodyPr/>
        <a:lstStyle/>
        <a:p>
          <a:endParaRPr lang="en-ZA"/>
        </a:p>
      </dgm:t>
    </dgm:pt>
    <dgm:pt modelId="{BCC7CCCB-525D-454C-ACBF-EA8A2E7FA378}">
      <dgm:prSet/>
      <dgm:spPr>
        <a:solidFill>
          <a:schemeClr val="accent2"/>
        </a:solidFill>
      </dgm:spPr>
      <dgm:t>
        <a:bodyPr/>
        <a:lstStyle/>
        <a:p>
          <a:r>
            <a:rPr lang="en-ZA" dirty="0" smtClean="0"/>
            <a:t>Education Information Management</a:t>
          </a:r>
          <a:endParaRPr lang="en-ZA" dirty="0"/>
        </a:p>
      </dgm:t>
    </dgm:pt>
    <dgm:pt modelId="{4AC90DD8-ACC7-41DE-8938-D0C04A05B86D}" type="parTrans" cxnId="{3D44FF0A-DDDC-4DD4-A0DA-08D4A80B851F}">
      <dgm:prSet/>
      <dgm:spPr>
        <a:solidFill>
          <a:schemeClr val="accent2"/>
        </a:solidFill>
      </dgm:spPr>
      <dgm:t>
        <a:bodyPr/>
        <a:lstStyle/>
        <a:p>
          <a:endParaRPr lang="en-ZA"/>
        </a:p>
      </dgm:t>
    </dgm:pt>
    <dgm:pt modelId="{CC5F3AFD-DF2A-4F93-BBC1-ADBC5AC41259}" type="sibTrans" cxnId="{3D44FF0A-DDDC-4DD4-A0DA-08D4A80B851F}">
      <dgm:prSet/>
      <dgm:spPr/>
      <dgm:t>
        <a:bodyPr/>
        <a:lstStyle/>
        <a:p>
          <a:endParaRPr lang="en-ZA"/>
        </a:p>
      </dgm:t>
    </dgm:pt>
    <dgm:pt modelId="{0FE243B8-DF01-4362-B238-B55FC0E9DA43}">
      <dgm:prSet/>
      <dgm:spPr>
        <a:solidFill>
          <a:schemeClr val="accent2"/>
        </a:solidFill>
      </dgm:spPr>
      <dgm:t>
        <a:bodyPr/>
        <a:lstStyle/>
        <a:p>
          <a:r>
            <a:rPr lang="en-ZA" dirty="0" smtClean="0"/>
            <a:t>School management</a:t>
          </a:r>
          <a:endParaRPr lang="en-ZA" dirty="0"/>
        </a:p>
      </dgm:t>
    </dgm:pt>
    <dgm:pt modelId="{FA2D9541-E70D-4E8D-BA45-B8347E9CE0F3}" type="parTrans" cxnId="{001AB950-F258-4557-8CBA-3BD633FD9B59}">
      <dgm:prSet/>
      <dgm:spPr>
        <a:solidFill>
          <a:schemeClr val="accent2"/>
        </a:solidFill>
      </dgm:spPr>
      <dgm:t>
        <a:bodyPr/>
        <a:lstStyle/>
        <a:p>
          <a:endParaRPr lang="en-ZA"/>
        </a:p>
      </dgm:t>
    </dgm:pt>
    <dgm:pt modelId="{FCE2663C-6396-49BD-A946-502EB36AE21C}" type="sibTrans" cxnId="{001AB950-F258-4557-8CBA-3BD633FD9B59}">
      <dgm:prSet/>
      <dgm:spPr/>
      <dgm:t>
        <a:bodyPr/>
        <a:lstStyle/>
        <a:p>
          <a:endParaRPr lang="en-ZA"/>
        </a:p>
      </dgm:t>
    </dgm:pt>
    <dgm:pt modelId="{CF966405-868C-4898-BDE9-2A5FCFD44607}">
      <dgm:prSet/>
      <dgm:spPr>
        <a:solidFill>
          <a:schemeClr val="accent2">
            <a:lumMod val="60000"/>
            <a:lumOff val="40000"/>
          </a:schemeClr>
        </a:solidFill>
      </dgm:spPr>
      <dgm:t>
        <a:bodyPr/>
        <a:lstStyle/>
        <a:p>
          <a:r>
            <a:rPr lang="en-ZA" dirty="0" smtClean="0">
              <a:solidFill>
                <a:schemeClr val="bg1"/>
              </a:solidFill>
            </a:rPr>
            <a:t>Early Childhood Development</a:t>
          </a:r>
          <a:endParaRPr lang="en-ZA" dirty="0">
            <a:solidFill>
              <a:schemeClr val="bg1"/>
            </a:solidFill>
          </a:endParaRPr>
        </a:p>
      </dgm:t>
    </dgm:pt>
    <dgm:pt modelId="{4A64B705-AB41-4C39-9728-B5B682814144}" type="parTrans" cxnId="{9AEA90CD-97A4-4715-A3F3-53CEFF93A223}">
      <dgm:prSet/>
      <dgm:spPr>
        <a:solidFill>
          <a:schemeClr val="accent2">
            <a:lumMod val="60000"/>
            <a:lumOff val="40000"/>
          </a:schemeClr>
        </a:solidFill>
      </dgm:spPr>
      <dgm:t>
        <a:bodyPr/>
        <a:lstStyle/>
        <a:p>
          <a:endParaRPr lang="en-ZA"/>
        </a:p>
      </dgm:t>
    </dgm:pt>
    <dgm:pt modelId="{D9EA168A-F65A-4EC9-9960-BE2BEE911966}" type="sibTrans" cxnId="{9AEA90CD-97A4-4715-A3F3-53CEFF93A223}">
      <dgm:prSet/>
      <dgm:spPr/>
      <dgm:t>
        <a:bodyPr/>
        <a:lstStyle/>
        <a:p>
          <a:endParaRPr lang="en-ZA"/>
        </a:p>
      </dgm:t>
    </dgm:pt>
    <dgm:pt modelId="{09A2F630-568D-491B-82F5-11E707109D17}">
      <dgm:prSet/>
      <dgm:spPr>
        <a:solidFill>
          <a:schemeClr val="accent2">
            <a:lumMod val="20000"/>
            <a:lumOff val="80000"/>
          </a:schemeClr>
        </a:solidFill>
      </dgm:spPr>
      <dgm:t>
        <a:bodyPr/>
        <a:lstStyle/>
        <a:p>
          <a:r>
            <a:rPr lang="en-ZA" dirty="0" smtClean="0">
              <a:solidFill>
                <a:schemeClr val="tx1"/>
              </a:solidFill>
            </a:rPr>
            <a:t>Inclusive education</a:t>
          </a:r>
          <a:endParaRPr lang="en-ZA" dirty="0">
            <a:solidFill>
              <a:schemeClr val="tx1"/>
            </a:solidFill>
          </a:endParaRPr>
        </a:p>
      </dgm:t>
    </dgm:pt>
    <dgm:pt modelId="{6B38BCC6-9AA7-4503-870C-96B27333DA27}" type="parTrans" cxnId="{CD6F3EEB-DBB3-4642-B84C-9956E6DBEF8D}">
      <dgm:prSet/>
      <dgm:spPr>
        <a:solidFill>
          <a:schemeClr val="accent2">
            <a:lumMod val="20000"/>
            <a:lumOff val="80000"/>
          </a:schemeClr>
        </a:solidFill>
      </dgm:spPr>
      <dgm:t>
        <a:bodyPr/>
        <a:lstStyle/>
        <a:p>
          <a:endParaRPr lang="en-ZA"/>
        </a:p>
      </dgm:t>
    </dgm:pt>
    <dgm:pt modelId="{BDD39498-A91F-4323-A6E7-8DD1FB31EFA0}" type="sibTrans" cxnId="{CD6F3EEB-DBB3-4642-B84C-9956E6DBEF8D}">
      <dgm:prSet/>
      <dgm:spPr/>
      <dgm:t>
        <a:bodyPr/>
        <a:lstStyle/>
        <a:p>
          <a:endParaRPr lang="en-ZA"/>
        </a:p>
      </dgm:t>
    </dgm:pt>
    <dgm:pt modelId="{0F24AEA2-5E19-4BAC-B3BB-14CA193B6AA7}" type="pres">
      <dgm:prSet presAssocID="{41452A59-5674-4494-9550-35EFA7E83F80}" presName="cycle" presStyleCnt="0">
        <dgm:presLayoutVars>
          <dgm:chMax val="1"/>
          <dgm:dir/>
          <dgm:animLvl val="ctr"/>
          <dgm:resizeHandles val="exact"/>
        </dgm:presLayoutVars>
      </dgm:prSet>
      <dgm:spPr/>
      <dgm:t>
        <a:bodyPr/>
        <a:lstStyle/>
        <a:p>
          <a:endParaRPr lang="en-ZA"/>
        </a:p>
      </dgm:t>
    </dgm:pt>
    <dgm:pt modelId="{8188D847-4E00-49C6-BA14-5EA1D2FE4153}" type="pres">
      <dgm:prSet presAssocID="{AF9012E6-A7C4-443E-BD1C-E1EC25C26992}" presName="centerShape" presStyleLbl="node0" presStyleIdx="0" presStyleCnt="1"/>
      <dgm:spPr/>
      <dgm:t>
        <a:bodyPr/>
        <a:lstStyle/>
        <a:p>
          <a:endParaRPr lang="en-ZA"/>
        </a:p>
      </dgm:t>
    </dgm:pt>
    <dgm:pt modelId="{14C4C4B0-59B4-49F2-A9DE-07D373014D92}" type="pres">
      <dgm:prSet presAssocID="{0C660488-0C52-44C7-AE84-38004464D3AC}" presName="parTrans" presStyleLbl="bgSibTrans2D1" presStyleIdx="0" presStyleCnt="8" custAng="10800000" custScaleX="70107" custLinFactNeighborX="14289" custLinFactNeighborY="-16601"/>
      <dgm:spPr/>
      <dgm:t>
        <a:bodyPr/>
        <a:lstStyle/>
        <a:p>
          <a:endParaRPr lang="en-ZA"/>
        </a:p>
      </dgm:t>
    </dgm:pt>
    <dgm:pt modelId="{E64917FA-F7C0-43AB-AC03-3DF382A46ACD}" type="pres">
      <dgm:prSet presAssocID="{81D97863-59C1-41AC-BD2D-55F1EA7B8FD6}" presName="node" presStyleLbl="node1" presStyleIdx="0" presStyleCnt="8">
        <dgm:presLayoutVars>
          <dgm:bulletEnabled val="1"/>
        </dgm:presLayoutVars>
      </dgm:prSet>
      <dgm:spPr/>
      <dgm:t>
        <a:bodyPr/>
        <a:lstStyle/>
        <a:p>
          <a:endParaRPr lang="en-ZA"/>
        </a:p>
      </dgm:t>
    </dgm:pt>
    <dgm:pt modelId="{0181BAF4-AEBE-485D-9980-6FC54DB35CC9}" type="pres">
      <dgm:prSet presAssocID="{418FA6D1-8BFA-4C29-BB79-079E6A571AF1}" presName="parTrans" presStyleLbl="bgSibTrans2D1" presStyleIdx="1" presStyleCnt="8" custAng="10967707" custScaleX="63235" custLinFactNeighborX="14027" custLinFactNeighborY="2945"/>
      <dgm:spPr/>
      <dgm:t>
        <a:bodyPr/>
        <a:lstStyle/>
        <a:p>
          <a:endParaRPr lang="en-ZA"/>
        </a:p>
      </dgm:t>
    </dgm:pt>
    <dgm:pt modelId="{687B8F5D-F57D-47C5-ACF1-57B6B6CAE8A2}" type="pres">
      <dgm:prSet presAssocID="{1C8596A3-F09F-4191-A5EA-47F205628511}" presName="node" presStyleLbl="node1" presStyleIdx="1" presStyleCnt="8">
        <dgm:presLayoutVars>
          <dgm:bulletEnabled val="1"/>
        </dgm:presLayoutVars>
      </dgm:prSet>
      <dgm:spPr/>
      <dgm:t>
        <a:bodyPr/>
        <a:lstStyle/>
        <a:p>
          <a:endParaRPr lang="en-ZA"/>
        </a:p>
      </dgm:t>
    </dgm:pt>
    <dgm:pt modelId="{EA9DC5AC-DA6B-482C-AD9F-B7135C51C214}" type="pres">
      <dgm:prSet presAssocID="{BDAF56A7-CDB2-4408-9143-21891F5F7EDA}" presName="parTrans" presStyleLbl="bgSibTrans2D1" presStyleIdx="2" presStyleCnt="8" custAng="10972130" custScaleX="65326" custScaleY="79396" custLinFactNeighborX="7220" custLinFactNeighborY="43662"/>
      <dgm:spPr/>
      <dgm:t>
        <a:bodyPr/>
        <a:lstStyle/>
        <a:p>
          <a:endParaRPr lang="en-ZA"/>
        </a:p>
      </dgm:t>
    </dgm:pt>
    <dgm:pt modelId="{2A25183F-BFB4-4694-9E90-328B86FEF64E}" type="pres">
      <dgm:prSet presAssocID="{23AC1D4F-F421-4E02-AD82-1084F036B4AB}" presName="node" presStyleLbl="node1" presStyleIdx="2" presStyleCnt="8">
        <dgm:presLayoutVars>
          <dgm:bulletEnabled val="1"/>
        </dgm:presLayoutVars>
      </dgm:prSet>
      <dgm:spPr/>
      <dgm:t>
        <a:bodyPr/>
        <a:lstStyle/>
        <a:p>
          <a:endParaRPr lang="en-ZA"/>
        </a:p>
      </dgm:t>
    </dgm:pt>
    <dgm:pt modelId="{C84CC9AC-7DC6-4D88-A146-5D0B6EA40D32}" type="pres">
      <dgm:prSet presAssocID="{C2D36E29-C93D-4689-9091-EC15697224DE}" presName="parTrans" presStyleLbl="bgSibTrans2D1" presStyleIdx="3" presStyleCnt="8" custAng="10631935" custScaleX="78261" custLinFactNeighborX="-5574" custLinFactNeighborY="67694"/>
      <dgm:spPr/>
      <dgm:t>
        <a:bodyPr/>
        <a:lstStyle/>
        <a:p>
          <a:endParaRPr lang="en-ZA"/>
        </a:p>
      </dgm:t>
    </dgm:pt>
    <dgm:pt modelId="{66CB65AE-E2AD-46EA-B8C3-3F77ED9809F9}" type="pres">
      <dgm:prSet presAssocID="{5EEF4989-C763-4BB6-B7D2-DB5A1FCD2E05}" presName="node" presStyleLbl="node1" presStyleIdx="3" presStyleCnt="8">
        <dgm:presLayoutVars>
          <dgm:bulletEnabled val="1"/>
        </dgm:presLayoutVars>
      </dgm:prSet>
      <dgm:spPr/>
      <dgm:t>
        <a:bodyPr/>
        <a:lstStyle/>
        <a:p>
          <a:endParaRPr lang="en-ZA"/>
        </a:p>
      </dgm:t>
    </dgm:pt>
    <dgm:pt modelId="{714FB161-8306-4E95-B4AB-6C5ED5EDD124}" type="pres">
      <dgm:prSet presAssocID="{FA2D9541-E70D-4E8D-BA45-B8347E9CE0F3}" presName="parTrans" presStyleLbl="bgSibTrans2D1" presStyleIdx="4" presStyleCnt="8" custAng="10974679" custScaleX="80404" custScaleY="85307" custLinFactNeighborX="-3851" custLinFactNeighborY="59501"/>
      <dgm:spPr/>
      <dgm:t>
        <a:bodyPr/>
        <a:lstStyle/>
        <a:p>
          <a:endParaRPr lang="en-ZA"/>
        </a:p>
      </dgm:t>
    </dgm:pt>
    <dgm:pt modelId="{0F6FAA01-1368-4483-832B-4494AB5DDAB4}" type="pres">
      <dgm:prSet presAssocID="{0FE243B8-DF01-4362-B238-B55FC0E9DA43}" presName="node" presStyleLbl="node1" presStyleIdx="4" presStyleCnt="8">
        <dgm:presLayoutVars>
          <dgm:bulletEnabled val="1"/>
        </dgm:presLayoutVars>
      </dgm:prSet>
      <dgm:spPr/>
      <dgm:t>
        <a:bodyPr/>
        <a:lstStyle/>
        <a:p>
          <a:endParaRPr lang="en-ZA"/>
        </a:p>
      </dgm:t>
    </dgm:pt>
    <dgm:pt modelId="{371928DC-6EB9-4E4E-B995-3805AADA995C}" type="pres">
      <dgm:prSet presAssocID="{4AC90DD8-ACC7-41DE-8938-D0C04A05B86D}" presName="parTrans" presStyleLbl="bgSibTrans2D1" presStyleIdx="5" presStyleCnt="8" custAng="10532931" custScaleX="76472" custScaleY="88370" custLinFactNeighborX="-9474" custLinFactNeighborY="56739"/>
      <dgm:spPr/>
      <dgm:t>
        <a:bodyPr/>
        <a:lstStyle/>
        <a:p>
          <a:endParaRPr lang="en-ZA"/>
        </a:p>
      </dgm:t>
    </dgm:pt>
    <dgm:pt modelId="{ADA8BB95-24A7-4DED-96B5-D60822E81943}" type="pres">
      <dgm:prSet presAssocID="{BCC7CCCB-525D-454C-ACBF-EA8A2E7FA378}" presName="node" presStyleLbl="node1" presStyleIdx="5" presStyleCnt="8">
        <dgm:presLayoutVars>
          <dgm:bulletEnabled val="1"/>
        </dgm:presLayoutVars>
      </dgm:prSet>
      <dgm:spPr/>
      <dgm:t>
        <a:bodyPr/>
        <a:lstStyle/>
        <a:p>
          <a:endParaRPr lang="en-ZA"/>
        </a:p>
      </dgm:t>
    </dgm:pt>
    <dgm:pt modelId="{818E1402-FF3B-4BC8-B380-4CC18F847079}" type="pres">
      <dgm:prSet presAssocID="{4A64B705-AB41-4C39-9728-B5B682814144}" presName="parTrans" presStyleLbl="bgSibTrans2D1" presStyleIdx="6" presStyleCnt="8" custAng="10475636" custScaleX="76224" custScaleY="108118" custLinFactNeighborX="-12395" custLinFactNeighborY="42887"/>
      <dgm:spPr/>
      <dgm:t>
        <a:bodyPr/>
        <a:lstStyle/>
        <a:p>
          <a:endParaRPr lang="en-ZA"/>
        </a:p>
      </dgm:t>
    </dgm:pt>
    <dgm:pt modelId="{C9F4F2E3-D52E-4825-B92E-6B4C1D1C9AFA}" type="pres">
      <dgm:prSet presAssocID="{CF966405-868C-4898-BDE9-2A5FCFD44607}" presName="node" presStyleLbl="node1" presStyleIdx="6" presStyleCnt="8">
        <dgm:presLayoutVars>
          <dgm:bulletEnabled val="1"/>
        </dgm:presLayoutVars>
      </dgm:prSet>
      <dgm:spPr/>
      <dgm:t>
        <a:bodyPr/>
        <a:lstStyle/>
        <a:p>
          <a:endParaRPr lang="en-ZA"/>
        </a:p>
      </dgm:t>
    </dgm:pt>
    <dgm:pt modelId="{5570AFBE-35C5-4E55-967C-89D3850E64AE}" type="pres">
      <dgm:prSet presAssocID="{6B38BCC6-9AA7-4503-870C-96B27333DA27}" presName="parTrans" presStyleLbl="bgSibTrans2D1" presStyleIdx="7" presStyleCnt="8" custAng="10223213" custScaleX="65180" custScaleY="105273" custLinFactNeighborX="-11278" custLinFactNeighborY="-12802"/>
      <dgm:spPr/>
      <dgm:t>
        <a:bodyPr/>
        <a:lstStyle/>
        <a:p>
          <a:endParaRPr lang="en-ZA"/>
        </a:p>
      </dgm:t>
    </dgm:pt>
    <dgm:pt modelId="{D0E2ABEE-8E3F-41D8-BBD6-02AB6449E231}" type="pres">
      <dgm:prSet presAssocID="{09A2F630-568D-491B-82F5-11E707109D17}" presName="node" presStyleLbl="node1" presStyleIdx="7" presStyleCnt="8">
        <dgm:presLayoutVars>
          <dgm:bulletEnabled val="1"/>
        </dgm:presLayoutVars>
      </dgm:prSet>
      <dgm:spPr/>
      <dgm:t>
        <a:bodyPr/>
        <a:lstStyle/>
        <a:p>
          <a:endParaRPr lang="en-ZA"/>
        </a:p>
      </dgm:t>
    </dgm:pt>
  </dgm:ptLst>
  <dgm:cxnLst>
    <dgm:cxn modelId="{74F3C83C-C4BE-4F81-A3FA-D3C79AB61577}" srcId="{AF9012E6-A7C4-443E-BD1C-E1EC25C26992}" destId="{1C8596A3-F09F-4191-A5EA-47F205628511}" srcOrd="1" destOrd="0" parTransId="{418FA6D1-8BFA-4C29-BB79-079E6A571AF1}" sibTransId="{782C33E2-BEDE-4073-91FB-5F661BCC8D20}"/>
    <dgm:cxn modelId="{02C6174C-98DC-4DF3-81FC-452ED4FF4486}" srcId="{AF9012E6-A7C4-443E-BD1C-E1EC25C26992}" destId="{23AC1D4F-F421-4E02-AD82-1084F036B4AB}" srcOrd="2" destOrd="0" parTransId="{BDAF56A7-CDB2-4408-9143-21891F5F7EDA}" sibTransId="{3C9CCB8F-EFF8-4A6F-ABE4-07CD34088E1F}"/>
    <dgm:cxn modelId="{CD6F3EEB-DBB3-4642-B84C-9956E6DBEF8D}" srcId="{AF9012E6-A7C4-443E-BD1C-E1EC25C26992}" destId="{09A2F630-568D-491B-82F5-11E707109D17}" srcOrd="7" destOrd="0" parTransId="{6B38BCC6-9AA7-4503-870C-96B27333DA27}" sibTransId="{BDD39498-A91F-4323-A6E7-8DD1FB31EFA0}"/>
    <dgm:cxn modelId="{553DA9C4-9E92-4F6F-B9AD-36045EF67379}" type="presOf" srcId="{BCC7CCCB-525D-454C-ACBF-EA8A2E7FA378}" destId="{ADA8BB95-24A7-4DED-96B5-D60822E81943}" srcOrd="0" destOrd="0" presId="urn:microsoft.com/office/officeart/2005/8/layout/radial4"/>
    <dgm:cxn modelId="{1FE09FD8-EFF7-43DC-AEC3-30D473051D10}" type="presOf" srcId="{4A64B705-AB41-4C39-9728-B5B682814144}" destId="{818E1402-FF3B-4BC8-B380-4CC18F847079}" srcOrd="0" destOrd="0" presId="urn:microsoft.com/office/officeart/2005/8/layout/radial4"/>
    <dgm:cxn modelId="{6FC5C230-2045-4250-88E1-CDBCA4850F47}" type="presOf" srcId="{FA2D9541-E70D-4E8D-BA45-B8347E9CE0F3}" destId="{714FB161-8306-4E95-B4AB-6C5ED5EDD124}" srcOrd="0" destOrd="0" presId="urn:microsoft.com/office/officeart/2005/8/layout/radial4"/>
    <dgm:cxn modelId="{A9442E63-88F9-4AC3-8F2C-255CD4180473}" srcId="{AF9012E6-A7C4-443E-BD1C-E1EC25C26992}" destId="{81D97863-59C1-41AC-BD2D-55F1EA7B8FD6}" srcOrd="0" destOrd="0" parTransId="{0C660488-0C52-44C7-AE84-38004464D3AC}" sibTransId="{3123ED78-2C42-4A8C-AC1F-22DBB8E74649}"/>
    <dgm:cxn modelId="{997F98C5-0093-4066-A1E0-43F99EBA7905}" type="presOf" srcId="{4AC90DD8-ACC7-41DE-8938-D0C04A05B86D}" destId="{371928DC-6EB9-4E4E-B995-3805AADA995C}" srcOrd="0" destOrd="0" presId="urn:microsoft.com/office/officeart/2005/8/layout/radial4"/>
    <dgm:cxn modelId="{4876D79C-21AC-4152-9FE9-7D6E2C6294DA}" type="presOf" srcId="{0FE243B8-DF01-4362-B238-B55FC0E9DA43}" destId="{0F6FAA01-1368-4483-832B-4494AB5DDAB4}" srcOrd="0" destOrd="0" presId="urn:microsoft.com/office/officeart/2005/8/layout/radial4"/>
    <dgm:cxn modelId="{8C7F0AAF-C3B3-4E31-A5CC-AEF94FF76566}" type="presOf" srcId="{CF966405-868C-4898-BDE9-2A5FCFD44607}" destId="{C9F4F2E3-D52E-4825-B92E-6B4C1D1C9AFA}" srcOrd="0" destOrd="0" presId="urn:microsoft.com/office/officeart/2005/8/layout/radial4"/>
    <dgm:cxn modelId="{001AB950-F258-4557-8CBA-3BD633FD9B59}" srcId="{AF9012E6-A7C4-443E-BD1C-E1EC25C26992}" destId="{0FE243B8-DF01-4362-B238-B55FC0E9DA43}" srcOrd="4" destOrd="0" parTransId="{FA2D9541-E70D-4E8D-BA45-B8347E9CE0F3}" sibTransId="{FCE2663C-6396-49BD-A946-502EB36AE21C}"/>
    <dgm:cxn modelId="{3D44FF0A-DDDC-4DD4-A0DA-08D4A80B851F}" srcId="{AF9012E6-A7C4-443E-BD1C-E1EC25C26992}" destId="{BCC7CCCB-525D-454C-ACBF-EA8A2E7FA378}" srcOrd="5" destOrd="0" parTransId="{4AC90DD8-ACC7-41DE-8938-D0C04A05B86D}" sibTransId="{CC5F3AFD-DF2A-4F93-BBC1-ADBC5AC41259}"/>
    <dgm:cxn modelId="{0831B9C3-D96C-4B6E-9BFA-3C6CF15B40A9}" type="presOf" srcId="{09A2F630-568D-491B-82F5-11E707109D17}" destId="{D0E2ABEE-8E3F-41D8-BBD6-02AB6449E231}" srcOrd="0" destOrd="0" presId="urn:microsoft.com/office/officeart/2005/8/layout/radial4"/>
    <dgm:cxn modelId="{F6A28E72-2696-4D34-B86E-6A9257016F25}" srcId="{41452A59-5674-4494-9550-35EFA7E83F80}" destId="{AF9012E6-A7C4-443E-BD1C-E1EC25C26992}" srcOrd="0" destOrd="0" parTransId="{A8B51075-0B82-4792-809E-F71535A79179}" sibTransId="{8B162D1D-E20E-4968-8C17-96FFF6E20D4B}"/>
    <dgm:cxn modelId="{318F01C4-A4A3-4859-B8A7-3BEE49F05481}" type="presOf" srcId="{0C660488-0C52-44C7-AE84-38004464D3AC}" destId="{14C4C4B0-59B4-49F2-A9DE-07D373014D92}" srcOrd="0" destOrd="0" presId="urn:microsoft.com/office/officeart/2005/8/layout/radial4"/>
    <dgm:cxn modelId="{27BBA2B8-054A-411A-80CB-F913603F5233}" type="presOf" srcId="{6B38BCC6-9AA7-4503-870C-96B27333DA27}" destId="{5570AFBE-35C5-4E55-967C-89D3850E64AE}" srcOrd="0" destOrd="0" presId="urn:microsoft.com/office/officeart/2005/8/layout/radial4"/>
    <dgm:cxn modelId="{8E8DF66E-98A5-4175-A7D3-D3B04CCDB359}" srcId="{AF9012E6-A7C4-443E-BD1C-E1EC25C26992}" destId="{5EEF4989-C763-4BB6-B7D2-DB5A1FCD2E05}" srcOrd="3" destOrd="0" parTransId="{C2D36E29-C93D-4689-9091-EC15697224DE}" sibTransId="{2696C97C-5B7D-4949-95A4-76ACC26ABE31}"/>
    <dgm:cxn modelId="{087E286D-60DB-4F19-AA83-FCA1727101F5}" type="presOf" srcId="{BDAF56A7-CDB2-4408-9143-21891F5F7EDA}" destId="{EA9DC5AC-DA6B-482C-AD9F-B7135C51C214}" srcOrd="0" destOrd="0" presId="urn:microsoft.com/office/officeart/2005/8/layout/radial4"/>
    <dgm:cxn modelId="{0A3F8F56-41FC-4C38-9CB3-773EC4484C11}" type="presOf" srcId="{5EEF4989-C763-4BB6-B7D2-DB5A1FCD2E05}" destId="{66CB65AE-E2AD-46EA-B8C3-3F77ED9809F9}" srcOrd="0" destOrd="0" presId="urn:microsoft.com/office/officeart/2005/8/layout/radial4"/>
    <dgm:cxn modelId="{9AEA90CD-97A4-4715-A3F3-53CEFF93A223}" srcId="{AF9012E6-A7C4-443E-BD1C-E1EC25C26992}" destId="{CF966405-868C-4898-BDE9-2A5FCFD44607}" srcOrd="6" destOrd="0" parTransId="{4A64B705-AB41-4C39-9728-B5B682814144}" sibTransId="{D9EA168A-F65A-4EC9-9960-BE2BEE911966}"/>
    <dgm:cxn modelId="{F716E0F7-F825-411B-96D2-D82478610FA9}" type="presOf" srcId="{81D97863-59C1-41AC-BD2D-55F1EA7B8FD6}" destId="{E64917FA-F7C0-43AB-AC03-3DF382A46ACD}" srcOrd="0" destOrd="0" presId="urn:microsoft.com/office/officeart/2005/8/layout/radial4"/>
    <dgm:cxn modelId="{7EC2CA1B-917A-4DA4-B3FA-E693F32B3B7F}" type="presOf" srcId="{AF9012E6-A7C4-443E-BD1C-E1EC25C26992}" destId="{8188D847-4E00-49C6-BA14-5EA1D2FE4153}" srcOrd="0" destOrd="0" presId="urn:microsoft.com/office/officeart/2005/8/layout/radial4"/>
    <dgm:cxn modelId="{BFA9EBEE-C16B-4A24-AF60-FE92676B98C4}" type="presOf" srcId="{23AC1D4F-F421-4E02-AD82-1084F036B4AB}" destId="{2A25183F-BFB4-4694-9E90-328B86FEF64E}" srcOrd="0" destOrd="0" presId="urn:microsoft.com/office/officeart/2005/8/layout/radial4"/>
    <dgm:cxn modelId="{4E7E11B3-8380-4C7B-920A-CCC7FE16BC39}" type="presOf" srcId="{41452A59-5674-4494-9550-35EFA7E83F80}" destId="{0F24AEA2-5E19-4BAC-B3BB-14CA193B6AA7}" srcOrd="0" destOrd="0" presId="urn:microsoft.com/office/officeart/2005/8/layout/radial4"/>
    <dgm:cxn modelId="{ED8E7DFE-CBE6-46AF-8C3B-4A85A6735208}" type="presOf" srcId="{C2D36E29-C93D-4689-9091-EC15697224DE}" destId="{C84CC9AC-7DC6-4D88-A146-5D0B6EA40D32}" srcOrd="0" destOrd="0" presId="urn:microsoft.com/office/officeart/2005/8/layout/radial4"/>
    <dgm:cxn modelId="{AA20C20C-BEA3-4273-8D47-8ACC932CF719}" type="presOf" srcId="{1C8596A3-F09F-4191-A5EA-47F205628511}" destId="{687B8F5D-F57D-47C5-ACF1-57B6B6CAE8A2}" srcOrd="0" destOrd="0" presId="urn:microsoft.com/office/officeart/2005/8/layout/radial4"/>
    <dgm:cxn modelId="{45C6DCD0-C570-467F-9179-139E62E15123}" type="presOf" srcId="{418FA6D1-8BFA-4C29-BB79-079E6A571AF1}" destId="{0181BAF4-AEBE-485D-9980-6FC54DB35CC9}" srcOrd="0" destOrd="0" presId="urn:microsoft.com/office/officeart/2005/8/layout/radial4"/>
    <dgm:cxn modelId="{E15C3E05-C2F8-4754-BEDC-BA9106100D92}" type="presParOf" srcId="{0F24AEA2-5E19-4BAC-B3BB-14CA193B6AA7}" destId="{8188D847-4E00-49C6-BA14-5EA1D2FE4153}" srcOrd="0" destOrd="0" presId="urn:microsoft.com/office/officeart/2005/8/layout/radial4"/>
    <dgm:cxn modelId="{657D4B5A-265B-45BF-A38F-1D73E365B539}" type="presParOf" srcId="{0F24AEA2-5E19-4BAC-B3BB-14CA193B6AA7}" destId="{14C4C4B0-59B4-49F2-A9DE-07D373014D92}" srcOrd="1" destOrd="0" presId="urn:microsoft.com/office/officeart/2005/8/layout/radial4"/>
    <dgm:cxn modelId="{AE626085-FD50-49F9-AC56-3D6E70D96F94}" type="presParOf" srcId="{0F24AEA2-5E19-4BAC-B3BB-14CA193B6AA7}" destId="{E64917FA-F7C0-43AB-AC03-3DF382A46ACD}" srcOrd="2" destOrd="0" presId="urn:microsoft.com/office/officeart/2005/8/layout/radial4"/>
    <dgm:cxn modelId="{7A24E7F6-DB70-4D80-889D-29C550CABC2B}" type="presParOf" srcId="{0F24AEA2-5E19-4BAC-B3BB-14CA193B6AA7}" destId="{0181BAF4-AEBE-485D-9980-6FC54DB35CC9}" srcOrd="3" destOrd="0" presId="urn:microsoft.com/office/officeart/2005/8/layout/radial4"/>
    <dgm:cxn modelId="{00B907AA-6381-4BA4-BC05-785688A37FB2}" type="presParOf" srcId="{0F24AEA2-5E19-4BAC-B3BB-14CA193B6AA7}" destId="{687B8F5D-F57D-47C5-ACF1-57B6B6CAE8A2}" srcOrd="4" destOrd="0" presId="urn:microsoft.com/office/officeart/2005/8/layout/radial4"/>
    <dgm:cxn modelId="{77502EED-1EC2-4E1F-AC12-116A1D937EF3}" type="presParOf" srcId="{0F24AEA2-5E19-4BAC-B3BB-14CA193B6AA7}" destId="{EA9DC5AC-DA6B-482C-AD9F-B7135C51C214}" srcOrd="5" destOrd="0" presId="urn:microsoft.com/office/officeart/2005/8/layout/radial4"/>
    <dgm:cxn modelId="{1ECA6C3C-AF2E-4C08-9116-75AD7FF25BF1}" type="presParOf" srcId="{0F24AEA2-5E19-4BAC-B3BB-14CA193B6AA7}" destId="{2A25183F-BFB4-4694-9E90-328B86FEF64E}" srcOrd="6" destOrd="0" presId="urn:microsoft.com/office/officeart/2005/8/layout/radial4"/>
    <dgm:cxn modelId="{CE22A030-85BB-4E2B-B9CC-5621B9B3BCC9}" type="presParOf" srcId="{0F24AEA2-5E19-4BAC-B3BB-14CA193B6AA7}" destId="{C84CC9AC-7DC6-4D88-A146-5D0B6EA40D32}" srcOrd="7" destOrd="0" presId="urn:microsoft.com/office/officeart/2005/8/layout/radial4"/>
    <dgm:cxn modelId="{CB4B58CC-27E9-4324-9A7D-8D004A631DA5}" type="presParOf" srcId="{0F24AEA2-5E19-4BAC-B3BB-14CA193B6AA7}" destId="{66CB65AE-E2AD-46EA-B8C3-3F77ED9809F9}" srcOrd="8" destOrd="0" presId="urn:microsoft.com/office/officeart/2005/8/layout/radial4"/>
    <dgm:cxn modelId="{A3B38842-BCE9-447C-BDE3-D1B64B887270}" type="presParOf" srcId="{0F24AEA2-5E19-4BAC-B3BB-14CA193B6AA7}" destId="{714FB161-8306-4E95-B4AB-6C5ED5EDD124}" srcOrd="9" destOrd="0" presId="urn:microsoft.com/office/officeart/2005/8/layout/radial4"/>
    <dgm:cxn modelId="{E910982A-30C2-4AF6-9220-3690123C05F9}" type="presParOf" srcId="{0F24AEA2-5E19-4BAC-B3BB-14CA193B6AA7}" destId="{0F6FAA01-1368-4483-832B-4494AB5DDAB4}" srcOrd="10" destOrd="0" presId="urn:microsoft.com/office/officeart/2005/8/layout/radial4"/>
    <dgm:cxn modelId="{855EFF45-98C6-4F0F-BE04-E158C84385E9}" type="presParOf" srcId="{0F24AEA2-5E19-4BAC-B3BB-14CA193B6AA7}" destId="{371928DC-6EB9-4E4E-B995-3805AADA995C}" srcOrd="11" destOrd="0" presId="urn:microsoft.com/office/officeart/2005/8/layout/radial4"/>
    <dgm:cxn modelId="{332191A6-F42E-4430-B4BA-65BD01258C05}" type="presParOf" srcId="{0F24AEA2-5E19-4BAC-B3BB-14CA193B6AA7}" destId="{ADA8BB95-24A7-4DED-96B5-D60822E81943}" srcOrd="12" destOrd="0" presId="urn:microsoft.com/office/officeart/2005/8/layout/radial4"/>
    <dgm:cxn modelId="{D408B0E7-5F4F-4600-AD57-CD23FC76D123}" type="presParOf" srcId="{0F24AEA2-5E19-4BAC-B3BB-14CA193B6AA7}" destId="{818E1402-FF3B-4BC8-B380-4CC18F847079}" srcOrd="13" destOrd="0" presId="urn:microsoft.com/office/officeart/2005/8/layout/radial4"/>
    <dgm:cxn modelId="{D8AD3B35-E649-4442-9947-D01253FE24E2}" type="presParOf" srcId="{0F24AEA2-5E19-4BAC-B3BB-14CA193B6AA7}" destId="{C9F4F2E3-D52E-4825-B92E-6B4C1D1C9AFA}" srcOrd="14" destOrd="0" presId="urn:microsoft.com/office/officeart/2005/8/layout/radial4"/>
    <dgm:cxn modelId="{D21C84B6-C0E7-4549-9B39-3F09DA4FDBFE}" type="presParOf" srcId="{0F24AEA2-5E19-4BAC-B3BB-14CA193B6AA7}" destId="{5570AFBE-35C5-4E55-967C-89D3850E64AE}" srcOrd="15" destOrd="0" presId="urn:microsoft.com/office/officeart/2005/8/layout/radial4"/>
    <dgm:cxn modelId="{1A341EF0-3A86-4A50-9071-CE860F366011}" type="presParOf" srcId="{0F24AEA2-5E19-4BAC-B3BB-14CA193B6AA7}" destId="{D0E2ABEE-8E3F-41D8-BBD6-02AB6449E231}" srcOrd="16"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1562F-2E16-45E2-A648-CC713023CE3B}">
      <dsp:nvSpPr>
        <dsp:cNvPr id="0" name=""/>
        <dsp:cNvSpPr/>
      </dsp:nvSpPr>
      <dsp:spPr>
        <a:xfrm>
          <a:off x="4799610" y="3158023"/>
          <a:ext cx="3453371" cy="220596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b" anchorCtr="0">
          <a:noAutofit/>
        </a:bodyPr>
        <a:lstStyle/>
        <a:p>
          <a:pPr marL="114300" lvl="1" indent="-114300" algn="l" defTabSz="622300">
            <a:lnSpc>
              <a:spcPct val="90000"/>
            </a:lnSpc>
            <a:spcBef>
              <a:spcPct val="0"/>
            </a:spcBef>
            <a:spcAft>
              <a:spcPct val="15000"/>
            </a:spcAft>
            <a:buChar char="••"/>
          </a:pPr>
          <a:r>
            <a:rPr lang="en-ZA" sz="1400" b="1" kern="1200" dirty="0" smtClean="0"/>
            <a:t>District level</a:t>
          </a:r>
          <a:endParaRPr lang="en-ZA" sz="1400" b="1" kern="1200" dirty="0"/>
        </a:p>
        <a:p>
          <a:pPr marL="114300" lvl="1" indent="-114300" algn="l" defTabSz="622300">
            <a:lnSpc>
              <a:spcPct val="90000"/>
            </a:lnSpc>
            <a:spcBef>
              <a:spcPct val="0"/>
            </a:spcBef>
            <a:spcAft>
              <a:spcPct val="15000"/>
            </a:spcAft>
            <a:buChar char="••"/>
          </a:pPr>
          <a:r>
            <a:rPr lang="en-ZA" sz="1400" kern="1200" dirty="0" smtClean="0"/>
            <a:t>Policy implementation</a:t>
          </a:r>
          <a:endParaRPr lang="en-ZA" sz="1400" kern="1200" dirty="0"/>
        </a:p>
        <a:p>
          <a:pPr marL="114300" lvl="1" indent="-114300" algn="l" defTabSz="622300">
            <a:lnSpc>
              <a:spcPct val="90000"/>
            </a:lnSpc>
            <a:spcBef>
              <a:spcPct val="0"/>
            </a:spcBef>
            <a:spcAft>
              <a:spcPct val="15000"/>
            </a:spcAft>
            <a:buChar char="••"/>
          </a:pPr>
          <a:r>
            <a:rPr lang="en-ZA" sz="1400" kern="1200" dirty="0" smtClean="0"/>
            <a:t>Short term planning</a:t>
          </a:r>
          <a:endParaRPr lang="en-ZA" sz="1400" kern="1200" dirty="0"/>
        </a:p>
        <a:p>
          <a:pPr marL="114300" lvl="1" indent="-114300" algn="l" defTabSz="622300">
            <a:lnSpc>
              <a:spcPct val="90000"/>
            </a:lnSpc>
            <a:spcBef>
              <a:spcPct val="0"/>
            </a:spcBef>
            <a:spcAft>
              <a:spcPct val="15000"/>
            </a:spcAft>
            <a:buChar char="••"/>
          </a:pPr>
          <a:r>
            <a:rPr lang="en-ZA" sz="1400" kern="1200" dirty="0" smtClean="0"/>
            <a:t>Resource management</a:t>
          </a:r>
          <a:endParaRPr lang="en-ZA" sz="1400" kern="1200" dirty="0"/>
        </a:p>
        <a:p>
          <a:pPr marL="114300" lvl="1" indent="-114300" algn="l" defTabSz="622300">
            <a:lnSpc>
              <a:spcPct val="90000"/>
            </a:lnSpc>
            <a:spcBef>
              <a:spcPct val="0"/>
            </a:spcBef>
            <a:spcAft>
              <a:spcPct val="15000"/>
            </a:spcAft>
            <a:buChar char="••"/>
          </a:pPr>
          <a:r>
            <a:rPr lang="en-ZA" sz="1400" kern="1200" dirty="0" smtClean="0"/>
            <a:t>Needs assessment</a:t>
          </a:r>
          <a:endParaRPr lang="en-ZA" sz="1400" kern="1200" dirty="0"/>
        </a:p>
        <a:p>
          <a:pPr marL="114300" lvl="1" indent="-114300" algn="l" defTabSz="622300">
            <a:lnSpc>
              <a:spcPct val="90000"/>
            </a:lnSpc>
            <a:spcBef>
              <a:spcPct val="0"/>
            </a:spcBef>
            <a:spcAft>
              <a:spcPct val="15000"/>
            </a:spcAft>
            <a:buChar char="••"/>
          </a:pPr>
          <a:r>
            <a:rPr lang="en-ZA" sz="1400" kern="1200" dirty="0" smtClean="0"/>
            <a:t>Systems implementations</a:t>
          </a:r>
          <a:endParaRPr lang="en-ZA" sz="1400" kern="1200" dirty="0"/>
        </a:p>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endParaRPr lang="en-ZA" sz="1400" kern="1200" dirty="0"/>
        </a:p>
      </dsp:txBody>
      <dsp:txXfrm>
        <a:off x="5884080" y="3757971"/>
        <a:ext cx="2320443" cy="1557555"/>
      </dsp:txXfrm>
    </dsp:sp>
    <dsp:sp modelId="{6610F503-7D3C-444A-8F2D-9A89114DF425}">
      <dsp:nvSpPr>
        <dsp:cNvPr id="0" name=""/>
        <dsp:cNvSpPr/>
      </dsp:nvSpPr>
      <dsp:spPr>
        <a:xfrm>
          <a:off x="592735" y="3119284"/>
          <a:ext cx="3637539" cy="2283438"/>
        </a:xfrm>
        <a:prstGeom prst="roundRect">
          <a:avLst>
            <a:gd name="adj" fmla="val 10000"/>
          </a:avLst>
        </a:prstGeom>
        <a:solidFill>
          <a:srgbClr val="FFC000"/>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b" anchorCtr="0">
          <a:noAutofit/>
        </a:bodyPr>
        <a:lstStyle/>
        <a:p>
          <a:pPr marL="114300" lvl="1" indent="-114300" algn="l" defTabSz="622300">
            <a:lnSpc>
              <a:spcPct val="90000"/>
            </a:lnSpc>
            <a:spcBef>
              <a:spcPct val="0"/>
            </a:spcBef>
            <a:spcAft>
              <a:spcPct val="15000"/>
            </a:spcAft>
            <a:buChar char="••"/>
          </a:pPr>
          <a:r>
            <a:rPr lang="en-ZA" sz="1400" b="1" kern="1200" dirty="0" smtClean="0"/>
            <a:t>School Level </a:t>
          </a:r>
          <a:endParaRPr lang="en-ZA" sz="1400" b="1" kern="1200" dirty="0"/>
        </a:p>
        <a:p>
          <a:pPr marL="114300" lvl="1" indent="-114300" algn="l" defTabSz="622300">
            <a:lnSpc>
              <a:spcPct val="90000"/>
            </a:lnSpc>
            <a:spcBef>
              <a:spcPct val="0"/>
            </a:spcBef>
            <a:spcAft>
              <a:spcPct val="15000"/>
            </a:spcAft>
            <a:buChar char="••"/>
          </a:pPr>
          <a:r>
            <a:rPr lang="en-ZA" sz="1400" kern="1200" dirty="0" smtClean="0"/>
            <a:t>Teaching and learning</a:t>
          </a:r>
          <a:endParaRPr lang="en-ZA" sz="1400" kern="1200" dirty="0"/>
        </a:p>
        <a:p>
          <a:pPr marL="114300" lvl="1" indent="-114300" algn="l" defTabSz="622300">
            <a:lnSpc>
              <a:spcPct val="90000"/>
            </a:lnSpc>
            <a:spcBef>
              <a:spcPct val="0"/>
            </a:spcBef>
            <a:spcAft>
              <a:spcPct val="15000"/>
            </a:spcAft>
            <a:buChar char="••"/>
          </a:pPr>
          <a:r>
            <a:rPr lang="en-ZA" sz="1400" kern="1200" dirty="0" smtClean="0"/>
            <a:t>Resource utilisation</a:t>
          </a:r>
          <a:endParaRPr lang="en-ZA" sz="1400" kern="1200" dirty="0"/>
        </a:p>
        <a:p>
          <a:pPr marL="114300" lvl="1" indent="-114300" algn="l" defTabSz="622300">
            <a:lnSpc>
              <a:spcPct val="90000"/>
            </a:lnSpc>
            <a:spcBef>
              <a:spcPct val="0"/>
            </a:spcBef>
            <a:spcAft>
              <a:spcPct val="15000"/>
            </a:spcAft>
            <a:buChar char="••"/>
          </a:pPr>
          <a:r>
            <a:rPr lang="en-ZA" sz="1400" kern="1200" dirty="0" smtClean="0"/>
            <a:t>Systems utilisation</a:t>
          </a:r>
          <a:endParaRPr lang="en-ZA" sz="1400" kern="1200" dirty="0"/>
        </a:p>
        <a:p>
          <a:pPr marL="114300" lvl="1" indent="-114300" algn="l" defTabSz="622300">
            <a:lnSpc>
              <a:spcPct val="90000"/>
            </a:lnSpc>
            <a:spcBef>
              <a:spcPct val="0"/>
            </a:spcBef>
            <a:spcAft>
              <a:spcPct val="15000"/>
            </a:spcAft>
            <a:buChar char="••"/>
          </a:pPr>
          <a:r>
            <a:rPr lang="en-ZA" sz="1400" kern="1200" dirty="0" smtClean="0"/>
            <a:t>Policy implementation</a:t>
          </a:r>
          <a:endParaRPr lang="en-ZA" sz="1400" kern="1200" dirty="0"/>
        </a:p>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endParaRPr lang="en-ZA" sz="1400" kern="1200" dirty="0"/>
        </a:p>
      </dsp:txBody>
      <dsp:txXfrm>
        <a:off x="642895" y="3740304"/>
        <a:ext cx="2445957" cy="1612258"/>
      </dsp:txXfrm>
    </dsp:sp>
    <dsp:sp modelId="{00184A10-9D47-4235-B16D-E9B4DE87E981}">
      <dsp:nvSpPr>
        <dsp:cNvPr id="0" name=""/>
        <dsp:cNvSpPr/>
      </dsp:nvSpPr>
      <dsp:spPr>
        <a:xfrm>
          <a:off x="4799926" y="-204948"/>
          <a:ext cx="3452739" cy="197783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ZA" sz="1400" b="1" kern="1200" dirty="0" smtClean="0"/>
            <a:t>Provincial level</a:t>
          </a:r>
          <a:endParaRPr lang="en-ZA" sz="1400" b="1" kern="1200" dirty="0"/>
        </a:p>
        <a:p>
          <a:pPr marL="114300" lvl="1" indent="-114300" algn="l" defTabSz="622300">
            <a:lnSpc>
              <a:spcPct val="90000"/>
            </a:lnSpc>
            <a:spcBef>
              <a:spcPct val="0"/>
            </a:spcBef>
            <a:spcAft>
              <a:spcPct val="15000"/>
            </a:spcAft>
            <a:buChar char="••"/>
          </a:pPr>
          <a:r>
            <a:rPr lang="en-ZA" sz="1400" kern="1200" dirty="0" smtClean="0"/>
            <a:t>Policy dissemination and implementation</a:t>
          </a:r>
          <a:endParaRPr lang="en-ZA" sz="1400" kern="1200" dirty="0"/>
        </a:p>
        <a:p>
          <a:pPr marL="114300" lvl="1" indent="-114300" algn="l" defTabSz="622300">
            <a:lnSpc>
              <a:spcPct val="90000"/>
            </a:lnSpc>
            <a:spcBef>
              <a:spcPct val="0"/>
            </a:spcBef>
            <a:spcAft>
              <a:spcPct val="15000"/>
            </a:spcAft>
            <a:buChar char="••"/>
          </a:pPr>
          <a:r>
            <a:rPr lang="en-ZA" sz="1400" kern="1200" dirty="0" smtClean="0"/>
            <a:t>Medium-term planning</a:t>
          </a:r>
          <a:endParaRPr lang="en-ZA" sz="1400" kern="1200" dirty="0"/>
        </a:p>
        <a:p>
          <a:pPr marL="114300" lvl="1" indent="-114300" algn="l" defTabSz="622300">
            <a:lnSpc>
              <a:spcPct val="90000"/>
            </a:lnSpc>
            <a:spcBef>
              <a:spcPct val="0"/>
            </a:spcBef>
            <a:spcAft>
              <a:spcPct val="15000"/>
            </a:spcAft>
            <a:buChar char="••"/>
          </a:pPr>
          <a:r>
            <a:rPr lang="en-ZA" sz="1400" kern="1200" dirty="0" smtClean="0"/>
            <a:t>Resource distribution</a:t>
          </a:r>
          <a:endParaRPr lang="en-ZA" sz="1400" kern="1200" dirty="0"/>
        </a:p>
        <a:p>
          <a:pPr marL="114300" lvl="1" indent="-114300" algn="l" defTabSz="622300">
            <a:lnSpc>
              <a:spcPct val="90000"/>
            </a:lnSpc>
            <a:spcBef>
              <a:spcPct val="0"/>
            </a:spcBef>
            <a:spcAft>
              <a:spcPct val="15000"/>
            </a:spcAft>
            <a:buChar char="••"/>
          </a:pPr>
          <a:r>
            <a:rPr lang="en-ZA" sz="1400" kern="1200" dirty="0" smtClean="0"/>
            <a:t>Managing systems implementation</a:t>
          </a:r>
          <a:endParaRPr lang="en-ZA" sz="1400" kern="1200" dirty="0"/>
        </a:p>
      </dsp:txBody>
      <dsp:txXfrm>
        <a:off x="5879195" y="-161501"/>
        <a:ext cx="2330023" cy="1396482"/>
      </dsp:txXfrm>
    </dsp:sp>
    <dsp:sp modelId="{6431502C-9B0E-4993-8281-8CA8DAEF1DF4}">
      <dsp:nvSpPr>
        <dsp:cNvPr id="0" name=""/>
        <dsp:cNvSpPr/>
      </dsp:nvSpPr>
      <dsp:spPr>
        <a:xfrm>
          <a:off x="658473" y="-221123"/>
          <a:ext cx="3493028" cy="201018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ZA" sz="1400" b="1" kern="1200" dirty="0" smtClean="0"/>
            <a:t>National level</a:t>
          </a:r>
          <a:endParaRPr lang="en-ZA" sz="1400" b="1" kern="1200" dirty="0"/>
        </a:p>
        <a:p>
          <a:pPr marL="114300" lvl="1" indent="-114300" algn="l" defTabSz="622300">
            <a:lnSpc>
              <a:spcPct val="90000"/>
            </a:lnSpc>
            <a:spcBef>
              <a:spcPct val="0"/>
            </a:spcBef>
            <a:spcAft>
              <a:spcPct val="15000"/>
            </a:spcAft>
            <a:buChar char="••"/>
          </a:pPr>
          <a:r>
            <a:rPr lang="en-ZA" sz="1400" kern="1200" dirty="0" smtClean="0"/>
            <a:t>Develops policies</a:t>
          </a:r>
          <a:endParaRPr lang="en-ZA" sz="1400" kern="1200" dirty="0"/>
        </a:p>
        <a:p>
          <a:pPr marL="114300" lvl="1" indent="-114300" algn="l" defTabSz="622300">
            <a:lnSpc>
              <a:spcPct val="90000"/>
            </a:lnSpc>
            <a:spcBef>
              <a:spcPct val="0"/>
            </a:spcBef>
            <a:spcAft>
              <a:spcPct val="15000"/>
            </a:spcAft>
            <a:buChar char="••"/>
          </a:pPr>
          <a:r>
            <a:rPr lang="en-ZA" sz="1400" kern="1200" dirty="0" smtClean="0"/>
            <a:t>Conduct long-term planning</a:t>
          </a:r>
          <a:endParaRPr lang="en-ZA" sz="1400" kern="1200" dirty="0"/>
        </a:p>
        <a:p>
          <a:pPr marL="114300" lvl="1" indent="-114300" algn="l" defTabSz="622300">
            <a:lnSpc>
              <a:spcPct val="90000"/>
            </a:lnSpc>
            <a:spcBef>
              <a:spcPct val="0"/>
            </a:spcBef>
            <a:spcAft>
              <a:spcPct val="15000"/>
            </a:spcAft>
            <a:buChar char="••"/>
          </a:pPr>
          <a:r>
            <a:rPr lang="en-ZA" sz="1400" kern="1200" dirty="0" smtClean="0"/>
            <a:t>Allocate resources</a:t>
          </a:r>
          <a:endParaRPr lang="en-ZA" sz="1400" kern="1200" dirty="0"/>
        </a:p>
        <a:p>
          <a:pPr marL="114300" lvl="1" indent="-114300" algn="l" defTabSz="622300">
            <a:lnSpc>
              <a:spcPct val="90000"/>
            </a:lnSpc>
            <a:spcBef>
              <a:spcPct val="0"/>
            </a:spcBef>
            <a:spcAft>
              <a:spcPct val="15000"/>
            </a:spcAft>
            <a:buChar char="••"/>
          </a:pPr>
          <a:r>
            <a:rPr lang="en-ZA" sz="1400" kern="1200" dirty="0" smtClean="0"/>
            <a:t>Monitor and evaluate implementation</a:t>
          </a:r>
          <a:endParaRPr lang="en-ZA" sz="1400" kern="1200" dirty="0"/>
        </a:p>
        <a:p>
          <a:pPr marL="114300" lvl="1" indent="-114300" algn="l" defTabSz="622300">
            <a:lnSpc>
              <a:spcPct val="90000"/>
            </a:lnSpc>
            <a:spcBef>
              <a:spcPct val="0"/>
            </a:spcBef>
            <a:spcAft>
              <a:spcPct val="15000"/>
            </a:spcAft>
            <a:buChar char="••"/>
          </a:pPr>
          <a:r>
            <a:rPr lang="en-ZA" sz="1400" kern="1200" dirty="0" smtClean="0"/>
            <a:t>Systemic planning  </a:t>
          </a:r>
          <a:endParaRPr lang="en-ZA" sz="1400" kern="1200" dirty="0"/>
        </a:p>
      </dsp:txBody>
      <dsp:txXfrm>
        <a:off x="702630" y="-176966"/>
        <a:ext cx="2356806" cy="1419324"/>
      </dsp:txXfrm>
    </dsp:sp>
    <dsp:sp modelId="{19ADC283-529C-4558-B762-DD0670811892}">
      <dsp:nvSpPr>
        <dsp:cNvPr id="0" name=""/>
        <dsp:cNvSpPr/>
      </dsp:nvSpPr>
      <dsp:spPr>
        <a:xfrm>
          <a:off x="2534733" y="685796"/>
          <a:ext cx="1836933" cy="1877207"/>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smtClean="0"/>
            <a:t>National education system</a:t>
          </a:r>
          <a:endParaRPr lang="en-ZA" sz="1400" kern="1200" dirty="0"/>
        </a:p>
      </dsp:txBody>
      <dsp:txXfrm>
        <a:off x="3072758" y="1235617"/>
        <a:ext cx="1298908" cy="1327386"/>
      </dsp:txXfrm>
    </dsp:sp>
    <dsp:sp modelId="{1DBDFD1B-F319-4264-B425-A6F5583461F7}">
      <dsp:nvSpPr>
        <dsp:cNvPr id="0" name=""/>
        <dsp:cNvSpPr/>
      </dsp:nvSpPr>
      <dsp:spPr>
        <a:xfrm rot="5400000">
          <a:off x="4323741" y="817111"/>
          <a:ext cx="1902137" cy="1614531"/>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smtClean="0">
              <a:solidFill>
                <a:schemeClr val="tx1"/>
              </a:solidFill>
            </a:rPr>
            <a:t>Provincial education system</a:t>
          </a:r>
          <a:endParaRPr lang="en-ZA" sz="1400" kern="1200" dirty="0">
            <a:solidFill>
              <a:schemeClr val="tx1"/>
            </a:solidFill>
          </a:endParaRPr>
        </a:p>
      </dsp:txBody>
      <dsp:txXfrm rot="-5400000">
        <a:off x="4467544" y="1230431"/>
        <a:ext cx="1141646" cy="1345014"/>
      </dsp:txXfrm>
    </dsp:sp>
    <dsp:sp modelId="{473A106A-985E-4A21-9B74-09C1E01B94EF}">
      <dsp:nvSpPr>
        <dsp:cNvPr id="0" name=""/>
        <dsp:cNvSpPr/>
      </dsp:nvSpPr>
      <dsp:spPr>
        <a:xfrm rot="10800000">
          <a:off x="4452179" y="2671346"/>
          <a:ext cx="1645218" cy="1741064"/>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smtClean="0"/>
            <a:t>Education district system</a:t>
          </a:r>
          <a:endParaRPr lang="en-ZA" sz="1400" kern="1200" dirty="0"/>
        </a:p>
      </dsp:txBody>
      <dsp:txXfrm rot="10800000">
        <a:off x="4452179" y="2671346"/>
        <a:ext cx="1163345" cy="1231118"/>
      </dsp:txXfrm>
    </dsp:sp>
    <dsp:sp modelId="{615AE00B-D654-4784-9C19-909E7509330D}">
      <dsp:nvSpPr>
        <dsp:cNvPr id="0" name=""/>
        <dsp:cNvSpPr/>
      </dsp:nvSpPr>
      <dsp:spPr>
        <a:xfrm rot="16200000">
          <a:off x="2598010" y="2638722"/>
          <a:ext cx="1741064" cy="1836955"/>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smtClean="0">
              <a:solidFill>
                <a:srgbClr val="FFC000"/>
              </a:solidFill>
            </a:rPr>
            <a:t>School education system</a:t>
          </a:r>
          <a:endParaRPr lang="en-ZA" sz="1400" kern="1200" dirty="0">
            <a:solidFill>
              <a:srgbClr val="FFC000"/>
            </a:solidFill>
          </a:endParaRPr>
        </a:p>
      </dsp:txBody>
      <dsp:txXfrm rot="5400000">
        <a:off x="3088097" y="2686667"/>
        <a:ext cx="1298923" cy="1231118"/>
      </dsp:txXfrm>
    </dsp:sp>
    <dsp:sp modelId="{3E4D96A8-D77A-4BAF-95D5-8C0731D91F5E}">
      <dsp:nvSpPr>
        <dsp:cNvPr id="0" name=""/>
        <dsp:cNvSpPr/>
      </dsp:nvSpPr>
      <dsp:spPr>
        <a:xfrm>
          <a:off x="4037381" y="2130604"/>
          <a:ext cx="764436" cy="664727"/>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9BDB6-E19E-4FE7-959F-47F3717646AF}">
      <dsp:nvSpPr>
        <dsp:cNvPr id="0" name=""/>
        <dsp:cNvSpPr/>
      </dsp:nvSpPr>
      <dsp:spPr>
        <a:xfrm rot="10800000">
          <a:off x="4037381" y="2386268"/>
          <a:ext cx="764436" cy="664727"/>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DFB79-79FC-4076-AF8D-7336474D2886}">
      <dsp:nvSpPr>
        <dsp:cNvPr id="0" name=""/>
        <dsp:cNvSpPr/>
      </dsp:nvSpPr>
      <dsp:spPr>
        <a:xfrm>
          <a:off x="3433489" y="4159011"/>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63702-316F-4CCD-B065-583CFE624BE2}">
      <dsp:nvSpPr>
        <dsp:cNvPr id="0" name=""/>
        <dsp:cNvSpPr/>
      </dsp:nvSpPr>
      <dsp:spPr>
        <a:xfrm>
          <a:off x="3221890" y="4255496"/>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D6200-1CB0-416A-B519-4EAF0C72B88E}">
      <dsp:nvSpPr>
        <dsp:cNvPr id="0" name=""/>
        <dsp:cNvSpPr/>
      </dsp:nvSpPr>
      <dsp:spPr>
        <a:xfrm>
          <a:off x="3004035" y="4334928"/>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C0E60-AEDB-4A8C-83D4-357F72446619}">
      <dsp:nvSpPr>
        <dsp:cNvPr id="0" name=""/>
        <dsp:cNvSpPr/>
      </dsp:nvSpPr>
      <dsp:spPr>
        <a:xfrm>
          <a:off x="2779922" y="4396858"/>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C8EB41-6DB7-47C7-9AFB-D6731EB1A71B}">
      <dsp:nvSpPr>
        <dsp:cNvPr id="0" name=""/>
        <dsp:cNvSpPr/>
      </dsp:nvSpPr>
      <dsp:spPr>
        <a:xfrm>
          <a:off x="4422658" y="3353022"/>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AF530-5D8C-49EF-8987-4CDD8A20E05F}">
      <dsp:nvSpPr>
        <dsp:cNvPr id="0" name=""/>
        <dsp:cNvSpPr/>
      </dsp:nvSpPr>
      <dsp:spPr>
        <a:xfrm>
          <a:off x="4986921" y="2170517"/>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7D14E2-E2B2-43C2-937B-7C56C373C407}">
      <dsp:nvSpPr>
        <dsp:cNvPr id="0" name=""/>
        <dsp:cNvSpPr/>
      </dsp:nvSpPr>
      <dsp:spPr>
        <a:xfrm>
          <a:off x="4834479" y="694965"/>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933B88-4266-4197-AC21-15A5C7D578B5}">
      <dsp:nvSpPr>
        <dsp:cNvPr id="0" name=""/>
        <dsp:cNvSpPr/>
      </dsp:nvSpPr>
      <dsp:spPr>
        <a:xfrm>
          <a:off x="4969857" y="598929"/>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2A604-0A39-4FC2-B921-E5D9EEB0B051}">
      <dsp:nvSpPr>
        <dsp:cNvPr id="0" name=""/>
        <dsp:cNvSpPr/>
      </dsp:nvSpPr>
      <dsp:spPr>
        <a:xfrm>
          <a:off x="5105235" y="502892"/>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5D754-7F69-40AD-907E-F37A712505F6}">
      <dsp:nvSpPr>
        <dsp:cNvPr id="0" name=""/>
        <dsp:cNvSpPr/>
      </dsp:nvSpPr>
      <dsp:spPr>
        <a:xfrm>
          <a:off x="5240613" y="598929"/>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E1A01-CC76-42ED-8DD2-3C41494F3BD3}">
      <dsp:nvSpPr>
        <dsp:cNvPr id="0" name=""/>
        <dsp:cNvSpPr/>
      </dsp:nvSpPr>
      <dsp:spPr>
        <a:xfrm>
          <a:off x="5376559" y="694965"/>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204F4-0120-4972-B831-AA7DE2241629}">
      <dsp:nvSpPr>
        <dsp:cNvPr id="0" name=""/>
        <dsp:cNvSpPr/>
      </dsp:nvSpPr>
      <dsp:spPr>
        <a:xfrm>
          <a:off x="5105235" y="705736"/>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348BE-6EE2-4EAC-B586-295576E9DC68}">
      <dsp:nvSpPr>
        <dsp:cNvPr id="0" name=""/>
        <dsp:cNvSpPr/>
      </dsp:nvSpPr>
      <dsp:spPr>
        <a:xfrm>
          <a:off x="5105235" y="908579"/>
          <a:ext cx="94991" cy="949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81750-BC62-48CB-83D5-2321D7A75504}">
      <dsp:nvSpPr>
        <dsp:cNvPr id="0" name=""/>
        <dsp:cNvSpPr/>
      </dsp:nvSpPr>
      <dsp:spPr>
        <a:xfrm>
          <a:off x="2238126" y="4587511"/>
          <a:ext cx="2044887" cy="548395"/>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835" tIns="45720" rIns="45720" bIns="45720" numCol="1" spcCol="1270" anchor="ctr" anchorCtr="0">
          <a:noAutofit/>
        </a:bodyPr>
        <a:lstStyle/>
        <a:p>
          <a:pPr lvl="0" algn="l" defTabSz="533400">
            <a:lnSpc>
              <a:spcPct val="90000"/>
            </a:lnSpc>
            <a:spcBef>
              <a:spcPct val="0"/>
            </a:spcBef>
            <a:spcAft>
              <a:spcPct val="35000"/>
            </a:spcAft>
          </a:pPr>
          <a:r>
            <a:rPr lang="en-ZA" sz="1200" kern="1200" dirty="0" smtClean="0"/>
            <a:t>Basic Education</a:t>
          </a:r>
          <a:endParaRPr lang="en-ZA" sz="1200" kern="1200" dirty="0"/>
        </a:p>
      </dsp:txBody>
      <dsp:txXfrm>
        <a:off x="2264896" y="4614281"/>
        <a:ext cx="1991347" cy="494855"/>
      </dsp:txXfrm>
    </dsp:sp>
    <dsp:sp modelId="{60177B7B-D45F-4287-8A8B-1FC93F5A451C}">
      <dsp:nvSpPr>
        <dsp:cNvPr id="0" name=""/>
        <dsp:cNvSpPr/>
      </dsp:nvSpPr>
      <dsp:spPr>
        <a:xfrm>
          <a:off x="1671303" y="4049662"/>
          <a:ext cx="948213" cy="94824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6000" r="-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C8CD9C-8DB3-4531-B8D5-89E267604DCE}">
      <dsp:nvSpPr>
        <dsp:cNvPr id="0" name=""/>
        <dsp:cNvSpPr/>
      </dsp:nvSpPr>
      <dsp:spPr>
        <a:xfrm>
          <a:off x="4073690" y="3925578"/>
          <a:ext cx="2044887" cy="548395"/>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835" tIns="45720" rIns="45720" bIns="45720" numCol="1" spcCol="1270" anchor="ctr" anchorCtr="0">
          <a:noAutofit/>
        </a:bodyPr>
        <a:lstStyle/>
        <a:p>
          <a:pPr lvl="0" algn="l" defTabSz="533400">
            <a:lnSpc>
              <a:spcPct val="90000"/>
            </a:lnSpc>
            <a:spcBef>
              <a:spcPct val="0"/>
            </a:spcBef>
            <a:spcAft>
              <a:spcPct val="35000"/>
            </a:spcAft>
          </a:pPr>
          <a:r>
            <a:rPr lang="en-ZA" sz="1200" kern="1200" dirty="0" smtClean="0"/>
            <a:t>Post school education &amp; Training</a:t>
          </a:r>
          <a:endParaRPr lang="en-ZA" sz="1200" kern="1200" dirty="0"/>
        </a:p>
      </dsp:txBody>
      <dsp:txXfrm>
        <a:off x="4100460" y="3952348"/>
        <a:ext cx="1991347" cy="494855"/>
      </dsp:txXfrm>
    </dsp:sp>
    <dsp:sp modelId="{DEE34E6E-780C-4F46-B771-F97105210F55}">
      <dsp:nvSpPr>
        <dsp:cNvPr id="0" name=""/>
        <dsp:cNvSpPr/>
      </dsp:nvSpPr>
      <dsp:spPr>
        <a:xfrm>
          <a:off x="3506866" y="3387728"/>
          <a:ext cx="948213" cy="9482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CAFBB6-0500-486F-A9E5-332066246C98}">
      <dsp:nvSpPr>
        <dsp:cNvPr id="0" name=""/>
        <dsp:cNvSpPr/>
      </dsp:nvSpPr>
      <dsp:spPr>
        <a:xfrm>
          <a:off x="4847123" y="2913198"/>
          <a:ext cx="2044887" cy="548395"/>
        </a:xfrm>
        <a:prstGeom prst="roundRect">
          <a:avLst/>
        </a:prstGeom>
        <a:solidFill>
          <a:srgbClr val="8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835" tIns="45720" rIns="45720" bIns="45720" numCol="1" spcCol="1270" anchor="ctr" anchorCtr="0">
          <a:noAutofit/>
        </a:bodyPr>
        <a:lstStyle/>
        <a:p>
          <a:pPr lvl="0" algn="l" defTabSz="533400">
            <a:lnSpc>
              <a:spcPct val="90000"/>
            </a:lnSpc>
            <a:spcBef>
              <a:spcPct val="0"/>
            </a:spcBef>
            <a:spcAft>
              <a:spcPct val="35000"/>
            </a:spcAft>
          </a:pPr>
          <a:r>
            <a:rPr lang="en-ZA" sz="1200" kern="1200" dirty="0" smtClean="0"/>
            <a:t>Workplace Skills Development (WSD)</a:t>
          </a:r>
          <a:endParaRPr lang="en-ZA" sz="1200" kern="1200" dirty="0"/>
        </a:p>
      </dsp:txBody>
      <dsp:txXfrm>
        <a:off x="4873893" y="2939968"/>
        <a:ext cx="1991347" cy="494855"/>
      </dsp:txXfrm>
    </dsp:sp>
    <dsp:sp modelId="{1314FA64-CBFF-49FA-BCEE-9EC3A097E21B}">
      <dsp:nvSpPr>
        <dsp:cNvPr id="0" name=""/>
        <dsp:cNvSpPr/>
      </dsp:nvSpPr>
      <dsp:spPr>
        <a:xfrm>
          <a:off x="4288417" y="2343892"/>
          <a:ext cx="948213" cy="9482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BD4EA5-870A-45E4-83FB-4721AC972D27}">
      <dsp:nvSpPr>
        <dsp:cNvPr id="0" name=""/>
        <dsp:cNvSpPr/>
      </dsp:nvSpPr>
      <dsp:spPr>
        <a:xfrm>
          <a:off x="5198236" y="1638204"/>
          <a:ext cx="2044887" cy="548395"/>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835" tIns="45720" rIns="45720" bIns="45720" numCol="1" spcCol="1270" anchor="ctr" anchorCtr="0">
          <a:noAutofit/>
        </a:bodyPr>
        <a:lstStyle/>
        <a:p>
          <a:pPr lvl="0" algn="l" defTabSz="533400">
            <a:lnSpc>
              <a:spcPct val="90000"/>
            </a:lnSpc>
            <a:spcBef>
              <a:spcPct val="0"/>
            </a:spcBef>
            <a:spcAft>
              <a:spcPct val="35000"/>
            </a:spcAft>
          </a:pPr>
          <a:r>
            <a:rPr lang="en-ZA" sz="1200" kern="1200" dirty="0" smtClean="0"/>
            <a:t>Decent &amp; sustainable jobs</a:t>
          </a:r>
          <a:endParaRPr lang="en-ZA" sz="1200" kern="1200" dirty="0"/>
        </a:p>
      </dsp:txBody>
      <dsp:txXfrm>
        <a:off x="5225006" y="1664974"/>
        <a:ext cx="1991347" cy="494855"/>
      </dsp:txXfrm>
    </dsp:sp>
    <dsp:sp modelId="{BA90A5DE-9E49-4CE5-8DB0-C70D60A396A5}">
      <dsp:nvSpPr>
        <dsp:cNvPr id="0" name=""/>
        <dsp:cNvSpPr/>
      </dsp:nvSpPr>
      <dsp:spPr>
        <a:xfrm>
          <a:off x="4631412" y="1100354"/>
          <a:ext cx="948213" cy="94824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F6B3D-955B-42DE-BB74-92FDBBBC72C7}">
      <dsp:nvSpPr>
        <dsp:cNvPr id="0" name=""/>
        <dsp:cNvSpPr/>
      </dsp:nvSpPr>
      <dsp:spPr>
        <a:xfrm>
          <a:off x="1019541" y="687133"/>
          <a:ext cx="415298" cy="415298"/>
        </a:xfrm>
        <a:prstGeom prst="ellipse">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ZA" sz="900" kern="1200" dirty="0" smtClean="0"/>
            <a:t>WSD</a:t>
          </a:r>
          <a:endParaRPr lang="en-ZA" sz="900" kern="1200" dirty="0"/>
        </a:p>
      </dsp:txBody>
      <dsp:txXfrm>
        <a:off x="1080360" y="747952"/>
        <a:ext cx="293660" cy="293660"/>
      </dsp:txXfrm>
    </dsp:sp>
    <dsp:sp modelId="{774E77B1-0E55-4F05-9DED-2AA5F21DB61F}">
      <dsp:nvSpPr>
        <dsp:cNvPr id="0" name=""/>
        <dsp:cNvSpPr/>
      </dsp:nvSpPr>
      <dsp:spPr>
        <a:xfrm rot="16200000">
          <a:off x="1182921" y="555684"/>
          <a:ext cx="88538" cy="1008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dirty="0"/>
        </a:p>
      </dsp:txBody>
      <dsp:txXfrm>
        <a:off x="1196202" y="589137"/>
        <a:ext cx="61977" cy="60514"/>
      </dsp:txXfrm>
    </dsp:sp>
    <dsp:sp modelId="{8FC70CC8-96E8-4C35-8934-E097F0814F03}">
      <dsp:nvSpPr>
        <dsp:cNvPr id="0" name=""/>
        <dsp:cNvSpPr/>
      </dsp:nvSpPr>
      <dsp:spPr>
        <a:xfrm>
          <a:off x="507073" y="958"/>
          <a:ext cx="1440232" cy="51912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ZA" sz="1100" kern="1200" dirty="0" err="1" smtClean="0"/>
            <a:t>Learnerships</a:t>
          </a:r>
          <a:endParaRPr lang="en-ZA" sz="1100" kern="1200" dirty="0"/>
        </a:p>
      </dsp:txBody>
      <dsp:txXfrm>
        <a:off x="717990" y="76982"/>
        <a:ext cx="1018398" cy="367074"/>
      </dsp:txXfrm>
    </dsp:sp>
    <dsp:sp modelId="{6D6FA02F-4CDE-4257-86BF-E36A9D6EBCAA}">
      <dsp:nvSpPr>
        <dsp:cNvPr id="0" name=""/>
        <dsp:cNvSpPr/>
      </dsp:nvSpPr>
      <dsp:spPr>
        <a:xfrm>
          <a:off x="1444822" y="844353"/>
          <a:ext cx="24049" cy="1008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1444822" y="864525"/>
        <a:ext cx="16834" cy="60514"/>
      </dsp:txXfrm>
    </dsp:sp>
    <dsp:sp modelId="{31A95606-8FDE-4B87-BC32-6C6B01F2B686}">
      <dsp:nvSpPr>
        <dsp:cNvPr id="0" name=""/>
        <dsp:cNvSpPr/>
      </dsp:nvSpPr>
      <dsp:spPr>
        <a:xfrm>
          <a:off x="1480215" y="635221"/>
          <a:ext cx="762476" cy="51912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ZA" sz="900" kern="1200" dirty="0" smtClean="0"/>
            <a:t>Bursaries</a:t>
          </a:r>
          <a:endParaRPr lang="en-ZA" sz="900" kern="1200" dirty="0"/>
        </a:p>
      </dsp:txBody>
      <dsp:txXfrm>
        <a:off x="1591877" y="711245"/>
        <a:ext cx="539152" cy="367074"/>
      </dsp:txXfrm>
    </dsp:sp>
    <dsp:sp modelId="{7C54128E-4A35-44D7-BFC5-DE8EA666DAF8}">
      <dsp:nvSpPr>
        <dsp:cNvPr id="0" name=""/>
        <dsp:cNvSpPr/>
      </dsp:nvSpPr>
      <dsp:spPr>
        <a:xfrm rot="5400000">
          <a:off x="1182921" y="1133023"/>
          <a:ext cx="88538" cy="1008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1196202" y="1139915"/>
        <a:ext cx="61977" cy="60514"/>
      </dsp:txXfrm>
    </dsp:sp>
    <dsp:sp modelId="{C68C68AB-913B-4AB9-A26F-7B18DAAFF4CD}">
      <dsp:nvSpPr>
        <dsp:cNvPr id="0" name=""/>
        <dsp:cNvSpPr/>
      </dsp:nvSpPr>
      <dsp:spPr>
        <a:xfrm>
          <a:off x="798062" y="1269485"/>
          <a:ext cx="858255" cy="51912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ZA" sz="1100" kern="1200" dirty="0" smtClean="0"/>
            <a:t>Skills Programme</a:t>
          </a:r>
          <a:endParaRPr lang="en-ZA" sz="1100" kern="1200" dirty="0"/>
        </a:p>
      </dsp:txBody>
      <dsp:txXfrm>
        <a:off x="923751" y="1345509"/>
        <a:ext cx="606877" cy="367074"/>
      </dsp:txXfrm>
    </dsp:sp>
    <dsp:sp modelId="{4B31E704-6017-4810-BA3D-E95C274374B3}">
      <dsp:nvSpPr>
        <dsp:cNvPr id="0" name=""/>
        <dsp:cNvSpPr/>
      </dsp:nvSpPr>
      <dsp:spPr>
        <a:xfrm rot="21492714">
          <a:off x="1020562" y="850769"/>
          <a:ext cx="2220" cy="10085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1020562" y="870951"/>
        <a:ext cx="1554" cy="60514"/>
      </dsp:txXfrm>
    </dsp:sp>
    <dsp:sp modelId="{820DAD0F-EEA5-4D50-BD0E-CD538F278C3A}">
      <dsp:nvSpPr>
        <dsp:cNvPr id="0" name=""/>
        <dsp:cNvSpPr/>
      </dsp:nvSpPr>
      <dsp:spPr>
        <a:xfrm>
          <a:off x="0" y="657536"/>
          <a:ext cx="1024799" cy="51912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ZA" sz="1100" kern="1200" dirty="0" smtClean="0"/>
            <a:t>Internship</a:t>
          </a:r>
          <a:endParaRPr lang="en-ZA" sz="1100" kern="1200" dirty="0"/>
        </a:p>
      </dsp:txBody>
      <dsp:txXfrm>
        <a:off x="150078" y="733560"/>
        <a:ext cx="724643" cy="367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97EED-EA9E-4CCB-98FF-DA94E1371F58}">
      <dsp:nvSpPr>
        <dsp:cNvPr id="0" name=""/>
        <dsp:cNvSpPr/>
      </dsp:nvSpPr>
      <dsp:spPr>
        <a:xfrm>
          <a:off x="712933" y="209193"/>
          <a:ext cx="1318544" cy="1318544"/>
        </a:xfrm>
        <a:prstGeom prst="blockArc">
          <a:avLst>
            <a:gd name="adj1" fmla="val 9000000"/>
            <a:gd name="adj2" fmla="val 16200000"/>
            <a:gd name="adj3" fmla="val 464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0719F9-A096-4ABB-AB20-9DD265977B74}">
      <dsp:nvSpPr>
        <dsp:cNvPr id="0" name=""/>
        <dsp:cNvSpPr/>
      </dsp:nvSpPr>
      <dsp:spPr>
        <a:xfrm>
          <a:off x="712933" y="209193"/>
          <a:ext cx="1318544" cy="1318544"/>
        </a:xfrm>
        <a:prstGeom prst="blockArc">
          <a:avLst>
            <a:gd name="adj1" fmla="val 1800000"/>
            <a:gd name="adj2" fmla="val 9000000"/>
            <a:gd name="adj3" fmla="val 464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98A75F-B70D-41EC-8D43-E69799AB13AC}">
      <dsp:nvSpPr>
        <dsp:cNvPr id="0" name=""/>
        <dsp:cNvSpPr/>
      </dsp:nvSpPr>
      <dsp:spPr>
        <a:xfrm>
          <a:off x="712933" y="209193"/>
          <a:ext cx="1318544" cy="1318544"/>
        </a:xfrm>
        <a:prstGeom prst="blockArc">
          <a:avLst>
            <a:gd name="adj1" fmla="val 16200000"/>
            <a:gd name="adj2" fmla="val 1800000"/>
            <a:gd name="adj3" fmla="val 4644"/>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429FEA54-F111-421A-BD3F-C9260D9C0F5B}">
      <dsp:nvSpPr>
        <dsp:cNvPr id="0" name=""/>
        <dsp:cNvSpPr/>
      </dsp:nvSpPr>
      <dsp:spPr>
        <a:xfrm>
          <a:off x="1052843" y="512128"/>
          <a:ext cx="638725" cy="71267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ZA" sz="700" kern="1200" dirty="0" smtClean="0"/>
            <a:t>Economic Sectors</a:t>
          </a:r>
          <a:endParaRPr lang="en-ZA" sz="700" kern="1200" dirty="0"/>
        </a:p>
      </dsp:txBody>
      <dsp:txXfrm>
        <a:off x="1146382" y="616497"/>
        <a:ext cx="451647" cy="503937"/>
      </dsp:txXfrm>
    </dsp:sp>
    <dsp:sp modelId="{3A9A5392-8E8C-4435-B5E3-C46123DE150E}">
      <dsp:nvSpPr>
        <dsp:cNvPr id="0" name=""/>
        <dsp:cNvSpPr/>
      </dsp:nvSpPr>
      <dsp:spPr>
        <a:xfrm>
          <a:off x="1052235" y="-10295"/>
          <a:ext cx="639940" cy="46959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ZA" sz="600" kern="1200" dirty="0" smtClean="0"/>
            <a:t>Public</a:t>
          </a:r>
          <a:endParaRPr lang="en-ZA" sz="600" kern="1200" dirty="0"/>
        </a:p>
      </dsp:txBody>
      <dsp:txXfrm>
        <a:off x="1145952" y="58475"/>
        <a:ext cx="452506" cy="332052"/>
      </dsp:txXfrm>
    </dsp:sp>
    <dsp:sp modelId="{8B0D0382-A435-40D1-B800-23FBE6118079}">
      <dsp:nvSpPr>
        <dsp:cNvPr id="0" name=""/>
        <dsp:cNvSpPr/>
      </dsp:nvSpPr>
      <dsp:spPr>
        <a:xfrm>
          <a:off x="1591728" y="960052"/>
          <a:ext cx="676333" cy="46079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ZA" sz="600" kern="1200" dirty="0" smtClean="0"/>
            <a:t>Informal</a:t>
          </a:r>
          <a:endParaRPr lang="en-ZA" sz="600" kern="1200" dirty="0"/>
        </a:p>
      </dsp:txBody>
      <dsp:txXfrm>
        <a:off x="1690775" y="1027533"/>
        <a:ext cx="478239" cy="325828"/>
      </dsp:txXfrm>
    </dsp:sp>
    <dsp:sp modelId="{98941DB6-EF6A-4FBD-817C-D024CB0D1135}">
      <dsp:nvSpPr>
        <dsp:cNvPr id="0" name=""/>
        <dsp:cNvSpPr/>
      </dsp:nvSpPr>
      <dsp:spPr>
        <a:xfrm>
          <a:off x="475137" y="960052"/>
          <a:ext cx="678757" cy="46079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ZA" sz="600" kern="1200" dirty="0" smtClean="0"/>
            <a:t>Private</a:t>
          </a:r>
          <a:endParaRPr lang="en-ZA" sz="600" kern="1200" dirty="0"/>
        </a:p>
      </dsp:txBody>
      <dsp:txXfrm>
        <a:off x="574539" y="1027533"/>
        <a:ext cx="479953" cy="325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ACC51-2EF2-4FAF-B1AC-01B5E98EE13C}">
      <dsp:nvSpPr>
        <dsp:cNvPr id="0" name=""/>
        <dsp:cNvSpPr/>
      </dsp:nvSpPr>
      <dsp:spPr>
        <a:xfrm>
          <a:off x="1402079" y="0"/>
          <a:ext cx="2103120" cy="7064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ZA" sz="1100" kern="1200" dirty="0" smtClean="0"/>
            <a:t>Public TVET colleges</a:t>
          </a:r>
          <a:endParaRPr lang="en-ZA" sz="1100" kern="1200" dirty="0"/>
        </a:p>
        <a:p>
          <a:pPr marL="57150" lvl="1" indent="-57150" algn="l" defTabSz="488950">
            <a:lnSpc>
              <a:spcPct val="90000"/>
            </a:lnSpc>
            <a:spcBef>
              <a:spcPct val="0"/>
            </a:spcBef>
            <a:spcAft>
              <a:spcPct val="15000"/>
            </a:spcAft>
            <a:buChar char="••"/>
          </a:pPr>
          <a:r>
            <a:rPr lang="en-ZA" sz="1100" kern="1200" dirty="0" smtClean="0"/>
            <a:t>Private colleges</a:t>
          </a:r>
          <a:endParaRPr lang="en-ZA" sz="1100" kern="1200" dirty="0"/>
        </a:p>
      </dsp:txBody>
      <dsp:txXfrm>
        <a:off x="1402079" y="88305"/>
        <a:ext cx="1838206" cy="529827"/>
      </dsp:txXfrm>
    </dsp:sp>
    <dsp:sp modelId="{E046CAF7-44D1-4C14-AE29-FA9592398013}">
      <dsp:nvSpPr>
        <dsp:cNvPr id="0" name=""/>
        <dsp:cNvSpPr/>
      </dsp:nvSpPr>
      <dsp:spPr>
        <a:xfrm>
          <a:off x="0" y="0"/>
          <a:ext cx="1402079" cy="706437"/>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t>Technical &amp; Vocational Education</a:t>
          </a:r>
          <a:endParaRPr lang="en-ZA" sz="1400" kern="1200" dirty="0"/>
        </a:p>
      </dsp:txBody>
      <dsp:txXfrm>
        <a:off x="34485" y="34485"/>
        <a:ext cx="1333109" cy="637467"/>
      </dsp:txXfrm>
    </dsp:sp>
    <dsp:sp modelId="{C2193439-8AF6-4CBC-A750-65906266EB8C}">
      <dsp:nvSpPr>
        <dsp:cNvPr id="0" name=""/>
        <dsp:cNvSpPr/>
      </dsp:nvSpPr>
      <dsp:spPr>
        <a:xfrm>
          <a:off x="1402079" y="777081"/>
          <a:ext cx="2103120" cy="7064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ZA" sz="1100" kern="1200" dirty="0" smtClean="0"/>
            <a:t>Comprehensive universities</a:t>
          </a:r>
          <a:endParaRPr lang="en-ZA" sz="1100" kern="1200" dirty="0"/>
        </a:p>
        <a:p>
          <a:pPr marL="57150" lvl="1" indent="-57150" algn="l" defTabSz="488950">
            <a:lnSpc>
              <a:spcPct val="90000"/>
            </a:lnSpc>
            <a:spcBef>
              <a:spcPct val="0"/>
            </a:spcBef>
            <a:spcAft>
              <a:spcPct val="15000"/>
            </a:spcAft>
            <a:buChar char="••"/>
          </a:pPr>
          <a:r>
            <a:rPr lang="en-ZA" sz="1100" kern="1200" dirty="0" smtClean="0"/>
            <a:t>Universities of technology</a:t>
          </a:r>
          <a:endParaRPr lang="en-ZA" sz="1100" kern="1200" dirty="0"/>
        </a:p>
        <a:p>
          <a:pPr marL="57150" lvl="1" indent="-57150" algn="l" defTabSz="488950">
            <a:lnSpc>
              <a:spcPct val="90000"/>
            </a:lnSpc>
            <a:spcBef>
              <a:spcPct val="0"/>
            </a:spcBef>
            <a:spcAft>
              <a:spcPct val="15000"/>
            </a:spcAft>
            <a:buChar char="••"/>
          </a:pPr>
          <a:r>
            <a:rPr lang="en-ZA" sz="1100" kern="1200" dirty="0" smtClean="0"/>
            <a:t>Private universities</a:t>
          </a:r>
          <a:endParaRPr lang="en-ZA" sz="1100" kern="1200" dirty="0"/>
        </a:p>
      </dsp:txBody>
      <dsp:txXfrm>
        <a:off x="1402079" y="865386"/>
        <a:ext cx="1838206" cy="529827"/>
      </dsp:txXfrm>
    </dsp:sp>
    <dsp:sp modelId="{93607CD1-172F-429E-8C05-C243B88BD575}">
      <dsp:nvSpPr>
        <dsp:cNvPr id="0" name=""/>
        <dsp:cNvSpPr/>
      </dsp:nvSpPr>
      <dsp:spPr>
        <a:xfrm>
          <a:off x="0" y="777081"/>
          <a:ext cx="1402079" cy="706437"/>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t>University Education</a:t>
          </a:r>
          <a:endParaRPr lang="en-ZA" sz="1400" kern="1200" dirty="0"/>
        </a:p>
      </dsp:txBody>
      <dsp:txXfrm>
        <a:off x="34485" y="811566"/>
        <a:ext cx="1333109" cy="637467"/>
      </dsp:txXfrm>
    </dsp:sp>
    <dsp:sp modelId="{22AAD1B0-6486-4557-8DE2-7F052571E078}">
      <dsp:nvSpPr>
        <dsp:cNvPr id="0" name=""/>
        <dsp:cNvSpPr/>
      </dsp:nvSpPr>
      <dsp:spPr>
        <a:xfrm>
          <a:off x="1402079" y="1554162"/>
          <a:ext cx="2103120" cy="7064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n-ZA" sz="1100" kern="1200" dirty="0" smtClean="0"/>
            <a:t> Skills development centres</a:t>
          </a:r>
          <a:endParaRPr lang="en-ZA" sz="1100" kern="1200" dirty="0"/>
        </a:p>
        <a:p>
          <a:pPr marL="57150" lvl="1" indent="-57150" algn="l" defTabSz="488950">
            <a:lnSpc>
              <a:spcPct val="90000"/>
            </a:lnSpc>
            <a:spcBef>
              <a:spcPct val="0"/>
            </a:spcBef>
            <a:spcAft>
              <a:spcPct val="15000"/>
            </a:spcAft>
            <a:buChar char="••"/>
          </a:pPr>
          <a:r>
            <a:rPr lang="en-ZA" sz="1100" kern="1200" dirty="0" smtClean="0"/>
            <a:t>Home-based care centres </a:t>
          </a:r>
          <a:endParaRPr lang="en-ZA" sz="1100" kern="1200" dirty="0"/>
        </a:p>
      </dsp:txBody>
      <dsp:txXfrm>
        <a:off x="1402079" y="1642467"/>
        <a:ext cx="1838206" cy="529827"/>
      </dsp:txXfrm>
    </dsp:sp>
    <dsp:sp modelId="{1ADC562A-6BB3-414E-AEEC-E3D7BE34AF9E}">
      <dsp:nvSpPr>
        <dsp:cNvPr id="0" name=""/>
        <dsp:cNvSpPr/>
      </dsp:nvSpPr>
      <dsp:spPr>
        <a:xfrm>
          <a:off x="0" y="1554162"/>
          <a:ext cx="1402079" cy="706437"/>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t>Community learning  centre</a:t>
          </a:r>
          <a:endParaRPr lang="en-ZA" sz="1400" kern="1200" dirty="0"/>
        </a:p>
      </dsp:txBody>
      <dsp:txXfrm>
        <a:off x="34485" y="1588647"/>
        <a:ext cx="1333109" cy="6374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358C6-2065-4816-B6AD-E088FF1AD8C8}">
      <dsp:nvSpPr>
        <dsp:cNvPr id="0" name=""/>
        <dsp:cNvSpPr/>
      </dsp:nvSpPr>
      <dsp:spPr>
        <a:xfrm>
          <a:off x="266700" y="0"/>
          <a:ext cx="1904999" cy="19049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D6A0A-8778-4128-9108-FC1FB6A65569}">
      <dsp:nvSpPr>
        <dsp:cNvPr id="0" name=""/>
        <dsp:cNvSpPr/>
      </dsp:nvSpPr>
      <dsp:spPr>
        <a:xfrm>
          <a:off x="447675" y="180975"/>
          <a:ext cx="742950" cy="74295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t>School leadership</a:t>
          </a:r>
          <a:endParaRPr lang="en-ZA" sz="800" kern="1200" dirty="0"/>
        </a:p>
      </dsp:txBody>
      <dsp:txXfrm>
        <a:off x="483943" y="217243"/>
        <a:ext cx="670414" cy="670414"/>
      </dsp:txXfrm>
    </dsp:sp>
    <dsp:sp modelId="{22ABC939-3166-4D74-8B15-D0B69FB996CF}">
      <dsp:nvSpPr>
        <dsp:cNvPr id="0" name=""/>
        <dsp:cNvSpPr/>
      </dsp:nvSpPr>
      <dsp:spPr>
        <a:xfrm>
          <a:off x="1247774" y="180975"/>
          <a:ext cx="742950" cy="74295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t>Teachers</a:t>
          </a:r>
          <a:endParaRPr lang="en-ZA" sz="800" kern="1200" dirty="0"/>
        </a:p>
      </dsp:txBody>
      <dsp:txXfrm>
        <a:off x="1284042" y="217243"/>
        <a:ext cx="670414" cy="670414"/>
      </dsp:txXfrm>
    </dsp:sp>
    <dsp:sp modelId="{A02E1D7C-3D23-4297-B019-6314D6ABCDC1}">
      <dsp:nvSpPr>
        <dsp:cNvPr id="0" name=""/>
        <dsp:cNvSpPr/>
      </dsp:nvSpPr>
      <dsp:spPr>
        <a:xfrm>
          <a:off x="447675" y="981074"/>
          <a:ext cx="742950" cy="74295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t>infrastructure</a:t>
          </a:r>
          <a:endParaRPr lang="en-ZA" sz="800" kern="1200" dirty="0"/>
        </a:p>
      </dsp:txBody>
      <dsp:txXfrm>
        <a:off x="483943" y="1017342"/>
        <a:ext cx="670414" cy="670414"/>
      </dsp:txXfrm>
    </dsp:sp>
    <dsp:sp modelId="{9FD3FB09-E501-4118-AF85-D28A57AEBCC2}">
      <dsp:nvSpPr>
        <dsp:cNvPr id="0" name=""/>
        <dsp:cNvSpPr/>
      </dsp:nvSpPr>
      <dsp:spPr>
        <a:xfrm>
          <a:off x="1247774" y="981074"/>
          <a:ext cx="742950" cy="74295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ZA" sz="800" kern="1200" dirty="0" smtClean="0"/>
            <a:t>Learner s</a:t>
          </a:r>
          <a:endParaRPr lang="en-ZA" sz="800" kern="1200" dirty="0"/>
        </a:p>
      </dsp:txBody>
      <dsp:txXfrm>
        <a:off x="1284042" y="1017342"/>
        <a:ext cx="670414" cy="670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9911E-CD92-48B4-92AB-611791700FB9}">
      <dsp:nvSpPr>
        <dsp:cNvPr id="0" name=""/>
        <dsp:cNvSpPr/>
      </dsp:nvSpPr>
      <dsp:spPr>
        <a:xfrm>
          <a:off x="-35638" y="990595"/>
          <a:ext cx="2359741" cy="2654308"/>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33ED87-3F4F-471D-B086-7F918B5E92B7}">
      <dsp:nvSpPr>
        <dsp:cNvPr id="0" name=""/>
        <dsp:cNvSpPr/>
      </dsp:nvSpPr>
      <dsp:spPr>
        <a:xfrm>
          <a:off x="1144232" y="761995"/>
          <a:ext cx="2753032" cy="311150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Annual management processes</a:t>
          </a:r>
          <a:endParaRPr lang="en-ZA" sz="1500" kern="1200" dirty="0"/>
        </a:p>
      </dsp:txBody>
      <dsp:txXfrm>
        <a:off x="1144232" y="761995"/>
        <a:ext cx="1376516" cy="933454"/>
      </dsp:txXfrm>
    </dsp:sp>
    <dsp:sp modelId="{5C4D399D-CD99-44B3-97AF-8DAD6B35D9F7}">
      <dsp:nvSpPr>
        <dsp:cNvPr id="0" name=""/>
        <dsp:cNvSpPr/>
      </dsp:nvSpPr>
      <dsp:spPr>
        <a:xfrm>
          <a:off x="377317" y="1845803"/>
          <a:ext cx="1533830" cy="1533830"/>
        </a:xfrm>
        <a:prstGeom prst="pie">
          <a:avLst>
            <a:gd name="adj1" fmla="val 5400000"/>
            <a:gd name="adj2" fmla="val 16200000"/>
          </a:avLst>
        </a:prstGeom>
        <a:solidFill>
          <a:schemeClr val="accent3">
            <a:hueOff val="0"/>
            <a:satOff val="0"/>
            <a:lumOff val="-5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EA588-6C0D-4BB2-A3C8-53DD5C4FAEED}">
      <dsp:nvSpPr>
        <dsp:cNvPr id="0" name=""/>
        <dsp:cNvSpPr/>
      </dsp:nvSpPr>
      <dsp:spPr>
        <a:xfrm>
          <a:off x="1144232" y="1761718"/>
          <a:ext cx="2753032" cy="1701999"/>
        </a:xfrm>
        <a:prstGeom prst="rect">
          <a:avLst/>
        </a:prstGeom>
        <a:solidFill>
          <a:schemeClr val="lt1">
            <a:alpha val="90000"/>
            <a:hueOff val="0"/>
            <a:satOff val="0"/>
            <a:lumOff val="0"/>
            <a:alphaOff val="0"/>
          </a:schemeClr>
        </a:solidFill>
        <a:ln w="25400" cap="flat" cmpd="sng" algn="ctr">
          <a:solidFill>
            <a:schemeClr val="accent3">
              <a:hueOff val="0"/>
              <a:satOff val="0"/>
              <a:lumOff val="-5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Managing Educational Programmes </a:t>
          </a:r>
          <a:endParaRPr lang="en-ZA" sz="1500" kern="1200" dirty="0"/>
        </a:p>
      </dsp:txBody>
      <dsp:txXfrm>
        <a:off x="1144232" y="1761718"/>
        <a:ext cx="1376516" cy="785538"/>
      </dsp:txXfrm>
    </dsp:sp>
    <dsp:sp modelId="{51DDF024-985F-41AA-862B-9D8B9D8F9823}">
      <dsp:nvSpPr>
        <dsp:cNvPr id="0" name=""/>
        <dsp:cNvSpPr/>
      </dsp:nvSpPr>
      <dsp:spPr>
        <a:xfrm>
          <a:off x="790271" y="2553724"/>
          <a:ext cx="707921" cy="707921"/>
        </a:xfrm>
        <a:prstGeom prst="pie">
          <a:avLst>
            <a:gd name="adj1" fmla="val 5400000"/>
            <a:gd name="adj2" fmla="val 16200000"/>
          </a:avLst>
        </a:prstGeom>
        <a:solidFill>
          <a:schemeClr val="accent3">
            <a:hueOff val="0"/>
            <a:satOff val="0"/>
            <a:lumOff val="-10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B6480-F1A6-41C5-B182-213190A224E3}">
      <dsp:nvSpPr>
        <dsp:cNvPr id="0" name=""/>
        <dsp:cNvSpPr/>
      </dsp:nvSpPr>
      <dsp:spPr>
        <a:xfrm>
          <a:off x="1107369" y="2806697"/>
          <a:ext cx="2753032" cy="1052672"/>
        </a:xfrm>
        <a:prstGeom prst="rect">
          <a:avLst/>
        </a:prstGeom>
        <a:solidFill>
          <a:schemeClr val="lt1">
            <a:alpha val="90000"/>
            <a:hueOff val="0"/>
            <a:satOff val="0"/>
            <a:lumOff val="0"/>
            <a:alphaOff val="0"/>
          </a:schemeClr>
        </a:solidFill>
        <a:ln w="25400" cap="flat" cmpd="sng" algn="ctr">
          <a:solidFill>
            <a:schemeClr val="accent3">
              <a:hueOff val="0"/>
              <a:satOff val="0"/>
              <a:lumOff val="-10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kern="1200" dirty="0" smtClean="0"/>
            <a:t>Managing resources</a:t>
          </a:r>
          <a:endParaRPr lang="en-ZA" sz="1500" kern="1200" dirty="0"/>
        </a:p>
      </dsp:txBody>
      <dsp:txXfrm>
        <a:off x="1107369" y="2806697"/>
        <a:ext cx="1376516" cy="1052672"/>
      </dsp:txXfrm>
    </dsp:sp>
    <dsp:sp modelId="{6BFAB1A0-2942-48F0-B55C-B290A62767CC}">
      <dsp:nvSpPr>
        <dsp:cNvPr id="0" name=""/>
        <dsp:cNvSpPr/>
      </dsp:nvSpPr>
      <dsp:spPr>
        <a:xfrm>
          <a:off x="2365904" y="749303"/>
          <a:ext cx="1519068" cy="10127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88950">
            <a:lnSpc>
              <a:spcPct val="90000"/>
            </a:lnSpc>
            <a:spcBef>
              <a:spcPct val="0"/>
            </a:spcBef>
            <a:spcAft>
              <a:spcPct val="15000"/>
            </a:spcAft>
            <a:buChar char="••"/>
          </a:pPr>
          <a:r>
            <a:rPr lang="en-ZA" sz="1100" kern="1200" dirty="0" smtClean="0"/>
            <a:t>Annual plan &amp; report</a:t>
          </a:r>
          <a:endParaRPr lang="en-ZA" sz="1100" kern="1200" dirty="0"/>
        </a:p>
        <a:p>
          <a:pPr marL="57150" lvl="1" indent="-57150" algn="l" defTabSz="488950">
            <a:lnSpc>
              <a:spcPct val="90000"/>
            </a:lnSpc>
            <a:spcBef>
              <a:spcPct val="0"/>
            </a:spcBef>
            <a:spcAft>
              <a:spcPct val="15000"/>
            </a:spcAft>
            <a:buChar char="••"/>
          </a:pPr>
          <a:r>
            <a:rPr lang="en-ZA" sz="1100" kern="1200" dirty="0" smtClean="0"/>
            <a:t>Daily record keeping</a:t>
          </a:r>
          <a:endParaRPr lang="en-ZA" sz="1100" kern="1200" dirty="0"/>
        </a:p>
        <a:p>
          <a:pPr marL="57150" lvl="1" indent="-57150" algn="l" defTabSz="488950">
            <a:lnSpc>
              <a:spcPct val="90000"/>
            </a:lnSpc>
            <a:spcBef>
              <a:spcPct val="0"/>
            </a:spcBef>
            <a:spcAft>
              <a:spcPct val="15000"/>
            </a:spcAft>
            <a:buChar char="••"/>
          </a:pPr>
          <a:r>
            <a:rPr lang="en-ZA" sz="1100" kern="1200" dirty="0" smtClean="0"/>
            <a:t>Managing SMT and coordinating SGB</a:t>
          </a:r>
          <a:endParaRPr lang="en-ZA" sz="1100" kern="1200" dirty="0"/>
        </a:p>
      </dsp:txBody>
      <dsp:txXfrm>
        <a:off x="2365904" y="749303"/>
        <a:ext cx="1519068" cy="1012720"/>
      </dsp:txXfrm>
    </dsp:sp>
    <dsp:sp modelId="{79F939E0-0A01-48BB-A25E-351CBA21F3CE}">
      <dsp:nvSpPr>
        <dsp:cNvPr id="0" name=""/>
        <dsp:cNvSpPr/>
      </dsp:nvSpPr>
      <dsp:spPr>
        <a:xfrm>
          <a:off x="2360976" y="1816098"/>
          <a:ext cx="1514167" cy="9090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1" indent="0" algn="l" defTabSz="488950">
            <a:lnSpc>
              <a:spcPct val="90000"/>
            </a:lnSpc>
            <a:spcBef>
              <a:spcPct val="0"/>
            </a:spcBef>
            <a:spcAft>
              <a:spcPct val="15000"/>
            </a:spcAft>
            <a:buChar char="••"/>
          </a:pPr>
          <a:r>
            <a:rPr lang="en-ZA" sz="1100" kern="1200" dirty="0" smtClean="0"/>
            <a:t>Learner Transport</a:t>
          </a:r>
          <a:endParaRPr lang="en-ZA" sz="1100" kern="1200" dirty="0"/>
        </a:p>
        <a:p>
          <a:pPr marL="0" lvl="1" indent="0" algn="l" defTabSz="488950">
            <a:lnSpc>
              <a:spcPct val="90000"/>
            </a:lnSpc>
            <a:spcBef>
              <a:spcPct val="0"/>
            </a:spcBef>
            <a:spcAft>
              <a:spcPct val="15000"/>
            </a:spcAft>
            <a:buChar char="••"/>
          </a:pPr>
          <a:r>
            <a:rPr lang="en-ZA" sz="1100" kern="1200" dirty="0" smtClean="0"/>
            <a:t>School nutrition</a:t>
          </a:r>
          <a:endParaRPr lang="en-ZA" sz="1100" kern="1200" dirty="0"/>
        </a:p>
        <a:p>
          <a:pPr marL="0" lvl="1" indent="0" algn="l" defTabSz="488950">
            <a:lnSpc>
              <a:spcPct val="90000"/>
            </a:lnSpc>
            <a:spcBef>
              <a:spcPct val="0"/>
            </a:spcBef>
            <a:spcAft>
              <a:spcPct val="15000"/>
            </a:spcAft>
            <a:buChar char="••"/>
          </a:pPr>
          <a:r>
            <a:rPr lang="en-ZA" sz="1100" kern="1200" dirty="0" smtClean="0"/>
            <a:t>Inclusive education</a:t>
          </a:r>
          <a:endParaRPr lang="en-ZA" sz="1100" kern="1200" dirty="0"/>
        </a:p>
        <a:p>
          <a:pPr marL="0" lvl="1" indent="0" algn="l" defTabSz="488950">
            <a:lnSpc>
              <a:spcPct val="90000"/>
            </a:lnSpc>
            <a:spcBef>
              <a:spcPct val="0"/>
            </a:spcBef>
            <a:spcAft>
              <a:spcPct val="15000"/>
            </a:spcAft>
            <a:buChar char="••"/>
          </a:pPr>
          <a:r>
            <a:rPr lang="en-ZA" sz="1100" kern="1200" dirty="0" smtClean="0"/>
            <a:t>Teacher development</a:t>
          </a:r>
          <a:endParaRPr lang="en-ZA" sz="1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ZA" sz="1100" kern="1200" dirty="0" smtClean="0"/>
            <a:t>Safety &amp; discipline </a:t>
          </a:r>
        </a:p>
      </dsp:txBody>
      <dsp:txXfrm>
        <a:off x="2360976" y="1816098"/>
        <a:ext cx="1514167" cy="909070"/>
      </dsp:txXfrm>
    </dsp:sp>
    <dsp:sp modelId="{350B9E43-44AD-4C0D-AB4D-88C17B9BA42F}">
      <dsp:nvSpPr>
        <dsp:cNvPr id="0" name=""/>
        <dsp:cNvSpPr/>
      </dsp:nvSpPr>
      <dsp:spPr>
        <a:xfrm>
          <a:off x="2478957" y="2806697"/>
          <a:ext cx="1376516" cy="10172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ZA" sz="1000" kern="1200" dirty="0" smtClean="0"/>
            <a:t>School Infrastructure</a:t>
          </a:r>
          <a:endParaRPr lang="en-ZA" sz="1000" kern="1200" dirty="0"/>
        </a:p>
        <a:p>
          <a:pPr marL="57150" lvl="1" indent="-57150" algn="l" defTabSz="444500">
            <a:lnSpc>
              <a:spcPct val="90000"/>
            </a:lnSpc>
            <a:spcBef>
              <a:spcPct val="0"/>
            </a:spcBef>
            <a:spcAft>
              <a:spcPct val="15000"/>
            </a:spcAft>
            <a:buChar char="••"/>
          </a:pPr>
          <a:r>
            <a:rPr lang="en-ZA" sz="1000" kern="1200" dirty="0" smtClean="0"/>
            <a:t>Staff management</a:t>
          </a:r>
          <a:endParaRPr lang="en-ZA" sz="1000" kern="1200" dirty="0"/>
        </a:p>
        <a:p>
          <a:pPr marL="57150" lvl="1" indent="-57150" algn="l" defTabSz="444500">
            <a:lnSpc>
              <a:spcPct val="90000"/>
            </a:lnSpc>
            <a:spcBef>
              <a:spcPct val="0"/>
            </a:spcBef>
            <a:spcAft>
              <a:spcPct val="15000"/>
            </a:spcAft>
            <a:buChar char="••"/>
          </a:pPr>
          <a:r>
            <a:rPr lang="en-ZA" sz="1000" kern="1200" dirty="0" smtClean="0"/>
            <a:t>Information system</a:t>
          </a:r>
          <a:endParaRPr lang="en-ZA" sz="1000" kern="1200" dirty="0"/>
        </a:p>
        <a:p>
          <a:pPr marL="57150" lvl="1" indent="-57150" algn="l" defTabSz="444500">
            <a:lnSpc>
              <a:spcPct val="90000"/>
            </a:lnSpc>
            <a:spcBef>
              <a:spcPct val="0"/>
            </a:spcBef>
            <a:spcAft>
              <a:spcPct val="15000"/>
            </a:spcAft>
            <a:buChar char="••"/>
          </a:pPr>
          <a:r>
            <a:rPr lang="en-ZA" sz="1000" kern="1200" dirty="0" smtClean="0"/>
            <a:t> School facilities</a:t>
          </a:r>
          <a:endParaRPr lang="en-ZA" sz="1000" kern="1200" dirty="0"/>
        </a:p>
      </dsp:txBody>
      <dsp:txXfrm>
        <a:off x="2478957" y="2806697"/>
        <a:ext cx="1376516" cy="1017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8D847-4E00-49C6-BA14-5EA1D2FE4153}">
      <dsp:nvSpPr>
        <dsp:cNvPr id="0" name=""/>
        <dsp:cNvSpPr/>
      </dsp:nvSpPr>
      <dsp:spPr>
        <a:xfrm>
          <a:off x="1809348" y="2576262"/>
          <a:ext cx="1029503" cy="1029503"/>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Principal</a:t>
          </a:r>
          <a:endParaRPr lang="en-ZA" sz="1400" kern="1200" dirty="0"/>
        </a:p>
      </dsp:txBody>
      <dsp:txXfrm>
        <a:off x="1960115" y="2727029"/>
        <a:ext cx="727969" cy="727969"/>
      </dsp:txXfrm>
    </dsp:sp>
    <dsp:sp modelId="{14C4C4B0-59B4-49F2-A9DE-07D373014D92}">
      <dsp:nvSpPr>
        <dsp:cNvPr id="0" name=""/>
        <dsp:cNvSpPr/>
      </dsp:nvSpPr>
      <dsp:spPr>
        <a:xfrm>
          <a:off x="762005" y="2895601"/>
          <a:ext cx="958757" cy="293408"/>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4917FA-F7C0-43AB-AC03-3DF382A46ACD}">
      <dsp:nvSpPr>
        <dsp:cNvPr id="0" name=""/>
        <dsp:cNvSpPr/>
      </dsp:nvSpPr>
      <dsp:spPr>
        <a:xfrm>
          <a:off x="1865" y="2802753"/>
          <a:ext cx="720652" cy="576522"/>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n-ZA" sz="800" kern="1200" dirty="0" smtClean="0"/>
            <a:t>LTSM</a:t>
          </a:r>
          <a:endParaRPr lang="en-ZA" sz="800" kern="1200" dirty="0"/>
        </a:p>
      </dsp:txBody>
      <dsp:txXfrm>
        <a:off x="18751" y="2819639"/>
        <a:ext cx="686880" cy="542750"/>
      </dsp:txXfrm>
    </dsp:sp>
    <dsp:sp modelId="{0181BAF4-AEBE-485D-9980-6FC54DB35CC9}">
      <dsp:nvSpPr>
        <dsp:cNvPr id="0" name=""/>
        <dsp:cNvSpPr/>
      </dsp:nvSpPr>
      <dsp:spPr>
        <a:xfrm rot="1710564">
          <a:off x="931986" y="2398392"/>
          <a:ext cx="864778" cy="293408"/>
        </a:xfrm>
        <a:prstGeom prst="leftArrow">
          <a:avLst>
            <a:gd name="adj1" fmla="val 60000"/>
            <a:gd name="adj2" fmla="val 50000"/>
          </a:avLst>
        </a:prstGeom>
        <a:solidFill>
          <a:schemeClr val="accent2">
            <a:shade val="90000"/>
            <a:hueOff val="0"/>
            <a:satOff val="-3950"/>
            <a:lumOff val="42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7B8F5D-F57D-47C5-ACF1-57B6B6CAE8A2}">
      <dsp:nvSpPr>
        <dsp:cNvPr id="0" name=""/>
        <dsp:cNvSpPr/>
      </dsp:nvSpPr>
      <dsp:spPr>
        <a:xfrm>
          <a:off x="196155" y="1951513"/>
          <a:ext cx="720652" cy="576522"/>
        </a:xfrm>
        <a:prstGeom prst="roundRect">
          <a:avLst>
            <a:gd name="adj" fmla="val 10000"/>
          </a:avLst>
        </a:prstGeom>
        <a:solidFill>
          <a:schemeClr val="accent2">
            <a:shade val="80000"/>
            <a:hueOff val="0"/>
            <a:satOff val="-4003"/>
            <a:lumOff val="45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n-ZA" sz="800" kern="1200" dirty="0" smtClean="0"/>
            <a:t>infrastructure</a:t>
          </a:r>
          <a:endParaRPr lang="en-ZA" sz="800" kern="1200" dirty="0"/>
        </a:p>
      </dsp:txBody>
      <dsp:txXfrm>
        <a:off x="213041" y="1968399"/>
        <a:ext cx="686880" cy="542750"/>
      </dsp:txXfrm>
    </dsp:sp>
    <dsp:sp modelId="{EA9DC5AC-DA6B-482C-AD9F-B7135C51C214}">
      <dsp:nvSpPr>
        <dsp:cNvPr id="0" name=""/>
        <dsp:cNvSpPr/>
      </dsp:nvSpPr>
      <dsp:spPr>
        <a:xfrm rot="3257844">
          <a:off x="1179251" y="2103365"/>
          <a:ext cx="893374" cy="232954"/>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2A25183F-BFB4-4694-9E90-328B86FEF64E}">
      <dsp:nvSpPr>
        <dsp:cNvPr id="0" name=""/>
        <dsp:cNvSpPr/>
      </dsp:nvSpPr>
      <dsp:spPr>
        <a:xfrm>
          <a:off x="740543" y="1268871"/>
          <a:ext cx="720652" cy="57652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n-ZA" sz="800" kern="1200" dirty="0" smtClean="0"/>
            <a:t>Teacher training</a:t>
          </a:r>
          <a:endParaRPr lang="en-ZA" sz="800" kern="1200" dirty="0"/>
        </a:p>
      </dsp:txBody>
      <dsp:txXfrm>
        <a:off x="757429" y="1285757"/>
        <a:ext cx="686880" cy="542750"/>
      </dsp:txXfrm>
    </dsp:sp>
    <dsp:sp modelId="{C84CC9AC-7DC6-4D88-A146-5D0B6EA40D32}">
      <dsp:nvSpPr>
        <dsp:cNvPr id="0" name=""/>
        <dsp:cNvSpPr/>
      </dsp:nvSpPr>
      <dsp:spPr>
        <a:xfrm rot="4460506">
          <a:off x="1428327" y="1896848"/>
          <a:ext cx="1070268" cy="293408"/>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66CB65AE-E2AD-46EA-B8C3-3F77ED9809F9}">
      <dsp:nvSpPr>
        <dsp:cNvPr id="0" name=""/>
        <dsp:cNvSpPr/>
      </dsp:nvSpPr>
      <dsp:spPr>
        <a:xfrm>
          <a:off x="1527208" y="890033"/>
          <a:ext cx="720652" cy="57652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n-ZA" sz="800" kern="1200" dirty="0" smtClean="0"/>
            <a:t>Learner nutrition and transport</a:t>
          </a:r>
          <a:endParaRPr lang="en-ZA" sz="800" kern="1200" dirty="0"/>
        </a:p>
      </dsp:txBody>
      <dsp:txXfrm>
        <a:off x="1544094" y="906919"/>
        <a:ext cx="686880" cy="542750"/>
      </dsp:txXfrm>
    </dsp:sp>
    <dsp:sp modelId="{714FB161-8306-4E95-B4AB-6C5ED5EDD124}">
      <dsp:nvSpPr>
        <dsp:cNvPr id="0" name=""/>
        <dsp:cNvSpPr/>
      </dsp:nvSpPr>
      <dsp:spPr>
        <a:xfrm rot="6346108">
          <a:off x="2006057" y="1894364"/>
          <a:ext cx="1099575" cy="250298"/>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0F6FAA01-1368-4483-832B-4494AB5DDAB4}">
      <dsp:nvSpPr>
        <dsp:cNvPr id="0" name=""/>
        <dsp:cNvSpPr/>
      </dsp:nvSpPr>
      <dsp:spPr>
        <a:xfrm>
          <a:off x="2400339" y="890033"/>
          <a:ext cx="720652" cy="57652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n-ZA" sz="800" kern="1200" dirty="0" smtClean="0"/>
            <a:t>School management</a:t>
          </a:r>
          <a:endParaRPr lang="en-ZA" sz="800" kern="1200" dirty="0"/>
        </a:p>
      </dsp:txBody>
      <dsp:txXfrm>
        <a:off x="2417225" y="906919"/>
        <a:ext cx="686880" cy="542750"/>
      </dsp:txXfrm>
    </dsp:sp>
    <dsp:sp modelId="{371928DC-6EB9-4E4E-B995-3805AADA995C}">
      <dsp:nvSpPr>
        <dsp:cNvPr id="0" name=""/>
        <dsp:cNvSpPr/>
      </dsp:nvSpPr>
      <dsp:spPr>
        <a:xfrm rot="7447217">
          <a:off x="2468534" y="2128568"/>
          <a:ext cx="1045802" cy="259285"/>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ADA8BB95-24A7-4DED-96B5-D60822E81943}">
      <dsp:nvSpPr>
        <dsp:cNvPr id="0" name=""/>
        <dsp:cNvSpPr/>
      </dsp:nvSpPr>
      <dsp:spPr>
        <a:xfrm>
          <a:off x="3187003" y="1268871"/>
          <a:ext cx="720652" cy="57652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n-ZA" sz="800" kern="1200" dirty="0" smtClean="0"/>
            <a:t>Education Information Management</a:t>
          </a:r>
          <a:endParaRPr lang="en-ZA" sz="800" kern="1200" dirty="0"/>
        </a:p>
      </dsp:txBody>
      <dsp:txXfrm>
        <a:off x="3203889" y="1285757"/>
        <a:ext cx="686880" cy="542750"/>
      </dsp:txXfrm>
    </dsp:sp>
    <dsp:sp modelId="{818E1402-FF3B-4BC8-B380-4CC18F847079}">
      <dsp:nvSpPr>
        <dsp:cNvPr id="0" name=""/>
        <dsp:cNvSpPr/>
      </dsp:nvSpPr>
      <dsp:spPr>
        <a:xfrm rot="8932779">
          <a:off x="2784937" y="2503676"/>
          <a:ext cx="1042411" cy="317227"/>
        </a:xfrm>
        <a:prstGeom prst="lef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9F4F2E3-D52E-4825-B92E-6B4C1D1C9AFA}">
      <dsp:nvSpPr>
        <dsp:cNvPr id="0" name=""/>
        <dsp:cNvSpPr/>
      </dsp:nvSpPr>
      <dsp:spPr>
        <a:xfrm>
          <a:off x="3731392" y="1951513"/>
          <a:ext cx="720652" cy="576522"/>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n-ZA" sz="800" kern="1200" dirty="0" smtClean="0">
              <a:solidFill>
                <a:schemeClr val="bg1"/>
              </a:solidFill>
            </a:rPr>
            <a:t>Early Childhood Development</a:t>
          </a:r>
          <a:endParaRPr lang="en-ZA" sz="800" kern="1200" dirty="0">
            <a:solidFill>
              <a:schemeClr val="bg1"/>
            </a:solidFill>
          </a:endParaRPr>
        </a:p>
      </dsp:txBody>
      <dsp:txXfrm>
        <a:off x="3748278" y="1968399"/>
        <a:ext cx="686880" cy="542750"/>
      </dsp:txXfrm>
    </dsp:sp>
    <dsp:sp modelId="{5570AFBE-35C5-4E55-967C-89D3850E64AE}">
      <dsp:nvSpPr>
        <dsp:cNvPr id="0" name=""/>
        <dsp:cNvSpPr/>
      </dsp:nvSpPr>
      <dsp:spPr>
        <a:xfrm rot="10223213">
          <a:off x="3002304" y="2899012"/>
          <a:ext cx="891377" cy="308879"/>
        </a:xfrm>
        <a:prstGeom prst="lef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D0E2ABEE-8E3F-41D8-BBD6-02AB6449E231}">
      <dsp:nvSpPr>
        <dsp:cNvPr id="0" name=""/>
        <dsp:cNvSpPr/>
      </dsp:nvSpPr>
      <dsp:spPr>
        <a:xfrm>
          <a:off x="3925682" y="2802753"/>
          <a:ext cx="720652" cy="576522"/>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n-ZA" sz="800" kern="1200" dirty="0" smtClean="0">
              <a:solidFill>
                <a:schemeClr val="tx1"/>
              </a:solidFill>
            </a:rPr>
            <a:t>Inclusive education</a:t>
          </a:r>
          <a:endParaRPr lang="en-ZA" sz="800" kern="1200" dirty="0">
            <a:solidFill>
              <a:schemeClr val="tx1"/>
            </a:solidFill>
          </a:endParaRPr>
        </a:p>
      </dsp:txBody>
      <dsp:txXfrm>
        <a:off x="3942568" y="2819639"/>
        <a:ext cx="686880" cy="54275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drawing2.x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0.84298</cdr:x>
      <cdr:y>0.28588</cdr:y>
    </cdr:from>
    <cdr:to>
      <cdr:x>0.99819</cdr:x>
      <cdr:y>0.68289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344815" y="1700808"/>
          <a:ext cx="1352381" cy="2361905"/>
        </a:xfrm>
        <a:prstGeom xmlns:a="http://schemas.openxmlformats.org/drawingml/2006/main" prst="rect">
          <a:avLst/>
        </a:prstGeom>
      </cdr:spPr>
    </cdr:pic>
  </cdr:relSizeAnchor>
  <cdr:relSizeAnchor xmlns:cdr="http://schemas.openxmlformats.org/drawingml/2006/chartDrawing">
    <cdr:from>
      <cdr:x>0.14556</cdr:x>
      <cdr:y>0.0851</cdr:y>
    </cdr:from>
    <cdr:to>
      <cdr:x>1</cdr:x>
      <cdr:y>0.15772</cdr:y>
    </cdr:to>
    <cdr:sp macro="" textlink="">
      <cdr:nvSpPr>
        <cdr:cNvPr id="5" name="Subtitle 2"/>
        <cdr:cNvSpPr txBox="1">
          <a:spLocks xmlns:a="http://schemas.openxmlformats.org/drawingml/2006/main"/>
        </cdr:cNvSpPr>
      </cdr:nvSpPr>
      <cdr:spPr bwMode="auto">
        <a:xfrm xmlns:a="http://schemas.openxmlformats.org/drawingml/2006/main">
          <a:off x="1319084" y="506264"/>
          <a:ext cx="7444684" cy="432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buNone/>
          </a:pPr>
          <a:r>
            <a:rPr lang="en-GB" sz="3600" b="1" dirty="0" smtClean="0">
              <a:solidFill>
                <a:srgbClr val="741202"/>
              </a:solidFill>
            </a:rPr>
            <a:t>EXAMINATION AND ASSESMENT</a:t>
          </a:r>
          <a:endParaRPr lang="en-GB" sz="3600" b="1" kern="1200" dirty="0" smtClean="0">
            <a:solidFill>
              <a:srgbClr val="741202"/>
            </a:solidFill>
          </a:endParaRPr>
        </a:p>
        <a:p xmlns:a="http://schemas.openxmlformats.org/drawingml/2006/main">
          <a:endParaRPr lang="en-GB" sz="3600" b="1" kern="0" dirty="0" smtClean="0"/>
        </a:p>
      </cdr:txBody>
    </cdr:sp>
  </cdr:relSizeAnchor>
</c:userShapes>
</file>

<file path=ppt/drawings/drawing2.xml><?xml version="1.0" encoding="utf-8"?>
<c:userShapes xmlns:c="http://schemas.openxmlformats.org/drawingml/2006/chart">
  <cdr:relSizeAnchor xmlns:cdr="http://schemas.openxmlformats.org/drawingml/2006/chartDrawing">
    <cdr:from>
      <cdr:x>0.84668</cdr:x>
      <cdr:y>0.25251</cdr:y>
    </cdr:from>
    <cdr:to>
      <cdr:x>1</cdr:x>
      <cdr:y>0.6356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468091" y="1556792"/>
          <a:ext cx="1352381" cy="2361905"/>
        </a:xfrm>
        <a:prstGeom xmlns:a="http://schemas.openxmlformats.org/drawingml/2006/main" prst="rect">
          <a:avLst/>
        </a:prstGeom>
      </cdr:spPr>
    </cdr:pic>
  </cdr:relSizeAnchor>
  <cdr:relSizeAnchor xmlns:cdr="http://schemas.openxmlformats.org/drawingml/2006/chartDrawing">
    <cdr:from>
      <cdr:x>0.15598</cdr:x>
      <cdr:y>0.08212</cdr:y>
    </cdr:from>
    <cdr:to>
      <cdr:x>1</cdr:x>
      <cdr:y>0.15219</cdr:y>
    </cdr:to>
    <cdr:sp macro="" textlink="">
      <cdr:nvSpPr>
        <cdr:cNvPr id="4" name="Subtitle 2"/>
        <cdr:cNvSpPr txBox="1">
          <a:spLocks xmlns:a="http://schemas.openxmlformats.org/drawingml/2006/main"/>
        </cdr:cNvSpPr>
      </cdr:nvSpPr>
      <cdr:spPr bwMode="auto">
        <a:xfrm xmlns:a="http://schemas.openxmlformats.org/drawingml/2006/main">
          <a:off x="1426588" y="506264"/>
          <a:ext cx="7444684" cy="432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buNone/>
          </a:pPr>
          <a:r>
            <a:rPr lang="en-GB" sz="3600" b="1" dirty="0" smtClean="0">
              <a:solidFill>
                <a:srgbClr val="741202"/>
              </a:solidFill>
            </a:rPr>
            <a:t>EXAMINATION AND ASSESMENT</a:t>
          </a:r>
          <a:endParaRPr lang="en-GB" sz="3600" b="1" kern="1200" dirty="0" smtClean="0">
            <a:solidFill>
              <a:srgbClr val="741202"/>
            </a:solidFill>
          </a:endParaRPr>
        </a:p>
        <a:p xmlns:a="http://schemas.openxmlformats.org/drawingml/2006/main">
          <a:endParaRPr lang="en-GB" sz="3600" b="1" kern="0"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574E1D4-B72D-4FAF-BB74-C75BD01FBC0F}" type="datetimeFigureOut">
              <a:rPr lang="en-ZA" smtClean="0"/>
              <a:t>2016/05/08</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8F01EBD-B97E-4216-A130-5990324A0DAC}" type="slidenum">
              <a:rPr lang="en-ZA" smtClean="0"/>
              <a:t>‹#›</a:t>
            </a:fld>
            <a:endParaRPr lang="en-ZA"/>
          </a:p>
        </p:txBody>
      </p:sp>
    </p:spTree>
    <p:extLst>
      <p:ext uri="{BB962C8B-B14F-4D97-AF65-F5344CB8AC3E}">
        <p14:creationId xmlns:p14="http://schemas.microsoft.com/office/powerpoint/2010/main" val="1555435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0727" tIns="45363" rIns="90727" bIns="45363" rtlCol="0"/>
          <a:lstStyle>
            <a:lvl1pPr algn="l">
              <a:defRPr sz="1200"/>
            </a:lvl1pPr>
          </a:lstStyle>
          <a:p>
            <a:endParaRPr lang="en-ZA"/>
          </a:p>
        </p:txBody>
      </p:sp>
      <p:sp>
        <p:nvSpPr>
          <p:cNvPr id="3" name="Date Placeholder 2"/>
          <p:cNvSpPr>
            <a:spLocks noGrp="1"/>
          </p:cNvSpPr>
          <p:nvPr>
            <p:ph type="dt" idx="1"/>
          </p:nvPr>
        </p:nvSpPr>
        <p:spPr>
          <a:xfrm>
            <a:off x="3850445" y="0"/>
            <a:ext cx="2945659" cy="496332"/>
          </a:xfrm>
          <a:prstGeom prst="rect">
            <a:avLst/>
          </a:prstGeom>
        </p:spPr>
        <p:txBody>
          <a:bodyPr vert="horz" lIns="90727" tIns="45363" rIns="90727" bIns="45363" rtlCol="0"/>
          <a:lstStyle>
            <a:lvl1pPr algn="r">
              <a:defRPr sz="1200"/>
            </a:lvl1pPr>
          </a:lstStyle>
          <a:p>
            <a:fld id="{8E94B114-6160-4F19-AD9B-9EA894B827E6}" type="datetimeFigureOut">
              <a:rPr lang="en-ZA" smtClean="0"/>
              <a:pPr/>
              <a:t>2016/05/08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727" tIns="45363" rIns="90727" bIns="45363"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0727" tIns="45363" rIns="90727" bIns="453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0727" tIns="45363" rIns="90727" bIns="45363" rtlCol="0" anchor="b"/>
          <a:lstStyle>
            <a:lvl1pPr algn="l">
              <a:defRPr sz="1200"/>
            </a:lvl1pPr>
          </a:lstStyle>
          <a:p>
            <a:endParaRPr lang="en-ZA"/>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0727" tIns="45363" rIns="90727" bIns="45363" rtlCol="0" anchor="b"/>
          <a:lstStyle>
            <a:lvl1pPr algn="r">
              <a:defRPr sz="1200"/>
            </a:lvl1pPr>
          </a:lstStyle>
          <a:p>
            <a:fld id="{29ED6182-2FFD-49F5-A68A-A7766ADC2163}" type="slidenum">
              <a:rPr lang="en-ZA" smtClean="0"/>
              <a:pPr/>
              <a:t>‹#›</a:t>
            </a:fld>
            <a:endParaRPr lang="en-ZA"/>
          </a:p>
        </p:txBody>
      </p:sp>
    </p:spTree>
    <p:extLst>
      <p:ext uri="{BB962C8B-B14F-4D97-AF65-F5344CB8AC3E}">
        <p14:creationId xmlns:p14="http://schemas.microsoft.com/office/powerpoint/2010/main" val="103212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alt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DA3FB7-BD1B-4C42-8790-3711E741D11E}" type="slidenum">
              <a:rPr lang="en-ZA" smtClean="0">
                <a:solidFill>
                  <a:prstClr val="black"/>
                </a:solidFill>
              </a:rPr>
              <a:pPr fontAlgn="base">
                <a:spcBef>
                  <a:spcPct val="0"/>
                </a:spcBef>
                <a:spcAft>
                  <a:spcPct val="0"/>
                </a:spcAft>
                <a:defRPr/>
              </a:pPr>
              <a:t>1</a:t>
            </a:fld>
            <a:endParaRPr lang="en-ZA"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493D96-C2BB-4620-883F-4B966D348157}" type="slidenum">
              <a:rPr lang="en-ZA" smtClean="0">
                <a:solidFill>
                  <a:prstClr val="black"/>
                </a:solidFill>
              </a:rPr>
              <a:pPr/>
              <a:t>12</a:t>
            </a:fld>
            <a:endParaRPr lang="en-ZA"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D63DA0-6BEB-4D8F-94BA-F4172131D9F5}" type="slidenum">
              <a:rPr lang="en-ZA" smtClean="0"/>
              <a:pPr>
                <a:defRPr/>
              </a:pPr>
              <a:t>15</a:t>
            </a:fld>
            <a:endParaRPr lang="en-ZA" dirty="0"/>
          </a:p>
        </p:txBody>
      </p:sp>
    </p:spTree>
    <p:extLst>
      <p:ext uri="{BB962C8B-B14F-4D97-AF65-F5344CB8AC3E}">
        <p14:creationId xmlns:p14="http://schemas.microsoft.com/office/powerpoint/2010/main" val="1092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D63DA0-6BEB-4D8F-94BA-F4172131D9F5}" type="slidenum">
              <a:rPr lang="en-ZA" smtClean="0"/>
              <a:pPr>
                <a:defRPr/>
              </a:pPr>
              <a:t>23</a:t>
            </a:fld>
            <a:endParaRPr lang="en-ZA" dirty="0"/>
          </a:p>
        </p:txBody>
      </p:sp>
    </p:spTree>
    <p:extLst>
      <p:ext uri="{BB962C8B-B14F-4D97-AF65-F5344CB8AC3E}">
        <p14:creationId xmlns:p14="http://schemas.microsoft.com/office/powerpoint/2010/main" val="1092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D63DA0-6BEB-4D8F-94BA-F4172131D9F5}" type="slidenum">
              <a:rPr lang="en-ZA" smtClean="0"/>
              <a:pPr>
                <a:defRPr/>
              </a:pPr>
              <a:t>24</a:t>
            </a:fld>
            <a:endParaRPr lang="en-ZA" dirty="0"/>
          </a:p>
        </p:txBody>
      </p:sp>
    </p:spTree>
    <p:extLst>
      <p:ext uri="{BB962C8B-B14F-4D97-AF65-F5344CB8AC3E}">
        <p14:creationId xmlns:p14="http://schemas.microsoft.com/office/powerpoint/2010/main" val="1092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87EBA0-46CD-4D0D-BC34-0BFABCAF7148}" type="slidenum">
              <a:rPr lang="en-ZA" smtClean="0">
                <a:solidFill>
                  <a:prstClr val="black"/>
                </a:solidFill>
              </a:rPr>
              <a:pPr/>
              <a:t>40</a:t>
            </a:fld>
            <a:endParaRPr lang="en-ZA" dirty="0">
              <a:solidFill>
                <a:prstClr val="black"/>
              </a:solidFill>
            </a:endParaRPr>
          </a:p>
        </p:txBody>
      </p:sp>
    </p:spTree>
    <p:extLst>
      <p:ext uri="{BB962C8B-B14F-4D97-AF65-F5344CB8AC3E}">
        <p14:creationId xmlns:p14="http://schemas.microsoft.com/office/powerpoint/2010/main" val="396741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800">
                <a:solidFill>
                  <a:schemeClr val="tx1"/>
                </a:solidFill>
                <a:latin typeface="Tahoma" pitchFamily="34" charset="0"/>
                <a:cs typeface="Arial" charset="0"/>
              </a:defRPr>
            </a:lvl1pPr>
            <a:lvl2pPr marL="742950" indent="-285750" defTabSz="922338">
              <a:defRPr sz="2800">
                <a:solidFill>
                  <a:schemeClr val="tx1"/>
                </a:solidFill>
                <a:latin typeface="Tahoma" pitchFamily="34" charset="0"/>
                <a:cs typeface="Arial" charset="0"/>
              </a:defRPr>
            </a:lvl2pPr>
            <a:lvl3pPr marL="1143000" indent="-228600" defTabSz="922338">
              <a:defRPr sz="2800">
                <a:solidFill>
                  <a:schemeClr val="tx1"/>
                </a:solidFill>
                <a:latin typeface="Tahoma" pitchFamily="34" charset="0"/>
                <a:cs typeface="Arial" charset="0"/>
              </a:defRPr>
            </a:lvl3pPr>
            <a:lvl4pPr marL="1600200" indent="-228600" defTabSz="922338">
              <a:defRPr sz="2800">
                <a:solidFill>
                  <a:schemeClr val="tx1"/>
                </a:solidFill>
                <a:latin typeface="Tahoma" pitchFamily="34" charset="0"/>
                <a:cs typeface="Arial" charset="0"/>
              </a:defRPr>
            </a:lvl4pPr>
            <a:lvl5pPr marL="2057400" indent="-228600" defTabSz="922338">
              <a:defRPr sz="2800">
                <a:solidFill>
                  <a:schemeClr val="tx1"/>
                </a:solidFill>
                <a:latin typeface="Tahoma" pitchFamily="34" charset="0"/>
                <a:cs typeface="Arial" charset="0"/>
              </a:defRPr>
            </a:lvl5pPr>
            <a:lvl6pPr marL="2514600" indent="-228600" defTabSz="922338" eaLnBrk="0" fontAlgn="base" hangingPunct="0">
              <a:spcBef>
                <a:spcPct val="0"/>
              </a:spcBef>
              <a:spcAft>
                <a:spcPct val="0"/>
              </a:spcAft>
              <a:defRPr sz="2800">
                <a:solidFill>
                  <a:schemeClr val="tx1"/>
                </a:solidFill>
                <a:latin typeface="Tahoma" pitchFamily="34" charset="0"/>
                <a:cs typeface="Arial" charset="0"/>
              </a:defRPr>
            </a:lvl6pPr>
            <a:lvl7pPr marL="2971800" indent="-228600" defTabSz="922338" eaLnBrk="0" fontAlgn="base" hangingPunct="0">
              <a:spcBef>
                <a:spcPct val="0"/>
              </a:spcBef>
              <a:spcAft>
                <a:spcPct val="0"/>
              </a:spcAft>
              <a:defRPr sz="2800">
                <a:solidFill>
                  <a:schemeClr val="tx1"/>
                </a:solidFill>
                <a:latin typeface="Tahoma" pitchFamily="34" charset="0"/>
                <a:cs typeface="Arial" charset="0"/>
              </a:defRPr>
            </a:lvl7pPr>
            <a:lvl8pPr marL="3429000" indent="-228600" defTabSz="922338" eaLnBrk="0" fontAlgn="base" hangingPunct="0">
              <a:spcBef>
                <a:spcPct val="0"/>
              </a:spcBef>
              <a:spcAft>
                <a:spcPct val="0"/>
              </a:spcAft>
              <a:defRPr sz="2800">
                <a:solidFill>
                  <a:schemeClr val="tx1"/>
                </a:solidFill>
                <a:latin typeface="Tahoma" pitchFamily="34" charset="0"/>
                <a:cs typeface="Arial" charset="0"/>
              </a:defRPr>
            </a:lvl8pPr>
            <a:lvl9pPr marL="3886200" indent="-228600" defTabSz="922338" eaLnBrk="0" fontAlgn="base" hangingPunct="0">
              <a:spcBef>
                <a:spcPct val="0"/>
              </a:spcBef>
              <a:spcAft>
                <a:spcPct val="0"/>
              </a:spcAft>
              <a:defRPr sz="2800">
                <a:solidFill>
                  <a:schemeClr val="tx1"/>
                </a:solidFill>
                <a:latin typeface="Tahoma" pitchFamily="34" charset="0"/>
                <a:cs typeface="Arial" charset="0"/>
              </a:defRPr>
            </a:lvl9pPr>
          </a:lstStyle>
          <a:p>
            <a:fld id="{C980A95F-5F16-4686-A5AA-8B5715831CB0}" type="slidenum">
              <a:rPr lang="en-ZA" sz="1100" smtClean="0">
                <a:latin typeface="Arial" charset="0"/>
              </a:rPr>
              <a:pPr/>
              <a:t>46</a:t>
            </a:fld>
            <a:endParaRPr lang="en-ZA" sz="11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800">
                <a:solidFill>
                  <a:schemeClr val="tx1"/>
                </a:solidFill>
                <a:latin typeface="Tahoma" pitchFamily="34" charset="0"/>
                <a:cs typeface="Arial" charset="0"/>
              </a:defRPr>
            </a:lvl1pPr>
            <a:lvl2pPr marL="742950" indent="-285750" defTabSz="922338">
              <a:defRPr sz="2800">
                <a:solidFill>
                  <a:schemeClr val="tx1"/>
                </a:solidFill>
                <a:latin typeface="Tahoma" pitchFamily="34" charset="0"/>
                <a:cs typeface="Arial" charset="0"/>
              </a:defRPr>
            </a:lvl2pPr>
            <a:lvl3pPr marL="1143000" indent="-228600" defTabSz="922338">
              <a:defRPr sz="2800">
                <a:solidFill>
                  <a:schemeClr val="tx1"/>
                </a:solidFill>
                <a:latin typeface="Tahoma" pitchFamily="34" charset="0"/>
                <a:cs typeface="Arial" charset="0"/>
              </a:defRPr>
            </a:lvl3pPr>
            <a:lvl4pPr marL="1600200" indent="-228600" defTabSz="922338">
              <a:defRPr sz="2800">
                <a:solidFill>
                  <a:schemeClr val="tx1"/>
                </a:solidFill>
                <a:latin typeface="Tahoma" pitchFamily="34" charset="0"/>
                <a:cs typeface="Arial" charset="0"/>
              </a:defRPr>
            </a:lvl4pPr>
            <a:lvl5pPr marL="2057400" indent="-228600" defTabSz="922338">
              <a:defRPr sz="2800">
                <a:solidFill>
                  <a:schemeClr val="tx1"/>
                </a:solidFill>
                <a:latin typeface="Tahoma" pitchFamily="34" charset="0"/>
                <a:cs typeface="Arial" charset="0"/>
              </a:defRPr>
            </a:lvl5pPr>
            <a:lvl6pPr marL="2514600" indent="-228600" defTabSz="922338" eaLnBrk="0" fontAlgn="base" hangingPunct="0">
              <a:spcBef>
                <a:spcPct val="0"/>
              </a:spcBef>
              <a:spcAft>
                <a:spcPct val="0"/>
              </a:spcAft>
              <a:defRPr sz="2800">
                <a:solidFill>
                  <a:schemeClr val="tx1"/>
                </a:solidFill>
                <a:latin typeface="Tahoma" pitchFamily="34" charset="0"/>
                <a:cs typeface="Arial" charset="0"/>
              </a:defRPr>
            </a:lvl6pPr>
            <a:lvl7pPr marL="2971800" indent="-228600" defTabSz="922338" eaLnBrk="0" fontAlgn="base" hangingPunct="0">
              <a:spcBef>
                <a:spcPct val="0"/>
              </a:spcBef>
              <a:spcAft>
                <a:spcPct val="0"/>
              </a:spcAft>
              <a:defRPr sz="2800">
                <a:solidFill>
                  <a:schemeClr val="tx1"/>
                </a:solidFill>
                <a:latin typeface="Tahoma" pitchFamily="34" charset="0"/>
                <a:cs typeface="Arial" charset="0"/>
              </a:defRPr>
            </a:lvl7pPr>
            <a:lvl8pPr marL="3429000" indent="-228600" defTabSz="922338" eaLnBrk="0" fontAlgn="base" hangingPunct="0">
              <a:spcBef>
                <a:spcPct val="0"/>
              </a:spcBef>
              <a:spcAft>
                <a:spcPct val="0"/>
              </a:spcAft>
              <a:defRPr sz="2800">
                <a:solidFill>
                  <a:schemeClr val="tx1"/>
                </a:solidFill>
                <a:latin typeface="Tahoma" pitchFamily="34" charset="0"/>
                <a:cs typeface="Arial" charset="0"/>
              </a:defRPr>
            </a:lvl8pPr>
            <a:lvl9pPr marL="3886200" indent="-228600" defTabSz="922338" eaLnBrk="0" fontAlgn="base" hangingPunct="0">
              <a:spcBef>
                <a:spcPct val="0"/>
              </a:spcBef>
              <a:spcAft>
                <a:spcPct val="0"/>
              </a:spcAft>
              <a:defRPr sz="2800">
                <a:solidFill>
                  <a:schemeClr val="tx1"/>
                </a:solidFill>
                <a:latin typeface="Tahoma" pitchFamily="34" charset="0"/>
                <a:cs typeface="Arial" charset="0"/>
              </a:defRPr>
            </a:lvl9pPr>
          </a:lstStyle>
          <a:p>
            <a:fld id="{67337531-38D8-41F6-8EC0-430F886518B2}" type="slidenum">
              <a:rPr lang="en-ZA" sz="1100" smtClean="0">
                <a:latin typeface="Arial" charset="0"/>
              </a:rPr>
              <a:pPr/>
              <a:t>47</a:t>
            </a:fld>
            <a:endParaRPr lang="en-ZA" sz="11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HEAT"/>
          <p:cNvPicPr>
            <a:picLocks noChangeAspect="1" noChangeArrowheads="1"/>
          </p:cNvPicPr>
          <p:nvPr userDrawn="1"/>
        </p:nvPicPr>
        <p:blipFill>
          <a:blip r:embed="rId2"/>
          <a:srcRect/>
          <a:stretch>
            <a:fillRect/>
          </a:stretch>
        </p:blipFill>
        <p:spPr bwMode="auto">
          <a:xfrm>
            <a:off x="2" y="6408738"/>
            <a:ext cx="9164639" cy="449262"/>
          </a:xfrm>
          <a:prstGeom prst="rect">
            <a:avLst/>
          </a:prstGeom>
          <a:noFill/>
          <a:ln w="9525">
            <a:noFill/>
            <a:miter lim="800000"/>
            <a:headEnd/>
            <a:tailEnd/>
          </a:ln>
        </p:spPr>
      </p:pic>
      <p:pic>
        <p:nvPicPr>
          <p:cNvPr id="5" name="Picture 6" descr="Picture1"/>
          <p:cNvPicPr>
            <a:picLocks noChangeAspect="1" noChangeArrowheads="1"/>
          </p:cNvPicPr>
          <p:nvPr userDrawn="1"/>
        </p:nvPicPr>
        <p:blipFill>
          <a:blip r:embed="rId3"/>
          <a:srcRect/>
          <a:stretch>
            <a:fillRect/>
          </a:stretch>
        </p:blipFill>
        <p:spPr bwMode="auto">
          <a:xfrm>
            <a:off x="0" y="106365"/>
            <a:ext cx="1295400" cy="1036637"/>
          </a:xfrm>
          <a:prstGeom prst="rect">
            <a:avLst/>
          </a:prstGeom>
          <a:noFill/>
          <a:ln w="9525">
            <a:noFill/>
            <a:miter lim="800000"/>
            <a:headEnd/>
            <a:tailEnd/>
          </a:ln>
        </p:spPr>
      </p:pic>
      <p:sp>
        <p:nvSpPr>
          <p:cNvPr id="6" name="Text Box 8"/>
          <p:cNvSpPr txBox="1">
            <a:spLocks noChangeArrowheads="1"/>
          </p:cNvSpPr>
          <p:nvPr userDrawn="1"/>
        </p:nvSpPr>
        <p:spPr bwMode="auto">
          <a:xfrm>
            <a:off x="1524000" y="304801"/>
            <a:ext cx="7239000" cy="369332"/>
          </a:xfrm>
          <a:prstGeom prst="rect">
            <a:avLst/>
          </a:prstGeom>
          <a:noFill/>
          <a:ln w="9525">
            <a:noFill/>
            <a:miter lim="800000"/>
            <a:headEnd/>
            <a:tailEnd/>
          </a:ln>
          <a:effectLst/>
        </p:spPr>
        <p:txBody>
          <a:bodyPr>
            <a:spAutoFit/>
          </a:bodyPr>
          <a:lstStyle/>
          <a:p>
            <a:pPr>
              <a:spcBef>
                <a:spcPct val="50000"/>
              </a:spcBef>
              <a:defRPr/>
            </a:pPr>
            <a:endParaRPr lang="en-ZA"/>
          </a:p>
        </p:txBody>
      </p:sp>
      <p:pic>
        <p:nvPicPr>
          <p:cNvPr id="7" name="Picture 10" descr="Picture5"/>
          <p:cNvPicPr>
            <a:picLocks noChangeAspect="1" noChangeArrowheads="1"/>
          </p:cNvPicPr>
          <p:nvPr userDrawn="1"/>
        </p:nvPicPr>
        <p:blipFill>
          <a:blip r:embed="rId4"/>
          <a:srcRect/>
          <a:stretch>
            <a:fillRect/>
          </a:stretch>
        </p:blipFill>
        <p:spPr bwMode="auto">
          <a:xfrm>
            <a:off x="76200" y="1219200"/>
            <a:ext cx="720725" cy="5181600"/>
          </a:xfrm>
          <a:prstGeom prst="rect">
            <a:avLst/>
          </a:prstGeom>
          <a:noFill/>
          <a:ln w="9525">
            <a:noFill/>
            <a:miter lim="800000"/>
            <a:headEnd/>
            <a:tailEnd/>
          </a:ln>
        </p:spPr>
      </p:pic>
      <p:sp>
        <p:nvSpPr>
          <p:cNvPr id="205826"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ZA"/>
              <a:t>Click to edit Master subtitle style</a:t>
            </a:r>
          </a:p>
        </p:txBody>
      </p:sp>
      <p:sp>
        <p:nvSpPr>
          <p:cNvPr id="205833" name="Rectangle 9"/>
          <p:cNvSpPr>
            <a:spLocks noGrp="1" noChangeArrowheads="1"/>
          </p:cNvSpPr>
          <p:nvPr>
            <p:ph type="ctrTitle"/>
          </p:nvPr>
        </p:nvSpPr>
        <p:spPr>
          <a:xfrm>
            <a:off x="685800" y="2130427"/>
            <a:ext cx="7772400" cy="1470025"/>
          </a:xfrm>
        </p:spPr>
        <p:txBody>
          <a:bodyPr/>
          <a:lstStyle>
            <a:lvl1pPr>
              <a:defRPr/>
            </a:lvl1pPr>
          </a:lstStyle>
          <a:p>
            <a:r>
              <a:rPr lang="en-ZA"/>
              <a:t>Click to edit Master title style</a:t>
            </a:r>
          </a:p>
        </p:txBody>
      </p:sp>
      <p:sp>
        <p:nvSpPr>
          <p:cNvPr id="8" name="Rectangle 3"/>
          <p:cNvSpPr>
            <a:spLocks noGrp="1" noChangeArrowheads="1"/>
          </p:cNvSpPr>
          <p:nvPr>
            <p:ph type="dt" sz="half" idx="10"/>
          </p:nvPr>
        </p:nvSpPr>
        <p:spPr/>
        <p:txBody>
          <a:bodyPr/>
          <a:lstStyle>
            <a:lvl1pPr>
              <a:defRPr/>
            </a:lvl1pPr>
          </a:lstStyle>
          <a:p>
            <a:pPr>
              <a:defRPr/>
            </a:pPr>
            <a:endParaRPr lang="en-US"/>
          </a:p>
        </p:txBody>
      </p:sp>
      <p:sp>
        <p:nvSpPr>
          <p:cNvPr id="9" name="Rectangle 4"/>
          <p:cNvSpPr>
            <a:spLocks noGrp="1" noChangeArrowheads="1"/>
          </p:cNvSpPr>
          <p:nvPr>
            <p:ph type="ftr" sz="quarter" idx="11"/>
          </p:nvPr>
        </p:nvSpPr>
        <p:spPr/>
        <p:txBody>
          <a:bodyPr/>
          <a:lstStyle>
            <a:lvl1pPr>
              <a:defRPr/>
            </a:lvl1pPr>
          </a:lstStyle>
          <a:p>
            <a:pPr>
              <a:defRPr/>
            </a:pPr>
            <a:endParaRPr lang="en-US"/>
          </a:p>
        </p:txBody>
      </p:sp>
      <p:sp>
        <p:nvSpPr>
          <p:cNvPr id="10"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71F1E9B2-155B-4541-8F6C-9876A9E991FB}" type="slidenum">
              <a:rPr lang="en-US"/>
              <a:pPr>
                <a:defRPr/>
              </a:pPr>
              <a:t>‹#›</a:t>
            </a:fld>
            <a:endParaRPr lang="en-US"/>
          </a:p>
        </p:txBody>
      </p:sp>
    </p:spTree>
    <p:extLst>
      <p:ext uri="{BB962C8B-B14F-4D97-AF65-F5344CB8AC3E}">
        <p14:creationId xmlns:p14="http://schemas.microsoft.com/office/powerpoint/2010/main" val="209411814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C24130-F902-4F55-B04B-4860A5D3D672}" type="slidenum">
              <a:rPr lang="en-US"/>
              <a:pPr>
                <a:defRPr/>
              </a:pPr>
              <a:t>‹#›</a:t>
            </a:fld>
            <a:endParaRPr lang="en-US"/>
          </a:p>
        </p:txBody>
      </p:sp>
    </p:spTree>
    <p:extLst>
      <p:ext uri="{BB962C8B-B14F-4D97-AF65-F5344CB8AC3E}">
        <p14:creationId xmlns:p14="http://schemas.microsoft.com/office/powerpoint/2010/main" val="15112997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49" y="274640"/>
            <a:ext cx="192405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2" y="274640"/>
            <a:ext cx="561975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113078-7719-4E48-A160-CBE0E813B88D}" type="slidenum">
              <a:rPr lang="en-US"/>
              <a:pPr>
                <a:defRPr/>
              </a:pPr>
              <a:t>‹#›</a:t>
            </a:fld>
            <a:endParaRPr lang="en-US"/>
          </a:p>
        </p:txBody>
      </p:sp>
    </p:spTree>
    <p:extLst>
      <p:ext uri="{BB962C8B-B14F-4D97-AF65-F5344CB8AC3E}">
        <p14:creationId xmlns:p14="http://schemas.microsoft.com/office/powerpoint/2010/main" val="6378678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2" y="1600202"/>
            <a:ext cx="37719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2" y="1600202"/>
            <a:ext cx="37719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64F8AE-61F1-4DFE-8CE1-CD9D4AA4B30D}" type="slidenum">
              <a:rPr lang="en-US"/>
              <a:pPr>
                <a:defRPr/>
              </a:pPr>
              <a:t>‹#›</a:t>
            </a:fld>
            <a:endParaRPr lang="en-US"/>
          </a:p>
        </p:txBody>
      </p:sp>
    </p:spTree>
    <p:extLst>
      <p:ext uri="{BB962C8B-B14F-4D97-AF65-F5344CB8AC3E}">
        <p14:creationId xmlns:p14="http://schemas.microsoft.com/office/powerpoint/2010/main" val="2044665087"/>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16015" y="5470526"/>
            <a:ext cx="7200900" cy="1631216"/>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ZA" altLang="en-US" sz="2000" b="1" smtClean="0">
                <a:solidFill>
                  <a:prstClr val="white"/>
                </a:solidFill>
              </a:rPr>
              <a:t>Website: www.education.gov.za</a:t>
            </a:r>
          </a:p>
          <a:p>
            <a:pPr algn="ctr" eaLnBrk="1" fontAlgn="base" hangingPunct="1">
              <a:spcBef>
                <a:spcPct val="0"/>
              </a:spcBef>
              <a:spcAft>
                <a:spcPct val="0"/>
              </a:spcAft>
              <a:defRPr/>
            </a:pPr>
            <a:r>
              <a:rPr lang="en-ZA" altLang="en-US" sz="2000" b="1" smtClean="0">
                <a:solidFill>
                  <a:prstClr val="white"/>
                </a:solidFill>
              </a:rPr>
              <a:t>Call Centre: 0800 202 933 | callcentre@dbe.gov.za</a:t>
            </a:r>
          </a:p>
          <a:p>
            <a:pPr algn="ctr" eaLnBrk="1" fontAlgn="base" hangingPunct="1">
              <a:spcBef>
                <a:spcPct val="0"/>
              </a:spcBef>
              <a:spcAft>
                <a:spcPct val="0"/>
              </a:spcAft>
              <a:defRPr/>
            </a:pPr>
            <a:r>
              <a:rPr lang="en-ZA" altLang="en-US" sz="2000" b="1" smtClean="0">
                <a:solidFill>
                  <a:prstClr val="white"/>
                </a:solidFill>
              </a:rPr>
              <a:t>Twitter: @DBE_SA | Facebook: DBE SA</a:t>
            </a:r>
          </a:p>
          <a:p>
            <a:pPr algn="ctr" eaLnBrk="1" fontAlgn="base" hangingPunct="1">
              <a:spcBef>
                <a:spcPct val="0"/>
              </a:spcBef>
              <a:spcAft>
                <a:spcPct val="0"/>
              </a:spcAft>
              <a:defRPr/>
            </a:pPr>
            <a:endParaRPr lang="en-ZA" altLang="en-US" sz="2000" b="1" smtClean="0">
              <a:solidFill>
                <a:prstClr val="white"/>
              </a:solidFill>
            </a:endParaRPr>
          </a:p>
          <a:p>
            <a:pPr eaLnBrk="1" fontAlgn="base" hangingPunct="1">
              <a:spcBef>
                <a:spcPct val="0"/>
              </a:spcBef>
              <a:spcAft>
                <a:spcPct val="0"/>
              </a:spcAft>
              <a:defRPr/>
            </a:pPr>
            <a:endParaRPr lang="en-ZA" altLang="en-US" sz="2000" b="1" smtClean="0">
              <a:solidFill>
                <a:prstClr val="white"/>
              </a:solidFill>
            </a:endParaRPr>
          </a:p>
        </p:txBody>
      </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smtClean="0"/>
              <a:t>Click to edit Master title style</a:t>
            </a:r>
            <a:endParaRPr lang="en-ZA" dirty="0"/>
          </a:p>
        </p:txBody>
      </p:sp>
    </p:spTree>
    <p:extLst>
      <p:ext uri="{BB962C8B-B14F-4D97-AF65-F5344CB8AC3E}">
        <p14:creationId xmlns:p14="http://schemas.microsoft.com/office/powerpoint/2010/main" val="3289009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563562"/>
          </a:xfrm>
          <a:prstGeom prst="rect">
            <a:avLst/>
          </a:prstGeom>
        </p:spPr>
        <p:txBody>
          <a:bodyPr>
            <a:normAutofit/>
          </a:bodyPr>
          <a:lstStyle>
            <a:lvl1pPr>
              <a:defRPr sz="2500"/>
            </a:lvl1pPr>
          </a:lstStyle>
          <a:p>
            <a:r>
              <a:rPr lang="en-US" dirty="0" smtClean="0"/>
              <a:t>Click to edit Master title style</a:t>
            </a:r>
            <a:endParaRPr lang="en-US" dirty="0"/>
          </a:p>
        </p:txBody>
      </p:sp>
      <p:sp>
        <p:nvSpPr>
          <p:cNvPr id="9" name="Content Placeholder 2"/>
          <p:cNvSpPr>
            <a:spLocks noGrp="1"/>
          </p:cNvSpPr>
          <p:nvPr>
            <p:ph idx="1"/>
          </p:nvPr>
        </p:nvSpPr>
        <p:spPr>
          <a:xfrm>
            <a:off x="457200" y="1066800"/>
            <a:ext cx="8229600" cy="5105400"/>
          </a:xfrm>
          <a:prstGeom prst="rect">
            <a:avLst/>
          </a:prstGeo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0311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19717C-A772-4EF1-92D9-749FF69436D7}" type="slidenum">
              <a:rPr lang="en-US"/>
              <a:pPr>
                <a:defRPr/>
              </a:pPr>
              <a:t>‹#›</a:t>
            </a:fld>
            <a:endParaRPr lang="en-US"/>
          </a:p>
        </p:txBody>
      </p:sp>
    </p:spTree>
    <p:extLst>
      <p:ext uri="{BB962C8B-B14F-4D97-AF65-F5344CB8AC3E}">
        <p14:creationId xmlns:p14="http://schemas.microsoft.com/office/powerpoint/2010/main" val="34081050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0D192-99A3-479D-8DFF-B7A92B6C0C79}" type="slidenum">
              <a:rPr lang="en-US"/>
              <a:pPr>
                <a:defRPr/>
              </a:pPr>
              <a:t>‹#›</a:t>
            </a:fld>
            <a:endParaRPr lang="en-US"/>
          </a:p>
        </p:txBody>
      </p:sp>
    </p:spTree>
    <p:extLst>
      <p:ext uri="{BB962C8B-B14F-4D97-AF65-F5344CB8AC3E}">
        <p14:creationId xmlns:p14="http://schemas.microsoft.com/office/powerpoint/2010/main" val="25527118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2" y="1600202"/>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2" y="1600202"/>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D6100A-6FB0-4AFC-BF5A-5B0338F31428}" type="slidenum">
              <a:rPr lang="en-US"/>
              <a:pPr>
                <a:defRPr/>
              </a:pPr>
              <a:t>‹#›</a:t>
            </a:fld>
            <a:endParaRPr lang="en-US"/>
          </a:p>
        </p:txBody>
      </p:sp>
    </p:spTree>
    <p:extLst>
      <p:ext uri="{BB962C8B-B14F-4D97-AF65-F5344CB8AC3E}">
        <p14:creationId xmlns:p14="http://schemas.microsoft.com/office/powerpoint/2010/main" val="391434721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437404-7FFF-41B1-8F1F-7F7500B16A1A}" type="slidenum">
              <a:rPr lang="en-US"/>
              <a:pPr>
                <a:defRPr/>
              </a:pPr>
              <a:t>‹#›</a:t>
            </a:fld>
            <a:endParaRPr lang="en-US"/>
          </a:p>
        </p:txBody>
      </p:sp>
    </p:spTree>
    <p:extLst>
      <p:ext uri="{BB962C8B-B14F-4D97-AF65-F5344CB8AC3E}">
        <p14:creationId xmlns:p14="http://schemas.microsoft.com/office/powerpoint/2010/main" val="11875190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308769-088B-42CC-A61E-BC4011AF2EA4}" type="slidenum">
              <a:rPr lang="en-US"/>
              <a:pPr>
                <a:defRPr/>
              </a:pPr>
              <a:t>‹#›</a:t>
            </a:fld>
            <a:endParaRPr lang="en-US"/>
          </a:p>
        </p:txBody>
      </p:sp>
    </p:spTree>
    <p:extLst>
      <p:ext uri="{BB962C8B-B14F-4D97-AF65-F5344CB8AC3E}">
        <p14:creationId xmlns:p14="http://schemas.microsoft.com/office/powerpoint/2010/main" val="21244813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5D0BDE-8979-4DDD-9EAA-4EB7495C5FAA}" type="slidenum">
              <a:rPr lang="en-US"/>
              <a:pPr>
                <a:defRPr/>
              </a:pPr>
              <a:t>‹#›</a:t>
            </a:fld>
            <a:endParaRPr lang="en-US"/>
          </a:p>
        </p:txBody>
      </p:sp>
    </p:spTree>
    <p:extLst>
      <p:ext uri="{BB962C8B-B14F-4D97-AF65-F5344CB8AC3E}">
        <p14:creationId xmlns:p14="http://schemas.microsoft.com/office/powerpoint/2010/main" val="391587169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31554A-F65D-461E-8C2D-C90AFB9B5C92}" type="slidenum">
              <a:rPr lang="en-US"/>
              <a:pPr>
                <a:defRPr/>
              </a:pPr>
              <a:t>‹#›</a:t>
            </a:fld>
            <a:endParaRPr lang="en-US"/>
          </a:p>
        </p:txBody>
      </p:sp>
    </p:spTree>
    <p:extLst>
      <p:ext uri="{BB962C8B-B14F-4D97-AF65-F5344CB8AC3E}">
        <p14:creationId xmlns:p14="http://schemas.microsoft.com/office/powerpoint/2010/main" val="471396447"/>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0FB1BE-5347-4B14-A3B9-E22752664C90}" type="slidenum">
              <a:rPr lang="en-US"/>
              <a:pPr>
                <a:defRPr/>
              </a:pPr>
              <a:t>‹#›</a:t>
            </a:fld>
            <a:endParaRPr lang="en-US"/>
          </a:p>
        </p:txBody>
      </p:sp>
    </p:spTree>
    <p:extLst>
      <p:ext uri="{BB962C8B-B14F-4D97-AF65-F5344CB8AC3E}">
        <p14:creationId xmlns:p14="http://schemas.microsoft.com/office/powerpoint/2010/main" val="208337122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295400" y="1600202"/>
            <a:ext cx="7696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pic>
        <p:nvPicPr>
          <p:cNvPr id="2" name="Picture 7" descr="HEAT"/>
          <p:cNvPicPr>
            <a:picLocks noChangeAspect="1" noChangeArrowheads="1"/>
          </p:cNvPicPr>
          <p:nvPr userDrawn="1"/>
        </p:nvPicPr>
        <p:blipFill>
          <a:blip r:embed="rId16"/>
          <a:srcRect/>
          <a:stretch>
            <a:fillRect/>
          </a:stretch>
        </p:blipFill>
        <p:spPr bwMode="auto">
          <a:xfrm>
            <a:off x="2" y="6408738"/>
            <a:ext cx="9164639" cy="449262"/>
          </a:xfrm>
          <a:prstGeom prst="rect">
            <a:avLst/>
          </a:prstGeom>
          <a:noFill/>
          <a:ln w="9525">
            <a:noFill/>
            <a:miter lim="800000"/>
            <a:headEnd/>
            <a:tailEnd/>
          </a:ln>
        </p:spPr>
      </p:pic>
      <p:pic>
        <p:nvPicPr>
          <p:cNvPr id="1030" name="Picture 10" descr="Picture1"/>
          <p:cNvPicPr>
            <a:picLocks noChangeAspect="1" noChangeArrowheads="1"/>
          </p:cNvPicPr>
          <p:nvPr userDrawn="1"/>
        </p:nvPicPr>
        <p:blipFill>
          <a:blip r:embed="rId17"/>
          <a:srcRect/>
          <a:stretch>
            <a:fillRect/>
          </a:stretch>
        </p:blipFill>
        <p:spPr bwMode="auto">
          <a:xfrm>
            <a:off x="0" y="106365"/>
            <a:ext cx="1295400" cy="1036637"/>
          </a:xfrm>
          <a:prstGeom prst="rect">
            <a:avLst/>
          </a:prstGeom>
          <a:noFill/>
          <a:ln w="9525">
            <a:noFill/>
            <a:miter lim="800000"/>
            <a:headEnd/>
            <a:tailEnd/>
          </a:ln>
        </p:spPr>
      </p:pic>
      <p:sp>
        <p:nvSpPr>
          <p:cNvPr id="3" name="Rectangle 6"/>
          <p:cNvSpPr>
            <a:spLocks noGrp="1" noChangeArrowheads="1"/>
          </p:cNvSpPr>
          <p:nvPr>
            <p:ph type="sldNum" sz="quarter" idx="4"/>
          </p:nvPr>
        </p:nvSpPr>
        <p:spPr bwMode="auto">
          <a:xfrm>
            <a:off x="8458200" y="6457950"/>
            <a:ext cx="609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1EFCC537-CCB8-4065-8F3E-DB6FA8B44EFE}" type="slidenum">
              <a:rPr lang="en-US"/>
              <a:pPr>
                <a:defRPr/>
              </a:pPr>
              <a:t>‹#›</a:t>
            </a:fld>
            <a:endParaRPr lang="en-US"/>
          </a:p>
        </p:txBody>
      </p:sp>
      <p:sp>
        <p:nvSpPr>
          <p:cNvPr id="1035" name="Text Box 11"/>
          <p:cNvSpPr txBox="1">
            <a:spLocks noChangeArrowheads="1"/>
          </p:cNvSpPr>
          <p:nvPr userDrawn="1"/>
        </p:nvSpPr>
        <p:spPr bwMode="auto">
          <a:xfrm>
            <a:off x="1524000" y="304801"/>
            <a:ext cx="7239000" cy="369332"/>
          </a:xfrm>
          <a:prstGeom prst="rect">
            <a:avLst/>
          </a:prstGeom>
          <a:noFill/>
          <a:ln w="9525">
            <a:noFill/>
            <a:miter lim="800000"/>
            <a:headEnd/>
            <a:tailEnd/>
          </a:ln>
          <a:effectLst/>
        </p:spPr>
        <p:txBody>
          <a:bodyPr>
            <a:spAutoFit/>
          </a:bodyPr>
          <a:lstStyle/>
          <a:p>
            <a:pPr>
              <a:spcBef>
                <a:spcPct val="50000"/>
              </a:spcBef>
              <a:defRPr/>
            </a:pPr>
            <a:endParaRPr lang="en-ZA"/>
          </a:p>
        </p:txBody>
      </p:sp>
      <p:sp>
        <p:nvSpPr>
          <p:cNvPr id="1033" name="Rectangle 12"/>
          <p:cNvSpPr>
            <a:spLocks noGrp="1" noChangeArrowheads="1"/>
          </p:cNvSpPr>
          <p:nvPr>
            <p:ph type="title"/>
          </p:nvPr>
        </p:nvSpPr>
        <p:spPr bwMode="auto">
          <a:xfrm>
            <a:off x="1295400" y="274638"/>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ZA" smtClean="0"/>
              <a:t>Click to edit Master title style</a:t>
            </a:r>
          </a:p>
        </p:txBody>
      </p:sp>
      <p:pic>
        <p:nvPicPr>
          <p:cNvPr id="1034" name="Picture 13" descr="Picture5"/>
          <p:cNvPicPr>
            <a:picLocks noChangeAspect="1" noChangeArrowheads="1"/>
          </p:cNvPicPr>
          <p:nvPr userDrawn="1"/>
        </p:nvPicPr>
        <p:blipFill>
          <a:blip r:embed="rId18"/>
          <a:srcRect/>
          <a:stretch>
            <a:fillRect/>
          </a:stretch>
        </p:blipFill>
        <p:spPr bwMode="auto">
          <a:xfrm>
            <a:off x="76200" y="1219200"/>
            <a:ext cx="720725" cy="5181600"/>
          </a:xfrm>
          <a:prstGeom prst="rect">
            <a:avLst/>
          </a:prstGeom>
          <a:noFill/>
          <a:ln w="9525">
            <a:noFill/>
            <a:miter lim="800000"/>
            <a:headEnd/>
            <a:tailEnd/>
          </a:ln>
        </p:spPr>
      </p:pic>
      <p:sp>
        <p:nvSpPr>
          <p:cNvPr id="1038" name="Line 14"/>
          <p:cNvSpPr>
            <a:spLocks noChangeShapeType="1"/>
          </p:cNvSpPr>
          <p:nvPr userDrawn="1"/>
        </p:nvSpPr>
        <p:spPr bwMode="auto">
          <a:xfrm>
            <a:off x="2362200" y="1447800"/>
            <a:ext cx="5486400" cy="0"/>
          </a:xfrm>
          <a:prstGeom prst="line">
            <a:avLst/>
          </a:prstGeom>
          <a:noFill/>
          <a:ln w="57150">
            <a:solidFill>
              <a:srgbClr val="FFCC00"/>
            </a:solidFill>
            <a:round/>
            <a:headEnd/>
            <a:tailEnd/>
          </a:ln>
          <a:effectLst/>
        </p:spPr>
        <p:txBody>
          <a:bodyPr/>
          <a:lstStyle/>
          <a:p>
            <a:pPr>
              <a:defRPr/>
            </a:pPr>
            <a:endParaRPr lang="en-US"/>
          </a:p>
        </p:txBody>
      </p:sp>
    </p:spTree>
    <p:extLst>
      <p:ext uri="{BB962C8B-B14F-4D97-AF65-F5344CB8AC3E}">
        <p14:creationId xmlns:p14="http://schemas.microsoft.com/office/powerpoint/2010/main" val="2951825648"/>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62" r:id="rId13"/>
    <p:sldLayoutId id="2147484163" r:id="rId14"/>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14.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16.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1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14.png"/><Relationship Id="rId5" Type="http://schemas.openxmlformats.org/officeDocument/2006/relationships/tags" Target="../tags/tag4.xml"/><Relationship Id="rId10" Type="http://schemas.openxmlformats.org/officeDocument/2006/relationships/image" Target="../media/image13.emf"/><Relationship Id="rId4" Type="http://schemas.openxmlformats.org/officeDocument/2006/relationships/tags" Target="../tags/tag3.xml"/><Relationship Id="rId9" Type="http://schemas.openxmlformats.org/officeDocument/2006/relationships/oleObject" Target="../embeddings/oleObject2.bin"/><Relationship Id="rId14"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2321" y="1052736"/>
            <a:ext cx="9019227" cy="3873042"/>
          </a:xfrm>
        </p:spPr>
        <p:txBody>
          <a:bodyPr>
            <a:normAutofit fontScale="90000"/>
          </a:bodyPr>
          <a:lstStyle/>
          <a:p>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r>
              <a:rPr lang="en-ZA" altLang="en-US" dirty="0" smtClean="0"/>
              <a:t/>
            </a:r>
            <a:br>
              <a:rPr lang="en-ZA" altLang="en-US" dirty="0" smtClean="0"/>
            </a:br>
            <a:endParaRPr lang="en-ZA" altLang="en-US" dirty="0" smtClean="0"/>
          </a:p>
        </p:txBody>
      </p:sp>
      <p:sp>
        <p:nvSpPr>
          <p:cNvPr id="3" name="Title 1"/>
          <p:cNvSpPr txBox="1">
            <a:spLocks/>
          </p:cNvSpPr>
          <p:nvPr/>
        </p:nvSpPr>
        <p:spPr bwMode="auto">
          <a:xfrm>
            <a:off x="0" y="3774917"/>
            <a:ext cx="9035976" cy="4563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fontAlgn="base">
              <a:spcBef>
                <a:spcPct val="0"/>
              </a:spcBef>
              <a:spcAft>
                <a:spcPct val="0"/>
              </a:spcAft>
              <a:defRPr/>
            </a:pPr>
            <a:r>
              <a:rPr lang="en-ZA" altLang="en-US" sz="5400" b="1" dirty="0" smtClean="0">
                <a:solidFill>
                  <a:srgbClr val="741202"/>
                </a:solidFill>
                <a:latin typeface="Arial" panose="020B0604020202020204" pitchFamily="34" charset="0"/>
                <a:cs typeface="Arial" panose="020B0604020202020204" pitchFamily="34" charset="0"/>
              </a:rPr>
              <a:t/>
            </a:r>
            <a:br>
              <a:rPr lang="en-ZA" altLang="en-US" sz="5400" b="1" dirty="0" smtClean="0">
                <a:solidFill>
                  <a:srgbClr val="741202"/>
                </a:solidFill>
                <a:latin typeface="Arial" panose="020B0604020202020204" pitchFamily="34" charset="0"/>
                <a:cs typeface="Arial" panose="020B0604020202020204" pitchFamily="34" charset="0"/>
              </a:rPr>
            </a:br>
            <a:r>
              <a:rPr lang="en-ZA" altLang="en-US" sz="5400" b="1" dirty="0" smtClean="0">
                <a:solidFill>
                  <a:srgbClr val="741202"/>
                </a:solidFill>
                <a:latin typeface="Arial" panose="020B0604020202020204" pitchFamily="34" charset="0"/>
                <a:cs typeface="Arial" panose="020B0604020202020204" pitchFamily="34" charset="0"/>
              </a:rPr>
              <a:t/>
            </a:r>
            <a:br>
              <a:rPr lang="en-ZA" altLang="en-US" sz="5400" b="1" dirty="0" smtClean="0">
                <a:solidFill>
                  <a:srgbClr val="741202"/>
                </a:solidFill>
                <a:latin typeface="Arial" panose="020B0604020202020204" pitchFamily="34" charset="0"/>
                <a:cs typeface="Arial" panose="020B0604020202020204" pitchFamily="34" charset="0"/>
              </a:rPr>
            </a:br>
            <a:r>
              <a:rPr lang="en-ZA" altLang="en-US" sz="5400" b="1" dirty="0" smtClean="0">
                <a:solidFill>
                  <a:srgbClr val="741202"/>
                </a:solidFill>
                <a:latin typeface="Arial" panose="020B0604020202020204" pitchFamily="34" charset="0"/>
                <a:cs typeface="Arial" panose="020B0604020202020204" pitchFamily="34" charset="0"/>
              </a:rPr>
              <a:t/>
            </a:r>
            <a:br>
              <a:rPr lang="en-ZA" altLang="en-US" sz="5400" b="1" dirty="0" smtClean="0">
                <a:solidFill>
                  <a:srgbClr val="741202"/>
                </a:solidFill>
                <a:latin typeface="Arial" panose="020B0604020202020204" pitchFamily="34" charset="0"/>
                <a:cs typeface="Arial" panose="020B0604020202020204" pitchFamily="34" charset="0"/>
              </a:rPr>
            </a:br>
            <a:endParaRPr lang="en-ZA" altLang="en-US" sz="5400" b="1" dirty="0" smtClean="0">
              <a:solidFill>
                <a:srgbClr val="741202"/>
              </a:solidFill>
              <a:latin typeface="Arial" panose="020B0604020202020204" pitchFamily="34" charset="0"/>
              <a:cs typeface="Arial" panose="020B0604020202020204" pitchFamily="34" charset="0"/>
            </a:endParaRPr>
          </a:p>
          <a:p>
            <a:pPr algn="ctr" fontAlgn="base">
              <a:spcBef>
                <a:spcPct val="0"/>
              </a:spcBef>
              <a:spcAft>
                <a:spcPct val="0"/>
              </a:spcAft>
              <a:defRPr/>
            </a:pPr>
            <a:r>
              <a:rPr lang="en-ZA" altLang="en-US" sz="4800" b="1" dirty="0" smtClean="0">
                <a:solidFill>
                  <a:srgbClr val="741202"/>
                </a:solidFill>
                <a:latin typeface="Arial" panose="020B0604020202020204" pitchFamily="34" charset="0"/>
                <a:cs typeface="Arial" panose="020B0604020202020204" pitchFamily="34" charset="0"/>
              </a:rPr>
              <a:t>  </a:t>
            </a:r>
            <a:r>
              <a:rPr lang="en-ZA" altLang="en-US" sz="4400" b="1" dirty="0" smtClean="0">
                <a:solidFill>
                  <a:srgbClr val="741202"/>
                </a:solidFill>
                <a:latin typeface="Arial" panose="020B0604020202020204" pitchFamily="34" charset="0"/>
                <a:cs typeface="Arial" panose="020B0604020202020204" pitchFamily="34" charset="0"/>
              </a:rPr>
              <a:t/>
            </a:r>
            <a:br>
              <a:rPr lang="en-ZA" altLang="en-US" sz="4400" b="1" dirty="0" smtClean="0">
                <a:solidFill>
                  <a:srgbClr val="741202"/>
                </a:solidFill>
                <a:latin typeface="Arial" panose="020B0604020202020204" pitchFamily="34" charset="0"/>
                <a:cs typeface="Arial" panose="020B0604020202020204" pitchFamily="34" charset="0"/>
              </a:rPr>
            </a:br>
            <a:r>
              <a:rPr lang="en-ZA" altLang="en-US" sz="4400" b="1" dirty="0" smtClean="0">
                <a:solidFill>
                  <a:srgbClr val="741202"/>
                </a:solidFill>
                <a:latin typeface="Arial" panose="020B0604020202020204" pitchFamily="34" charset="0"/>
                <a:cs typeface="Arial" panose="020B0604020202020204" pitchFamily="34" charset="0"/>
              </a:rPr>
              <a:t/>
            </a:r>
            <a:br>
              <a:rPr lang="en-ZA" altLang="en-US" sz="4400" b="1" dirty="0" smtClean="0">
                <a:solidFill>
                  <a:srgbClr val="741202"/>
                </a:solidFill>
                <a:latin typeface="Arial" panose="020B0604020202020204" pitchFamily="34" charset="0"/>
                <a:cs typeface="Arial" panose="020B0604020202020204" pitchFamily="34" charset="0"/>
              </a:rPr>
            </a:br>
            <a:r>
              <a:rPr lang="en-ZA" altLang="en-US" sz="4400" b="1" dirty="0" smtClean="0">
                <a:solidFill>
                  <a:srgbClr val="741202"/>
                </a:solidFill>
                <a:latin typeface="Arial" panose="020B0604020202020204" pitchFamily="34" charset="0"/>
                <a:cs typeface="Arial" panose="020B0604020202020204" pitchFamily="34" charset="0"/>
              </a:rPr>
              <a:t/>
            </a:r>
            <a:br>
              <a:rPr lang="en-ZA" altLang="en-US" sz="4400" b="1" dirty="0" smtClean="0">
                <a:solidFill>
                  <a:srgbClr val="741202"/>
                </a:solidFill>
                <a:latin typeface="Arial" panose="020B0604020202020204" pitchFamily="34" charset="0"/>
                <a:cs typeface="Arial" panose="020B0604020202020204" pitchFamily="34" charset="0"/>
              </a:rPr>
            </a:br>
            <a:r>
              <a:rPr lang="en-ZA" altLang="en-US" sz="4400" b="1" dirty="0" smtClean="0">
                <a:solidFill>
                  <a:srgbClr val="741202"/>
                </a:solidFill>
                <a:latin typeface="Arial" panose="020B0604020202020204" pitchFamily="34" charset="0"/>
                <a:cs typeface="Arial" panose="020B0604020202020204" pitchFamily="34" charset="0"/>
              </a:rPr>
              <a:t/>
            </a:r>
            <a:br>
              <a:rPr lang="en-ZA" altLang="en-US" sz="4400" b="1" dirty="0" smtClean="0">
                <a:solidFill>
                  <a:srgbClr val="741202"/>
                </a:solidFill>
                <a:latin typeface="Arial" panose="020B0604020202020204" pitchFamily="34" charset="0"/>
                <a:cs typeface="Arial" panose="020B0604020202020204" pitchFamily="34" charset="0"/>
              </a:rPr>
            </a:br>
            <a:r>
              <a:rPr lang="en-ZA" altLang="en-US" sz="5400" b="1" dirty="0" smtClean="0">
                <a:solidFill>
                  <a:srgbClr val="741202"/>
                </a:solidFill>
                <a:latin typeface="Arial" panose="020B0604020202020204" pitchFamily="34" charset="0"/>
                <a:cs typeface="Arial" panose="020B0604020202020204" pitchFamily="34" charset="0"/>
              </a:rPr>
              <a:t/>
            </a:r>
            <a:br>
              <a:rPr lang="en-ZA" altLang="en-US" sz="5400" b="1" dirty="0" smtClean="0">
                <a:solidFill>
                  <a:srgbClr val="741202"/>
                </a:solidFill>
                <a:latin typeface="Arial" panose="020B0604020202020204" pitchFamily="34" charset="0"/>
                <a:cs typeface="Arial" panose="020B0604020202020204" pitchFamily="34" charset="0"/>
              </a:rPr>
            </a:br>
            <a:r>
              <a:rPr lang="en-ZA" altLang="en-US" sz="5400" b="1" dirty="0" smtClean="0">
                <a:solidFill>
                  <a:srgbClr val="741202"/>
                </a:solidFill>
                <a:latin typeface="Arial" panose="020B0604020202020204" pitchFamily="34" charset="0"/>
                <a:cs typeface="Arial" panose="020B0604020202020204" pitchFamily="34" charset="0"/>
              </a:rPr>
              <a:t/>
            </a:r>
            <a:br>
              <a:rPr lang="en-ZA" altLang="en-US" sz="5400" b="1" dirty="0" smtClean="0">
                <a:solidFill>
                  <a:srgbClr val="741202"/>
                </a:solidFill>
                <a:latin typeface="Arial" panose="020B0604020202020204" pitchFamily="34" charset="0"/>
                <a:cs typeface="Arial" panose="020B0604020202020204" pitchFamily="34" charset="0"/>
              </a:rPr>
            </a:br>
            <a:r>
              <a:rPr lang="en-ZA" altLang="en-US" sz="2400" b="1" dirty="0" smtClean="0">
                <a:solidFill>
                  <a:srgbClr val="741202"/>
                </a:solidFill>
                <a:latin typeface="Arial" panose="020B0604020202020204" pitchFamily="34" charset="0"/>
                <a:cs typeface="Arial" panose="020B0604020202020204" pitchFamily="34" charset="0"/>
              </a:rPr>
              <a:t/>
            </a:r>
            <a:br>
              <a:rPr lang="en-ZA" altLang="en-US" sz="2400" b="1" dirty="0" smtClean="0">
                <a:solidFill>
                  <a:srgbClr val="741202"/>
                </a:solidFill>
                <a:latin typeface="Arial" panose="020B0604020202020204" pitchFamily="34" charset="0"/>
                <a:cs typeface="Arial" panose="020B0604020202020204" pitchFamily="34" charset="0"/>
              </a:rPr>
            </a:br>
            <a:endParaRPr lang="en-ZA" altLang="en-US" sz="3200" b="1" dirty="0" smtClean="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755576" y="4797153"/>
            <a:ext cx="7560840" cy="1323439"/>
          </a:xfrm>
          <a:prstGeom prst="rect">
            <a:avLst/>
          </a:prstGeom>
        </p:spPr>
        <p:txBody>
          <a:bodyPr wrap="square">
            <a:spAutoFit/>
          </a:bodyPr>
          <a:lstStyle/>
          <a:p>
            <a:pPr algn="ctr"/>
            <a:r>
              <a:rPr lang="en-US" sz="1600" b="1" dirty="0" smtClean="0">
                <a:solidFill>
                  <a:srgbClr val="F79646">
                    <a:lumMod val="50000"/>
                  </a:srgbClr>
                </a:solidFill>
              </a:rPr>
              <a:t>ACTING </a:t>
            </a:r>
            <a:r>
              <a:rPr lang="en-US" sz="1600" b="1" dirty="0" err="1" smtClean="0">
                <a:solidFill>
                  <a:srgbClr val="F79646">
                    <a:lumMod val="50000"/>
                  </a:srgbClr>
                </a:solidFill>
              </a:rPr>
              <a:t>HoD</a:t>
            </a:r>
            <a:r>
              <a:rPr lang="en-US" sz="1600" b="1" dirty="0" smtClean="0">
                <a:solidFill>
                  <a:srgbClr val="F79646">
                    <a:lumMod val="50000"/>
                  </a:srgbClr>
                </a:solidFill>
              </a:rPr>
              <a:t>: Limpopo Department of Education </a:t>
            </a:r>
          </a:p>
          <a:p>
            <a:pPr algn="ctr"/>
            <a:r>
              <a:rPr lang="en-US" sz="1600" b="1" dirty="0" smtClean="0">
                <a:solidFill>
                  <a:srgbClr val="F79646">
                    <a:lumMod val="50000"/>
                  </a:srgbClr>
                </a:solidFill>
              </a:rPr>
              <a:t>Ms NB Mutheiwana</a:t>
            </a:r>
          </a:p>
          <a:p>
            <a:pPr algn="ctr"/>
            <a:endParaRPr lang="en-US" sz="1600" b="1" dirty="0" smtClean="0">
              <a:solidFill>
                <a:srgbClr val="F79646">
                  <a:lumMod val="50000"/>
                </a:srgbClr>
              </a:solidFill>
            </a:endParaRPr>
          </a:p>
          <a:p>
            <a:pPr algn="ctr"/>
            <a:r>
              <a:rPr lang="en-US" sz="1600" b="1" dirty="0" smtClean="0">
                <a:solidFill>
                  <a:srgbClr val="F79646">
                    <a:lumMod val="50000"/>
                  </a:srgbClr>
                </a:solidFill>
              </a:rPr>
              <a:t>09 MAY 2016</a:t>
            </a:r>
          </a:p>
          <a:p>
            <a:pPr algn="ctr"/>
            <a:r>
              <a:rPr lang="en-US" sz="1600" b="1" dirty="0" smtClean="0">
                <a:solidFill>
                  <a:srgbClr val="F79646">
                    <a:lumMod val="50000"/>
                  </a:srgbClr>
                </a:solidFill>
              </a:rPr>
              <a:t>MEROPA CASINO</a:t>
            </a:r>
          </a:p>
        </p:txBody>
      </p:sp>
      <p:sp>
        <p:nvSpPr>
          <p:cNvPr id="2" name="Rectangle 1"/>
          <p:cNvSpPr/>
          <p:nvPr/>
        </p:nvSpPr>
        <p:spPr>
          <a:xfrm>
            <a:off x="683568" y="1268760"/>
            <a:ext cx="7776864" cy="2677656"/>
          </a:xfrm>
          <a:prstGeom prst="rect">
            <a:avLst/>
          </a:prstGeom>
        </p:spPr>
        <p:txBody>
          <a:bodyPr wrap="square">
            <a:spAutoFit/>
          </a:bodyPr>
          <a:lstStyle/>
          <a:p>
            <a:pPr algn="ctr"/>
            <a:r>
              <a:rPr lang="en-ZA" sz="4000" cap="small" dirty="0" smtClean="0">
                <a:solidFill>
                  <a:srgbClr val="C0504D">
                    <a:lumMod val="50000"/>
                  </a:srgbClr>
                </a:solidFill>
                <a:latin typeface="Arial" panose="020B0604020202020204" pitchFamily="34" charset="0"/>
                <a:cs typeface="Arial" panose="020B0604020202020204" pitchFamily="34" charset="0"/>
              </a:rPr>
              <a:t>PROVINCIAL EDUCATION </a:t>
            </a:r>
            <a:r>
              <a:rPr lang="en-ZA" sz="4000" cap="small" dirty="0" smtClean="0">
                <a:solidFill>
                  <a:srgbClr val="C0504D">
                    <a:lumMod val="50000"/>
                  </a:srgbClr>
                </a:solidFill>
                <a:latin typeface="Arial" panose="020B0604020202020204" pitchFamily="34" charset="0"/>
                <a:cs typeface="Arial" panose="020B0604020202020204" pitchFamily="34" charset="0"/>
              </a:rPr>
              <a:t>SUMMIT </a:t>
            </a:r>
          </a:p>
          <a:p>
            <a:pPr algn="ctr"/>
            <a:endParaRPr lang="en-ZA" sz="3200" b="1" i="1" cap="small" dirty="0">
              <a:solidFill>
                <a:srgbClr val="C0504D">
                  <a:lumMod val="50000"/>
                </a:srgbClr>
              </a:solidFill>
              <a:latin typeface="Arial" panose="020B0604020202020204" pitchFamily="34" charset="0"/>
              <a:cs typeface="Arial" panose="020B0604020202020204" pitchFamily="34" charset="0"/>
            </a:endParaRPr>
          </a:p>
          <a:p>
            <a:pPr algn="ctr"/>
            <a:r>
              <a:rPr lang="en-ZA" sz="2800" cap="small" dirty="0">
                <a:solidFill>
                  <a:schemeClr val="accent6">
                    <a:lumMod val="75000"/>
                  </a:schemeClr>
                </a:solidFill>
                <a:latin typeface="Arial" panose="020B0604020202020204" pitchFamily="34" charset="0"/>
                <a:cs typeface="Arial" panose="020B0604020202020204" pitchFamily="34" charset="0"/>
              </a:rPr>
              <a:t>Overview </a:t>
            </a:r>
            <a:r>
              <a:rPr lang="en-ZA" sz="2400" cap="small" dirty="0" smtClean="0">
                <a:solidFill>
                  <a:schemeClr val="accent6">
                    <a:lumMod val="75000"/>
                  </a:schemeClr>
                </a:solidFill>
                <a:latin typeface="Arial" panose="020B0604020202020204" pitchFamily="34" charset="0"/>
                <a:cs typeface="Arial" panose="020B0604020202020204" pitchFamily="34" charset="0"/>
              </a:rPr>
              <a:t>PERFORMANCE</a:t>
            </a:r>
            <a:r>
              <a:rPr lang="en-ZA" sz="2800" cap="small" dirty="0" smtClean="0">
                <a:solidFill>
                  <a:schemeClr val="accent6">
                    <a:lumMod val="75000"/>
                  </a:schemeClr>
                </a:solidFill>
                <a:latin typeface="Arial" panose="020B0604020202020204" pitchFamily="34" charset="0"/>
                <a:cs typeface="Arial" panose="020B0604020202020204" pitchFamily="34" charset="0"/>
              </a:rPr>
              <a:t> of </a:t>
            </a:r>
            <a:endParaRPr lang="en-ZA" sz="2800" cap="small" dirty="0">
              <a:solidFill>
                <a:schemeClr val="accent6">
                  <a:lumMod val="75000"/>
                </a:schemeClr>
              </a:solidFill>
              <a:latin typeface="Arial" panose="020B0604020202020204" pitchFamily="34" charset="0"/>
              <a:cs typeface="Arial" panose="020B0604020202020204" pitchFamily="34" charset="0"/>
            </a:endParaRPr>
          </a:p>
          <a:p>
            <a:pPr algn="ctr"/>
            <a:r>
              <a:rPr lang="en-ZA" sz="2800" cap="small" dirty="0" smtClean="0">
                <a:solidFill>
                  <a:schemeClr val="accent6">
                    <a:lumMod val="75000"/>
                  </a:schemeClr>
                </a:solidFill>
                <a:latin typeface="Arial" panose="020B0604020202020204" pitchFamily="34" charset="0"/>
                <a:cs typeface="Arial" panose="020B0604020202020204" pitchFamily="34" charset="0"/>
              </a:rPr>
              <a:t>limpopo </a:t>
            </a:r>
            <a:r>
              <a:rPr lang="en-ZA" sz="2400" cap="small" dirty="0" smtClean="0">
                <a:solidFill>
                  <a:schemeClr val="accent6">
                    <a:lumMod val="75000"/>
                  </a:schemeClr>
                </a:solidFill>
                <a:latin typeface="Arial" panose="020B0604020202020204" pitchFamily="34" charset="0"/>
                <a:cs typeface="Arial" panose="020B0604020202020204" pitchFamily="34" charset="0"/>
              </a:rPr>
              <a:t>DEPARTMENT OF </a:t>
            </a:r>
            <a:r>
              <a:rPr lang="en-ZA" sz="2800" cap="small" dirty="0" smtClean="0">
                <a:solidFill>
                  <a:schemeClr val="accent6">
                    <a:lumMod val="75000"/>
                  </a:schemeClr>
                </a:solidFill>
                <a:latin typeface="Arial" panose="020B0604020202020204" pitchFamily="34" charset="0"/>
                <a:cs typeface="Arial" panose="020B0604020202020204" pitchFamily="34" charset="0"/>
              </a:rPr>
              <a:t>education</a:t>
            </a:r>
          </a:p>
        </p:txBody>
      </p:sp>
    </p:spTree>
    <p:extLst>
      <p:ext uri="{BB962C8B-B14F-4D97-AF65-F5344CB8AC3E}">
        <p14:creationId xmlns:p14="http://schemas.microsoft.com/office/powerpoint/2010/main" val="37399551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77735102"/>
              </p:ext>
            </p:extLst>
          </p:nvPr>
        </p:nvGraphicFramePr>
        <p:xfrm>
          <a:off x="652601" y="1340768"/>
          <a:ext cx="8308032" cy="4648200"/>
        </p:xfrm>
        <a:graphic>
          <a:graphicData uri="http://schemas.openxmlformats.org/drawingml/2006/table">
            <a:tbl>
              <a:tblPr firstRow="1" bandRow="1">
                <a:tableStyleId>{93296810-A885-4BE3-A3E7-6D5BEEA58F35}</a:tableStyleId>
              </a:tblPr>
              <a:tblGrid>
                <a:gridCol w="2926093"/>
                <a:gridCol w="2592288"/>
                <a:gridCol w="2789651"/>
              </a:tblGrid>
              <a:tr h="283085">
                <a:tc>
                  <a:txBody>
                    <a:bodyPr/>
                    <a:lstStyle/>
                    <a:p>
                      <a:pPr>
                        <a:lnSpc>
                          <a:spcPct val="100000"/>
                        </a:lnSpc>
                        <a:spcBef>
                          <a:spcPts val="0"/>
                        </a:spcBef>
                        <a:spcAft>
                          <a:spcPts val="0"/>
                        </a:spcAft>
                      </a:pPr>
                      <a:r>
                        <a:rPr lang="en-ZA" sz="1400" dirty="0" smtClean="0"/>
                        <a:t>NDP</a:t>
                      </a:r>
                      <a:endParaRPr lang="en-ZA" sz="1400" b="1" i="0" dirty="0"/>
                    </a:p>
                  </a:txBody>
                  <a:tcPr/>
                </a:tc>
                <a:tc>
                  <a:txBody>
                    <a:bodyPr/>
                    <a:lstStyle/>
                    <a:p>
                      <a:pPr>
                        <a:lnSpc>
                          <a:spcPct val="100000"/>
                        </a:lnSpc>
                        <a:spcBef>
                          <a:spcPts val="0"/>
                        </a:spcBef>
                        <a:spcAft>
                          <a:spcPts val="0"/>
                        </a:spcAft>
                      </a:pPr>
                      <a:r>
                        <a:rPr lang="en-ZA" sz="1400" dirty="0" smtClean="0"/>
                        <a:t>MTSF( Strategic</a:t>
                      </a:r>
                      <a:r>
                        <a:rPr lang="en-ZA" sz="1400" baseline="0" dirty="0" smtClean="0"/>
                        <a:t> Direction)</a:t>
                      </a:r>
                      <a:endParaRPr lang="en-ZA" sz="1400" b="1" i="0" dirty="0"/>
                    </a:p>
                  </a:txBody>
                  <a:tcPr/>
                </a:tc>
                <a:tc>
                  <a:txBody>
                    <a:bodyPr/>
                    <a:lstStyle/>
                    <a:p>
                      <a:pPr>
                        <a:lnSpc>
                          <a:spcPct val="100000"/>
                        </a:lnSpc>
                        <a:spcBef>
                          <a:spcPts val="0"/>
                        </a:spcBef>
                        <a:spcAft>
                          <a:spcPts val="0"/>
                        </a:spcAft>
                      </a:pPr>
                      <a:r>
                        <a:rPr lang="en-ZA" sz="1400" dirty="0" smtClean="0"/>
                        <a:t>NON-NEGOTIABLES</a:t>
                      </a:r>
                      <a:endParaRPr lang="en-ZA" sz="1400" b="1" i="0" dirty="0"/>
                    </a:p>
                  </a:txBody>
                  <a:tcPr/>
                </a:tc>
              </a:tr>
              <a:tr h="2066524">
                <a:tc>
                  <a:txBody>
                    <a:bodyPr/>
                    <a:lstStyle/>
                    <a:p>
                      <a:pPr marL="285750" indent="-285750" algn="just">
                        <a:lnSpc>
                          <a:spcPct val="100000"/>
                        </a:lnSpc>
                        <a:spcBef>
                          <a:spcPts val="0"/>
                        </a:spcBef>
                        <a:spcAft>
                          <a:spcPts val="0"/>
                        </a:spcAft>
                        <a:buFont typeface="Arial" panose="020B0604020202020204" pitchFamily="34" charset="0"/>
                        <a:buChar char="•"/>
                      </a:pPr>
                      <a:r>
                        <a:rPr lang="en-ZA" sz="1300" dirty="0" smtClean="0"/>
                        <a:t>Ensure that Funza Lushaka graduates are immediately absorbed into schools</a:t>
                      </a:r>
                    </a:p>
                    <a:p>
                      <a:pPr marL="285750" indent="-285750" algn="just">
                        <a:lnSpc>
                          <a:spcPct val="100000"/>
                        </a:lnSpc>
                        <a:spcBef>
                          <a:spcPts val="0"/>
                        </a:spcBef>
                        <a:spcAft>
                          <a:spcPts val="0"/>
                        </a:spcAft>
                        <a:buFont typeface="Arial" panose="020B0604020202020204" pitchFamily="34" charset="0"/>
                        <a:buChar char="•"/>
                      </a:pPr>
                      <a:r>
                        <a:rPr lang="en-ZA" sz="1300" dirty="0" smtClean="0"/>
                        <a:t>Change the pay structure of teachers:</a:t>
                      </a:r>
                      <a:r>
                        <a:rPr lang="en-ZA" sz="1300" baseline="0" dirty="0" smtClean="0"/>
                        <a:t> Addressing policy blockages that prevent the deployment of teachers</a:t>
                      </a:r>
                    </a:p>
                    <a:p>
                      <a:pPr marL="285750" indent="-285750" algn="just">
                        <a:lnSpc>
                          <a:spcPct val="100000"/>
                        </a:lnSpc>
                        <a:spcBef>
                          <a:spcPts val="0"/>
                        </a:spcBef>
                        <a:spcAft>
                          <a:spcPts val="0"/>
                        </a:spcAft>
                        <a:buFont typeface="Arial" panose="020B0604020202020204" pitchFamily="34" charset="0"/>
                        <a:buChar char="•"/>
                      </a:pPr>
                      <a:r>
                        <a:rPr lang="en-ZA" sz="1300" dirty="0" smtClean="0"/>
                        <a:t>A formalised graduate recruitment scheme for the public service</a:t>
                      </a:r>
                      <a:endParaRPr lang="en-ZA" sz="1300" i="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t>MTSF Output 1: </a:t>
                      </a:r>
                      <a:r>
                        <a:rPr lang="en-ZA" sz="1300" dirty="0" smtClean="0"/>
                        <a:t>Improved quality of teaching and learning through development, supply and effective utilisation of teachers</a:t>
                      </a:r>
                      <a:endParaRPr lang="en-ZA" sz="1300" i="0" dirty="0" smtClean="0">
                        <a:solidFill>
                          <a:srgbClr val="0000FF"/>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300" i="0" dirty="0" smtClean="0">
                        <a:solidFill>
                          <a:srgbClr val="0000FF"/>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b="1" dirty="0" smtClean="0"/>
                        <a:t>RURAL FOCUS</a:t>
                      </a:r>
                    </a:p>
                    <a:p>
                      <a:pPr marL="285750" indent="-285750" algn="just">
                        <a:lnSpc>
                          <a:spcPct val="100000"/>
                        </a:lnSpc>
                        <a:spcBef>
                          <a:spcPts val="0"/>
                        </a:spcBef>
                        <a:spcAft>
                          <a:spcPts val="0"/>
                        </a:spcAft>
                        <a:buFont typeface="Arial" panose="020B0604020202020204" pitchFamily="34" charset="0"/>
                        <a:buChar char="•"/>
                        <a:defRPr/>
                      </a:pPr>
                      <a:r>
                        <a:rPr lang="en-US" sz="1300" dirty="0" smtClean="0"/>
                        <a:t>Rationalisation of non-viable schools, provision of scholar transport and hostel facilities;</a:t>
                      </a:r>
                      <a:r>
                        <a:rPr lang="en-US" sz="1300" baseline="0" dirty="0" smtClean="0"/>
                        <a:t> </a:t>
                      </a:r>
                      <a:r>
                        <a:rPr lang="en-US" sz="1300" dirty="0" smtClean="0"/>
                        <a:t>Training teachers on Multi-grade teaching;</a:t>
                      </a:r>
                      <a:r>
                        <a:rPr lang="en-US" sz="1300" baseline="0" dirty="0" smtClean="0"/>
                        <a:t> </a:t>
                      </a:r>
                      <a:r>
                        <a:rPr lang="en-US" sz="1300" dirty="0" smtClean="0"/>
                        <a:t>Resourcing small schools</a:t>
                      </a:r>
                      <a:endParaRPr lang="en-US" sz="1300" b="1" i="0" dirty="0" smtClean="0"/>
                    </a:p>
                  </a:txBody>
                  <a:tcPr/>
                </a:tc>
              </a:tr>
              <a:tr h="2258903">
                <a:tc>
                  <a:txBody>
                    <a:bodyPr/>
                    <a:lstStyle/>
                    <a:p>
                      <a:pPr marL="285750" lvl="0" indent="-285750" algn="just" eaLnBrk="1" fontAlgn="auto" hangingPunct="1">
                        <a:lnSpc>
                          <a:spcPct val="100000"/>
                        </a:lnSpc>
                        <a:spcBef>
                          <a:spcPts val="0"/>
                        </a:spcBef>
                        <a:spcAft>
                          <a:spcPts val="0"/>
                        </a:spcAft>
                        <a:buFont typeface="Arial" panose="020B0604020202020204" pitchFamily="34" charset="0"/>
                        <a:buChar char="•"/>
                        <a:defRPr/>
                      </a:pPr>
                      <a:r>
                        <a:rPr lang="en-US" altLang="en-US" sz="1300" dirty="0" smtClean="0"/>
                        <a:t>Curriculum stability –</a:t>
                      </a:r>
                      <a:r>
                        <a:rPr lang="en-ZA" altLang="en-US" sz="1300" dirty="0" smtClean="0"/>
                        <a:t>Keeping curriculum changes to a minimum</a:t>
                      </a:r>
                    </a:p>
                    <a:p>
                      <a:pPr marL="285750" lvl="0" indent="-285750" algn="just" eaLnBrk="1" fontAlgn="auto" hangingPunct="1">
                        <a:lnSpc>
                          <a:spcPct val="100000"/>
                        </a:lnSpc>
                        <a:spcBef>
                          <a:spcPts val="0"/>
                        </a:spcBef>
                        <a:spcAft>
                          <a:spcPts val="0"/>
                        </a:spcAft>
                        <a:buFont typeface="Arial" panose="020B0604020202020204" pitchFamily="34" charset="0"/>
                        <a:buChar char="•"/>
                        <a:defRPr/>
                      </a:pPr>
                      <a:r>
                        <a:rPr lang="en-US" altLang="en-US" sz="1300" dirty="0" smtClean="0"/>
                        <a:t>Inclusive education:</a:t>
                      </a:r>
                      <a:r>
                        <a:rPr lang="en-US" altLang="en-US" sz="1300" baseline="0" dirty="0" smtClean="0"/>
                        <a:t> </a:t>
                      </a:r>
                      <a:r>
                        <a:rPr lang="en-ZA" altLang="en-US" sz="1300" baseline="0" dirty="0" smtClean="0"/>
                        <a:t>Ensuring that all children with disabilities have access to quality education</a:t>
                      </a:r>
                      <a:endParaRPr lang="en-US" altLang="en-US" sz="1300" dirty="0" smtClean="0"/>
                    </a:p>
                    <a:p>
                      <a:pPr marL="285750" lvl="0" indent="-285750" algn="just" eaLnBrk="1" fontAlgn="auto" hangingPunct="1">
                        <a:lnSpc>
                          <a:spcPct val="100000"/>
                        </a:lnSpc>
                        <a:spcBef>
                          <a:spcPts val="0"/>
                        </a:spcBef>
                        <a:spcAft>
                          <a:spcPts val="0"/>
                        </a:spcAft>
                        <a:buFont typeface="Arial" panose="020B0604020202020204" pitchFamily="34" charset="0"/>
                        <a:buChar char="•"/>
                        <a:defRPr/>
                      </a:pPr>
                      <a:r>
                        <a:rPr lang="en-US" altLang="en-US" sz="1300" dirty="0" smtClean="0"/>
                        <a:t>Language – Home language, and English earlier in Foundation Phase</a:t>
                      </a:r>
                    </a:p>
                    <a:p>
                      <a:pPr marL="285750" lvl="0" indent="-285750" algn="just" eaLnBrk="1" fontAlgn="auto" hangingPunct="1">
                        <a:lnSpc>
                          <a:spcPct val="100000"/>
                        </a:lnSpc>
                        <a:spcBef>
                          <a:spcPts val="0"/>
                        </a:spcBef>
                        <a:spcAft>
                          <a:spcPts val="0"/>
                        </a:spcAft>
                        <a:buFont typeface="Arial" panose="020B0604020202020204" pitchFamily="34" charset="0"/>
                        <a:buChar char="•"/>
                        <a:defRPr/>
                      </a:pPr>
                      <a:r>
                        <a:rPr lang="en-ZA" altLang="en-US" sz="1300" dirty="0" smtClean="0"/>
                        <a:t>Universal access to two years of early childhood development</a:t>
                      </a:r>
                      <a:endParaRPr lang="en-ZA" sz="1300" i="0" dirty="0"/>
                    </a:p>
                  </a:txBody>
                  <a:tcPr/>
                </a:tc>
                <a:tc>
                  <a:txBody>
                    <a:bodyPr/>
                    <a:lstStyle/>
                    <a:p>
                      <a:pPr marL="0" indent="0" algn="just">
                        <a:buNone/>
                      </a:pPr>
                      <a:r>
                        <a:rPr lang="en-ZA" sz="1300" dirty="0" smtClean="0"/>
                        <a:t>MTSF Output 3: Regular annual national assessments to track improvements in the quality of teaching and learning </a:t>
                      </a:r>
                    </a:p>
                    <a:p>
                      <a:pPr marL="0" indent="0" algn="just">
                        <a:buNone/>
                      </a:pPr>
                      <a:r>
                        <a:rPr lang="en-US" sz="1300" dirty="0" smtClean="0"/>
                        <a:t>MTSF Output 4: Improved Grade R and planning for extension of ECD</a:t>
                      </a:r>
                      <a:endParaRPr lang="en-US" sz="1300" i="0" dirty="0" smtClean="0">
                        <a:solidFill>
                          <a:srgbClr val="0000FF"/>
                        </a:solidFill>
                      </a:endParaRPr>
                    </a:p>
                    <a:p>
                      <a:pPr marL="0" indent="0" algn="just">
                        <a:lnSpc>
                          <a:spcPct val="100000"/>
                        </a:lnSpc>
                        <a:spcBef>
                          <a:spcPts val="0"/>
                        </a:spcBef>
                        <a:spcAft>
                          <a:spcPts val="0"/>
                        </a:spcAft>
                        <a:buNone/>
                      </a:pPr>
                      <a:endParaRPr lang="en-US" sz="1300" i="0" dirty="0" smtClean="0">
                        <a:solidFill>
                          <a:srgbClr val="0000FF"/>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t> </a:t>
                      </a:r>
                      <a:r>
                        <a:rPr lang="en-US" sz="1300" b="1" dirty="0" smtClean="0"/>
                        <a:t>CURRICULUM</a:t>
                      </a:r>
                      <a:r>
                        <a:rPr lang="en-US" sz="1300" dirty="0" smtClean="0"/>
                        <a:t>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MST: Enrolments and performance</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History: Introduction of History</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IIAL: Pilot</a:t>
                      </a:r>
                      <a:r>
                        <a:rPr lang="en-US" sz="1300" baseline="0" dirty="0" smtClean="0"/>
                        <a:t>ing the introduction of African Languages</a:t>
                      </a:r>
                      <a:endParaRPr lang="en-US" sz="1300" dirty="0" smtClean="0"/>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ANA Testing: Improving assessments</a:t>
                      </a:r>
                      <a:r>
                        <a:rPr lang="en-US" sz="1300" baseline="0" dirty="0" smtClean="0"/>
                        <a:t> for improved teaching and learning</a:t>
                      </a:r>
                      <a:endParaRPr lang="en-US" sz="1300" dirty="0" smtClean="0"/>
                    </a:p>
                  </a:txBody>
                  <a:tcPr/>
                </a:tc>
              </a:tr>
            </a:tbl>
          </a:graphicData>
        </a:graphic>
      </p:graphicFrame>
      <p:sp>
        <p:nvSpPr>
          <p:cNvPr id="3" name="Rectangle 2"/>
          <p:cNvSpPr/>
          <p:nvPr/>
        </p:nvSpPr>
        <p:spPr>
          <a:xfrm>
            <a:off x="1327785" y="404666"/>
            <a:ext cx="7632848" cy="584775"/>
          </a:xfrm>
          <a:prstGeom prst="rect">
            <a:avLst/>
          </a:prstGeom>
        </p:spPr>
        <p:txBody>
          <a:bodyPr wrap="square">
            <a:spAutoFit/>
          </a:bodyPr>
          <a:lstStyle/>
          <a:p>
            <a:r>
              <a:rPr lang="en-US" sz="3200" b="1" dirty="0">
                <a:solidFill>
                  <a:srgbClr val="741202"/>
                </a:solidFill>
              </a:rPr>
              <a:t>STRATEGIC DIRECTION</a:t>
            </a:r>
            <a:endParaRPr lang="en-ZA" sz="3200" dirty="0"/>
          </a:p>
        </p:txBody>
      </p:sp>
    </p:spTree>
    <p:extLst>
      <p:ext uri="{BB962C8B-B14F-4D97-AF65-F5344CB8AC3E}">
        <p14:creationId xmlns:p14="http://schemas.microsoft.com/office/powerpoint/2010/main" val="30117750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755578" y="1340770"/>
            <a:ext cx="7831212" cy="4034507"/>
          </a:xfrm>
        </p:spPr>
        <p:txBody>
          <a:bodyPr/>
          <a:lstStyle/>
          <a:p>
            <a:pPr marL="0" indent="0" algn="ctr">
              <a:buNone/>
            </a:pPr>
            <a:endParaRPr lang="en-US" sz="4800" b="1" dirty="0" smtClean="0">
              <a:solidFill>
                <a:srgbClr val="741202"/>
              </a:solidFill>
            </a:endParaRPr>
          </a:p>
          <a:p>
            <a:pPr marL="0" indent="0" algn="ctr">
              <a:buNone/>
            </a:pPr>
            <a:r>
              <a:rPr lang="en-US" sz="4800" b="1" dirty="0" smtClean="0">
                <a:solidFill>
                  <a:srgbClr val="741202"/>
                </a:solidFill>
              </a:rPr>
              <a:t>SITUATIONAL ANALYSIS OF </a:t>
            </a:r>
            <a:r>
              <a:rPr lang="en-US" sz="4800" b="1" dirty="0" err="1" smtClean="0">
                <a:solidFill>
                  <a:srgbClr val="741202"/>
                </a:solidFill>
              </a:rPr>
              <a:t>LDoE</a:t>
            </a:r>
            <a:r>
              <a:rPr lang="en-US" sz="4800" b="1" dirty="0" smtClean="0">
                <a:solidFill>
                  <a:srgbClr val="741202"/>
                </a:solidFill>
              </a:rPr>
              <a:t> </a:t>
            </a:r>
            <a:r>
              <a:rPr lang="en-US" sz="4800" b="1" dirty="0" smtClean="0">
                <a:solidFill>
                  <a:srgbClr val="741202"/>
                </a:solidFill>
              </a:rPr>
              <a:t>PERFORMANCE</a:t>
            </a:r>
            <a:endParaRPr lang="en-US" sz="4800" b="1" dirty="0" smtClean="0">
              <a:solidFill>
                <a:srgbClr val="741202"/>
              </a:solidFill>
            </a:endParaRPr>
          </a:p>
        </p:txBody>
      </p:sp>
    </p:spTree>
    <p:extLst>
      <p:ext uri="{BB962C8B-B14F-4D97-AF65-F5344CB8AC3E}">
        <p14:creationId xmlns:p14="http://schemas.microsoft.com/office/powerpoint/2010/main" val="21784099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 name="Table 378"/>
          <p:cNvGraphicFramePr>
            <a:graphicFrameLocks noGrp="1"/>
          </p:cNvGraphicFramePr>
          <p:nvPr>
            <p:extLst>
              <p:ext uri="{D42A27DB-BD31-4B8C-83A1-F6EECF244321}">
                <p14:modId xmlns:p14="http://schemas.microsoft.com/office/powerpoint/2010/main" val="2625144908"/>
              </p:ext>
            </p:extLst>
          </p:nvPr>
        </p:nvGraphicFramePr>
        <p:xfrm>
          <a:off x="467544" y="764704"/>
          <a:ext cx="8280918" cy="4507723"/>
        </p:xfrm>
        <a:graphic>
          <a:graphicData uri="http://schemas.openxmlformats.org/drawingml/2006/table">
            <a:tbl>
              <a:tblPr/>
              <a:tblGrid>
                <a:gridCol w="1250075"/>
                <a:gridCol w="1054181"/>
                <a:gridCol w="1167201"/>
                <a:gridCol w="956740"/>
                <a:gridCol w="903900"/>
                <a:gridCol w="1030291"/>
                <a:gridCol w="959265"/>
                <a:gridCol w="959265"/>
              </a:tblGrid>
              <a:tr h="2880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ea typeface="Times New Roman"/>
                          <a:cs typeface="Arial" panose="020B0604020202020204" pitchFamily="34" charset="0"/>
                        </a:rPr>
                        <a:t>Province</a:t>
                      </a:r>
                      <a:endParaRPr lang="en-ZA" sz="1300" dirty="0" smtClean="0">
                        <a:latin typeface="Arial" panose="020B0604020202020204" pitchFamily="34" charset="0"/>
                        <a:ea typeface="Times New Roman"/>
                        <a:cs typeface="Arial" panose="020B0604020202020204" pitchFamily="34" charset="0"/>
                      </a:endParaRPr>
                    </a:p>
                    <a:p>
                      <a:pPr algn="just">
                        <a:spcAft>
                          <a:spcPts val="0"/>
                        </a:spcAft>
                      </a:pPr>
                      <a:endParaRPr lang="en-ZA" sz="1300"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ZA" sz="1300"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en-US" sz="2000" b="1" dirty="0">
                          <a:latin typeface="Arial" panose="020B0604020202020204" pitchFamily="34" charset="0"/>
                          <a:ea typeface="Times New Roman"/>
                          <a:cs typeface="Arial" panose="020B0604020202020204" pitchFamily="34" charset="0"/>
                        </a:rPr>
                        <a:t>Audit Outcome</a:t>
                      </a:r>
                      <a:endParaRPr lang="en-ZA" sz="2000"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ZA" sz="13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pPr algn="ctr">
                        <a:spcAft>
                          <a:spcPts val="0"/>
                        </a:spcAft>
                      </a:pPr>
                      <a:endParaRPr lang="en-ZA" sz="13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ZA" sz="13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944">
                <a:tc>
                  <a:txBody>
                    <a:bodyPr/>
                    <a:lstStyle/>
                    <a:p>
                      <a:pPr algn="just">
                        <a:spcAft>
                          <a:spcPts val="0"/>
                        </a:spcAft>
                      </a:pPr>
                      <a:endParaRPr lang="en-US" sz="1300" b="1" dirty="0">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300" b="1" kern="1200" dirty="0" smtClean="0">
                          <a:solidFill>
                            <a:schemeClr val="tx1"/>
                          </a:solidFill>
                          <a:latin typeface="Arial" panose="020B0604020202020204" pitchFamily="34" charset="0"/>
                          <a:ea typeface="Times New Roman"/>
                          <a:cs typeface="Arial" panose="020B0604020202020204" pitchFamily="34" charset="0"/>
                        </a:rPr>
                        <a:t>2014/15</a:t>
                      </a:r>
                      <a:endParaRPr lang="en-US" sz="1300" b="1" kern="1200" dirty="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300" b="1" kern="1200" dirty="0" smtClean="0">
                          <a:solidFill>
                            <a:schemeClr val="tx1"/>
                          </a:solidFill>
                          <a:latin typeface="Arial" panose="020B0604020202020204" pitchFamily="34" charset="0"/>
                          <a:ea typeface="Times New Roman"/>
                          <a:cs typeface="Arial" panose="020B0604020202020204" pitchFamily="34" charset="0"/>
                        </a:rPr>
                        <a:t>2013/14</a:t>
                      </a:r>
                      <a:endParaRPr lang="en-US" sz="1300" b="1" kern="1200" dirty="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300" b="1" dirty="0" smtClean="0">
                          <a:latin typeface="Arial" panose="020B0604020202020204" pitchFamily="34" charset="0"/>
                          <a:ea typeface="Times New Roman"/>
                          <a:cs typeface="Arial" panose="020B0604020202020204" pitchFamily="34" charset="0"/>
                        </a:rPr>
                        <a:t>2012/13 </a:t>
                      </a:r>
                      <a:endParaRPr lang="en-ZA" sz="1300" b="1"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ea typeface="Times New Roman"/>
                          <a:cs typeface="Arial" panose="020B0604020202020204" pitchFamily="34" charset="0"/>
                        </a:rPr>
                        <a:t>2011/12</a:t>
                      </a:r>
                      <a:endParaRPr lang="en-ZA" sz="1300" b="1" dirty="0" smtClean="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n-US" sz="1300" b="1" dirty="0" smtClean="0">
                          <a:latin typeface="Arial" panose="020B0604020202020204" pitchFamily="34" charset="0"/>
                          <a:ea typeface="Times New Roman"/>
                          <a:cs typeface="Arial" panose="020B0604020202020204" pitchFamily="34" charset="0"/>
                        </a:rPr>
                        <a:t>2010/11</a:t>
                      </a:r>
                      <a:endParaRPr lang="en-ZA" sz="1300" b="1"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ea typeface="Times New Roman"/>
                          <a:cs typeface="Arial" panose="020B0604020202020204" pitchFamily="34" charset="0"/>
                        </a:rPr>
                        <a:t>2009/10</a:t>
                      </a:r>
                      <a:endParaRPr lang="en-ZA" sz="1300" b="1" dirty="0" smtClean="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ea typeface="Times New Roman"/>
                          <a:cs typeface="Arial" panose="020B0604020202020204" pitchFamily="34" charset="0"/>
                        </a:rPr>
                        <a:t>2008/09</a:t>
                      </a:r>
                      <a:endParaRPr lang="en-ZA" sz="1300" b="1" dirty="0" smtClean="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365760">
                <a:tc>
                  <a:txBody>
                    <a:bodyPr/>
                    <a:lstStyle/>
                    <a:p>
                      <a:pPr algn="just">
                        <a:spcAft>
                          <a:spcPts val="0"/>
                        </a:spcAft>
                      </a:pPr>
                      <a:r>
                        <a:rPr lang="en-US" sz="1100" b="1" dirty="0">
                          <a:solidFill>
                            <a:schemeClr val="tx1"/>
                          </a:solidFill>
                          <a:latin typeface="Arial"/>
                          <a:ea typeface="Times New Roman"/>
                          <a:cs typeface="Times New Roman"/>
                        </a:rPr>
                        <a:t>Eastern Cape</a:t>
                      </a:r>
                      <a:endParaRPr lang="en-ZA" sz="1200" b="1"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n-US" sz="1100" dirty="0">
                          <a:latin typeface="Arial"/>
                          <a:ea typeface="Times New Roman"/>
                          <a:cs typeface="Times New Roman"/>
                        </a:rPr>
                        <a:t> </a:t>
                      </a:r>
                      <a:r>
                        <a:rPr lang="en-US" sz="700" b="1" dirty="0">
                          <a:latin typeface="Arial"/>
                          <a:ea typeface="Times New Roman"/>
                          <a:cs typeface="Times New Roman"/>
                        </a:rPr>
                        <a:t> </a:t>
                      </a:r>
                      <a:endParaRPr lang="en-ZA"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r>
                        <a:rPr lang="en-ZA" sz="2400" baseline="0" dirty="0" smtClean="0">
                          <a:solidFill>
                            <a:srgbClr val="FF0000"/>
                          </a:solidFill>
                          <a:latin typeface="Wingdings 2" pitchFamily="18" charset="2"/>
                          <a:ea typeface="Times New Roman"/>
                          <a:cs typeface="Kokila" pitchFamily="34" charset="0"/>
                        </a:rPr>
                        <a:t> </a:t>
                      </a:r>
                      <a:endParaRPr lang="en-ZA" sz="2400" dirty="0">
                        <a:solidFill>
                          <a:srgbClr val="FF0000"/>
                        </a:solidFill>
                        <a:latin typeface="Wingdings 2" pitchFamily="18" charset="2"/>
                        <a:ea typeface="Times New Roman"/>
                        <a:cs typeface="Kokil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ZA" sz="2400" dirty="0">
                        <a:solidFill>
                          <a:srgbClr val="FF0000"/>
                        </a:solidFill>
                        <a:latin typeface="Wingdings 2" pitchFamily="18" charset="2"/>
                        <a:ea typeface="Times New Roman"/>
                        <a:cs typeface="Kokil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31241">
                <a:tc>
                  <a:txBody>
                    <a:bodyPr/>
                    <a:lstStyle/>
                    <a:p>
                      <a:pPr algn="just">
                        <a:spcAft>
                          <a:spcPts val="0"/>
                        </a:spcAft>
                      </a:pPr>
                      <a:r>
                        <a:rPr lang="en-US" sz="1100" b="1" dirty="0">
                          <a:latin typeface="Arial"/>
                          <a:ea typeface="Times New Roman"/>
                          <a:cs typeface="Times New Roman"/>
                        </a:rPr>
                        <a:t>Free State</a:t>
                      </a:r>
                      <a:endParaRPr lang="en-ZA"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endParaRPr lang="en-ZA"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lgn="ct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spcAft>
                          <a:spcPts val="0"/>
                        </a:spcAf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c>
                  <a:txBody>
                    <a:bodyPr/>
                    <a:lstStyle/>
                    <a:p>
                      <a:pPr>
                        <a:spcAft>
                          <a:spcPts val="0"/>
                        </a:spcAf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noFill/>
                  </a:tcPr>
                </a:tc>
              </a:tr>
              <a:tr h="360039">
                <a:tc>
                  <a:txBody>
                    <a:bodyPr/>
                    <a:lstStyle/>
                    <a:p>
                      <a:pPr algn="just">
                        <a:spcAft>
                          <a:spcPts val="0"/>
                        </a:spcAft>
                      </a:pPr>
                      <a:r>
                        <a:rPr lang="en-US" sz="1100" b="1" dirty="0">
                          <a:latin typeface="Arial"/>
                          <a:ea typeface="Times New Roman"/>
                          <a:cs typeface="Times New Roman"/>
                        </a:rPr>
                        <a:t>Gauteng</a:t>
                      </a:r>
                      <a:endParaRPr lang="en-ZA"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Wingdings 2"/>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Wingdings 2"/>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32048">
                <a:tc>
                  <a:txBody>
                    <a:bodyPr/>
                    <a:lstStyle/>
                    <a:p>
                      <a:pPr algn="just">
                        <a:spcAft>
                          <a:spcPts val="0"/>
                        </a:spcAft>
                      </a:pPr>
                      <a:r>
                        <a:rPr lang="en-US" sz="1100" b="1" dirty="0">
                          <a:latin typeface="Arial"/>
                          <a:ea typeface="Times New Roman"/>
                          <a:cs typeface="Times New Roman"/>
                        </a:rPr>
                        <a:t>KwaZulu-Natal</a:t>
                      </a:r>
                      <a:endParaRPr lang="en-ZA"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60040">
                <a:tc>
                  <a:txBody>
                    <a:bodyPr/>
                    <a:lstStyle/>
                    <a:p>
                      <a:pPr algn="just">
                        <a:spcAft>
                          <a:spcPts val="0"/>
                        </a:spcAft>
                      </a:pPr>
                      <a:r>
                        <a:rPr lang="en-US" sz="1100" b="1" dirty="0">
                          <a:solidFill>
                            <a:schemeClr val="tx1"/>
                          </a:solidFill>
                          <a:latin typeface="Arial"/>
                          <a:ea typeface="Times New Roman"/>
                          <a:cs typeface="Times New Roman"/>
                        </a:rPr>
                        <a:t>Limpopo</a:t>
                      </a:r>
                      <a:endParaRPr lang="en-ZA" sz="1200" b="1"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60040">
                <a:tc>
                  <a:txBody>
                    <a:bodyPr/>
                    <a:lstStyle/>
                    <a:p>
                      <a:pPr algn="just">
                        <a:spcAft>
                          <a:spcPts val="0"/>
                        </a:spcAft>
                      </a:pPr>
                      <a:r>
                        <a:rPr lang="en-US" sz="1100" b="1" dirty="0">
                          <a:latin typeface="Arial"/>
                          <a:ea typeface="Times New Roman"/>
                          <a:cs typeface="Times New Roman"/>
                        </a:rPr>
                        <a:t>Mpumalanga</a:t>
                      </a:r>
                      <a:endParaRPr lang="en-ZA"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46457">
                <a:tc>
                  <a:txBody>
                    <a:bodyPr/>
                    <a:lstStyle/>
                    <a:p>
                      <a:pPr algn="just">
                        <a:spcAft>
                          <a:spcPts val="0"/>
                        </a:spcAft>
                      </a:pPr>
                      <a:r>
                        <a:rPr lang="en-US" sz="1100" b="1" dirty="0">
                          <a:latin typeface="Arial"/>
                          <a:ea typeface="Times New Roman"/>
                          <a:cs typeface="Times New Roman"/>
                        </a:rPr>
                        <a:t>Northern Cape</a:t>
                      </a:r>
                      <a:endParaRPr lang="en-ZA"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46457">
                <a:tc>
                  <a:txBody>
                    <a:bodyPr/>
                    <a:lstStyle/>
                    <a:p>
                      <a:pPr algn="just">
                        <a:spcAft>
                          <a:spcPts val="0"/>
                        </a:spcAft>
                      </a:pPr>
                      <a:r>
                        <a:rPr lang="en-US" sz="1100" b="1" dirty="0">
                          <a:latin typeface="Arial"/>
                          <a:ea typeface="Times New Roman"/>
                          <a:cs typeface="Times New Roman"/>
                        </a:rPr>
                        <a:t>North West</a:t>
                      </a:r>
                      <a:endParaRPr lang="en-ZA"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endParaRPr lang="en-ZA"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46457">
                <a:tc>
                  <a:txBody>
                    <a:bodyPr/>
                    <a:lstStyle/>
                    <a:p>
                      <a:pPr algn="just">
                        <a:spcAft>
                          <a:spcPts val="0"/>
                        </a:spcAft>
                      </a:pPr>
                      <a:r>
                        <a:rPr lang="en-US" sz="1100" b="1" dirty="0">
                          <a:latin typeface="Arial"/>
                          <a:ea typeface="Times New Roman"/>
                          <a:cs typeface="Times New Roman"/>
                        </a:rPr>
                        <a:t>Western Cape</a:t>
                      </a:r>
                      <a:endParaRPr lang="en-ZA" sz="12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7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34"/>
          <p:cNvGrpSpPr>
            <a:grpSpLocks/>
          </p:cNvGrpSpPr>
          <p:nvPr/>
        </p:nvGrpSpPr>
        <p:grpSpPr bwMode="auto">
          <a:xfrm>
            <a:off x="5186391" y="1660219"/>
            <a:ext cx="266700" cy="274638"/>
            <a:chOff x="5975" y="2041"/>
            <a:chExt cx="1525" cy="1519"/>
          </a:xfrm>
        </p:grpSpPr>
        <p:sp>
          <p:nvSpPr>
            <p:cNvPr id="6183"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82"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81"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80"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79"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3" name="Group 22"/>
          <p:cNvGrpSpPr>
            <a:grpSpLocks/>
          </p:cNvGrpSpPr>
          <p:nvPr/>
        </p:nvGrpSpPr>
        <p:grpSpPr bwMode="auto">
          <a:xfrm>
            <a:off x="5164337" y="2880225"/>
            <a:ext cx="287339" cy="276225"/>
            <a:chOff x="3825" y="3791"/>
            <a:chExt cx="1525" cy="1519"/>
          </a:xfrm>
        </p:grpSpPr>
        <p:sp>
          <p:nvSpPr>
            <p:cNvPr id="6170"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69"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68"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67"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4" name="Group 8"/>
          <p:cNvGrpSpPr>
            <a:grpSpLocks/>
          </p:cNvGrpSpPr>
          <p:nvPr/>
        </p:nvGrpSpPr>
        <p:grpSpPr bwMode="auto">
          <a:xfrm>
            <a:off x="5205350" y="2464468"/>
            <a:ext cx="266700" cy="274638"/>
            <a:chOff x="3585" y="1801"/>
            <a:chExt cx="1525" cy="1519"/>
          </a:xfrm>
        </p:grpSpPr>
        <p:sp>
          <p:nvSpPr>
            <p:cNvPr id="6158"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57"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56"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5" name="Group 9"/>
            <p:cNvGrpSpPr>
              <a:grpSpLocks/>
            </p:cNvGrpSpPr>
            <p:nvPr/>
          </p:nvGrpSpPr>
          <p:grpSpPr bwMode="auto">
            <a:xfrm>
              <a:off x="3858" y="2530"/>
              <a:ext cx="980" cy="480"/>
              <a:chOff x="4028" y="4516"/>
              <a:chExt cx="980" cy="480"/>
            </a:xfrm>
          </p:grpSpPr>
          <p:sp>
            <p:nvSpPr>
              <p:cNvPr id="6155"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54"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7" name="Group 1"/>
          <p:cNvGrpSpPr>
            <a:grpSpLocks/>
          </p:cNvGrpSpPr>
          <p:nvPr/>
        </p:nvGrpSpPr>
        <p:grpSpPr bwMode="auto">
          <a:xfrm>
            <a:off x="5187594" y="2141976"/>
            <a:ext cx="266700" cy="274638"/>
            <a:chOff x="3585" y="1801"/>
            <a:chExt cx="1525" cy="1519"/>
          </a:xfrm>
        </p:grpSpPr>
        <p:sp>
          <p:nvSpPr>
            <p:cNvPr id="6151"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50"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49"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8" name="Group 2"/>
            <p:cNvGrpSpPr>
              <a:grpSpLocks/>
            </p:cNvGrpSpPr>
            <p:nvPr/>
          </p:nvGrpSpPr>
          <p:grpSpPr bwMode="auto">
            <a:xfrm>
              <a:off x="3858" y="2530"/>
              <a:ext cx="980" cy="480"/>
              <a:chOff x="4028" y="4516"/>
              <a:chExt cx="980" cy="480"/>
            </a:xfrm>
          </p:grpSpPr>
          <p:sp>
            <p:nvSpPr>
              <p:cNvPr id="6148"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47"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9" name="Group 34"/>
          <p:cNvGrpSpPr>
            <a:grpSpLocks/>
          </p:cNvGrpSpPr>
          <p:nvPr/>
        </p:nvGrpSpPr>
        <p:grpSpPr bwMode="auto">
          <a:xfrm>
            <a:off x="7182941" y="3279565"/>
            <a:ext cx="266700" cy="274638"/>
            <a:chOff x="5975" y="2041"/>
            <a:chExt cx="1525" cy="1519"/>
          </a:xfrm>
        </p:grpSpPr>
        <p:sp>
          <p:nvSpPr>
            <p:cNvPr id="588"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589"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590"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591"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592"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10" name="Group 8"/>
          <p:cNvGrpSpPr>
            <a:grpSpLocks/>
          </p:cNvGrpSpPr>
          <p:nvPr/>
        </p:nvGrpSpPr>
        <p:grpSpPr bwMode="auto">
          <a:xfrm>
            <a:off x="5185274" y="3615146"/>
            <a:ext cx="266700" cy="274638"/>
            <a:chOff x="3585" y="1801"/>
            <a:chExt cx="1525" cy="1519"/>
          </a:xfrm>
        </p:grpSpPr>
        <p:sp>
          <p:nvSpPr>
            <p:cNvPr id="605"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06"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07"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11" name="Group 9"/>
            <p:cNvGrpSpPr>
              <a:grpSpLocks/>
            </p:cNvGrpSpPr>
            <p:nvPr/>
          </p:nvGrpSpPr>
          <p:grpSpPr bwMode="auto">
            <a:xfrm>
              <a:off x="3858" y="2530"/>
              <a:ext cx="980" cy="480"/>
              <a:chOff x="4028" y="4516"/>
              <a:chExt cx="980" cy="480"/>
            </a:xfrm>
          </p:grpSpPr>
          <p:sp>
            <p:nvSpPr>
              <p:cNvPr id="609"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0"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12" name="Group 22"/>
          <p:cNvGrpSpPr>
            <a:grpSpLocks/>
          </p:cNvGrpSpPr>
          <p:nvPr/>
        </p:nvGrpSpPr>
        <p:grpSpPr bwMode="auto">
          <a:xfrm>
            <a:off x="5162591" y="3908967"/>
            <a:ext cx="287339" cy="276225"/>
            <a:chOff x="3825" y="3791"/>
            <a:chExt cx="1525" cy="1519"/>
          </a:xfrm>
        </p:grpSpPr>
        <p:sp>
          <p:nvSpPr>
            <p:cNvPr id="612"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3"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4"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5"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13" name="Group 22"/>
          <p:cNvGrpSpPr>
            <a:grpSpLocks/>
          </p:cNvGrpSpPr>
          <p:nvPr/>
        </p:nvGrpSpPr>
        <p:grpSpPr bwMode="auto">
          <a:xfrm>
            <a:off x="5184711" y="4437112"/>
            <a:ext cx="287339" cy="276225"/>
            <a:chOff x="3825" y="3791"/>
            <a:chExt cx="1525" cy="1519"/>
          </a:xfrm>
        </p:grpSpPr>
        <p:sp>
          <p:nvSpPr>
            <p:cNvPr id="617"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8"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19"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20"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14" name="Group 22"/>
          <p:cNvGrpSpPr>
            <a:grpSpLocks/>
          </p:cNvGrpSpPr>
          <p:nvPr/>
        </p:nvGrpSpPr>
        <p:grpSpPr bwMode="auto">
          <a:xfrm>
            <a:off x="5210359" y="4869160"/>
            <a:ext cx="287339" cy="276225"/>
            <a:chOff x="3825" y="3791"/>
            <a:chExt cx="1525" cy="1519"/>
          </a:xfrm>
        </p:grpSpPr>
        <p:sp>
          <p:nvSpPr>
            <p:cNvPr id="622"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23"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24"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25"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15" name="Group 22"/>
          <p:cNvGrpSpPr>
            <a:grpSpLocks/>
          </p:cNvGrpSpPr>
          <p:nvPr/>
        </p:nvGrpSpPr>
        <p:grpSpPr bwMode="auto">
          <a:xfrm>
            <a:off x="6082429" y="2060837"/>
            <a:ext cx="287339" cy="276225"/>
            <a:chOff x="3825" y="3791"/>
            <a:chExt cx="1525" cy="1519"/>
          </a:xfrm>
        </p:grpSpPr>
        <p:sp>
          <p:nvSpPr>
            <p:cNvPr id="627"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28"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29"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30"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16" name="Group 8"/>
          <p:cNvGrpSpPr>
            <a:grpSpLocks/>
          </p:cNvGrpSpPr>
          <p:nvPr/>
        </p:nvGrpSpPr>
        <p:grpSpPr bwMode="auto">
          <a:xfrm>
            <a:off x="6071323" y="2442370"/>
            <a:ext cx="266700" cy="274638"/>
            <a:chOff x="3585" y="1801"/>
            <a:chExt cx="1525" cy="1519"/>
          </a:xfrm>
        </p:grpSpPr>
        <p:sp>
          <p:nvSpPr>
            <p:cNvPr id="632"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33"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34"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17" name="Group 9"/>
            <p:cNvGrpSpPr>
              <a:grpSpLocks/>
            </p:cNvGrpSpPr>
            <p:nvPr/>
          </p:nvGrpSpPr>
          <p:grpSpPr bwMode="auto">
            <a:xfrm>
              <a:off x="3858" y="2530"/>
              <a:ext cx="980" cy="480"/>
              <a:chOff x="4028" y="4516"/>
              <a:chExt cx="980" cy="480"/>
            </a:xfrm>
          </p:grpSpPr>
          <p:sp>
            <p:nvSpPr>
              <p:cNvPr id="636"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37"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18" name="Group 22"/>
          <p:cNvGrpSpPr>
            <a:grpSpLocks/>
          </p:cNvGrpSpPr>
          <p:nvPr/>
        </p:nvGrpSpPr>
        <p:grpSpPr bwMode="auto">
          <a:xfrm>
            <a:off x="6017301" y="2833416"/>
            <a:ext cx="287339" cy="276225"/>
            <a:chOff x="3825" y="3791"/>
            <a:chExt cx="1525" cy="1519"/>
          </a:xfrm>
        </p:grpSpPr>
        <p:sp>
          <p:nvSpPr>
            <p:cNvPr id="639"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40"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41"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42"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19" name="Group 22"/>
          <p:cNvGrpSpPr>
            <a:grpSpLocks/>
          </p:cNvGrpSpPr>
          <p:nvPr/>
        </p:nvGrpSpPr>
        <p:grpSpPr bwMode="auto">
          <a:xfrm>
            <a:off x="6028971" y="3274269"/>
            <a:ext cx="287339" cy="276225"/>
            <a:chOff x="3825" y="3791"/>
            <a:chExt cx="1525" cy="1519"/>
          </a:xfrm>
        </p:grpSpPr>
        <p:sp>
          <p:nvSpPr>
            <p:cNvPr id="644"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45"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46"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47"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20" name="Group 8"/>
          <p:cNvGrpSpPr>
            <a:grpSpLocks/>
          </p:cNvGrpSpPr>
          <p:nvPr/>
        </p:nvGrpSpPr>
        <p:grpSpPr bwMode="auto">
          <a:xfrm>
            <a:off x="6065582" y="3587754"/>
            <a:ext cx="266700" cy="274638"/>
            <a:chOff x="3585" y="1801"/>
            <a:chExt cx="1525" cy="1519"/>
          </a:xfrm>
        </p:grpSpPr>
        <p:sp>
          <p:nvSpPr>
            <p:cNvPr id="649"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50"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51"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21" name="Group 9"/>
            <p:cNvGrpSpPr>
              <a:grpSpLocks/>
            </p:cNvGrpSpPr>
            <p:nvPr/>
          </p:nvGrpSpPr>
          <p:grpSpPr bwMode="auto">
            <a:xfrm>
              <a:off x="3858" y="2530"/>
              <a:ext cx="980" cy="480"/>
              <a:chOff x="4028" y="4516"/>
              <a:chExt cx="980" cy="480"/>
            </a:xfrm>
          </p:grpSpPr>
          <p:sp>
            <p:nvSpPr>
              <p:cNvPr id="653"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54"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22" name="Group 22"/>
          <p:cNvGrpSpPr>
            <a:grpSpLocks/>
          </p:cNvGrpSpPr>
          <p:nvPr/>
        </p:nvGrpSpPr>
        <p:grpSpPr bwMode="auto">
          <a:xfrm>
            <a:off x="6054708" y="3970203"/>
            <a:ext cx="287339" cy="276225"/>
            <a:chOff x="3825" y="3791"/>
            <a:chExt cx="1525" cy="1519"/>
          </a:xfrm>
        </p:grpSpPr>
        <p:sp>
          <p:nvSpPr>
            <p:cNvPr id="656"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57"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58"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59"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23" name="Group 22"/>
          <p:cNvGrpSpPr>
            <a:grpSpLocks/>
          </p:cNvGrpSpPr>
          <p:nvPr/>
        </p:nvGrpSpPr>
        <p:grpSpPr bwMode="auto">
          <a:xfrm>
            <a:off x="6088359" y="4424719"/>
            <a:ext cx="287339" cy="276225"/>
            <a:chOff x="3825" y="3791"/>
            <a:chExt cx="1525" cy="1519"/>
          </a:xfrm>
        </p:grpSpPr>
        <p:sp>
          <p:nvSpPr>
            <p:cNvPr id="661"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62"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63"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64"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24" name="Group 8"/>
          <p:cNvGrpSpPr>
            <a:grpSpLocks/>
          </p:cNvGrpSpPr>
          <p:nvPr/>
        </p:nvGrpSpPr>
        <p:grpSpPr bwMode="auto">
          <a:xfrm>
            <a:off x="6126617" y="4852055"/>
            <a:ext cx="266700" cy="274638"/>
            <a:chOff x="3585" y="1801"/>
            <a:chExt cx="1525" cy="1519"/>
          </a:xfrm>
        </p:grpSpPr>
        <p:sp>
          <p:nvSpPr>
            <p:cNvPr id="666"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67"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68"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25" name="Group 9"/>
            <p:cNvGrpSpPr>
              <a:grpSpLocks/>
            </p:cNvGrpSpPr>
            <p:nvPr/>
          </p:nvGrpSpPr>
          <p:grpSpPr bwMode="auto">
            <a:xfrm>
              <a:off x="3858" y="2530"/>
              <a:ext cx="980" cy="480"/>
              <a:chOff x="4028" y="4516"/>
              <a:chExt cx="980" cy="480"/>
            </a:xfrm>
          </p:grpSpPr>
          <p:sp>
            <p:nvSpPr>
              <p:cNvPr id="670"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71"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26" name="Group 22"/>
          <p:cNvGrpSpPr>
            <a:grpSpLocks/>
          </p:cNvGrpSpPr>
          <p:nvPr/>
        </p:nvGrpSpPr>
        <p:grpSpPr bwMode="auto">
          <a:xfrm>
            <a:off x="7212233" y="2108975"/>
            <a:ext cx="287339" cy="276225"/>
            <a:chOff x="3825" y="3791"/>
            <a:chExt cx="1525" cy="1519"/>
          </a:xfrm>
        </p:grpSpPr>
        <p:sp>
          <p:nvSpPr>
            <p:cNvPr id="673"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74"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75"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76"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27" name="Group 8"/>
          <p:cNvGrpSpPr>
            <a:grpSpLocks/>
          </p:cNvGrpSpPr>
          <p:nvPr/>
        </p:nvGrpSpPr>
        <p:grpSpPr bwMode="auto">
          <a:xfrm>
            <a:off x="7186683" y="2457540"/>
            <a:ext cx="266700" cy="274638"/>
            <a:chOff x="3585" y="1801"/>
            <a:chExt cx="1525" cy="1519"/>
          </a:xfrm>
        </p:grpSpPr>
        <p:sp>
          <p:nvSpPr>
            <p:cNvPr id="678"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79"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80"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28" name="Group 9"/>
            <p:cNvGrpSpPr>
              <a:grpSpLocks/>
            </p:cNvGrpSpPr>
            <p:nvPr/>
          </p:nvGrpSpPr>
          <p:grpSpPr bwMode="auto">
            <a:xfrm>
              <a:off x="3858" y="2530"/>
              <a:ext cx="980" cy="480"/>
              <a:chOff x="4028" y="4516"/>
              <a:chExt cx="980" cy="480"/>
            </a:xfrm>
          </p:grpSpPr>
          <p:sp>
            <p:nvSpPr>
              <p:cNvPr id="682"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83"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29" name="Group 8"/>
          <p:cNvGrpSpPr>
            <a:grpSpLocks/>
          </p:cNvGrpSpPr>
          <p:nvPr/>
        </p:nvGrpSpPr>
        <p:grpSpPr bwMode="auto">
          <a:xfrm>
            <a:off x="7177555" y="2829561"/>
            <a:ext cx="266700" cy="274638"/>
            <a:chOff x="3585" y="1801"/>
            <a:chExt cx="1525" cy="1519"/>
          </a:xfrm>
        </p:grpSpPr>
        <p:sp>
          <p:nvSpPr>
            <p:cNvPr id="685"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86"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87"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30" name="Group 9"/>
            <p:cNvGrpSpPr>
              <a:grpSpLocks/>
            </p:cNvGrpSpPr>
            <p:nvPr/>
          </p:nvGrpSpPr>
          <p:grpSpPr bwMode="auto">
            <a:xfrm>
              <a:off x="3858" y="2530"/>
              <a:ext cx="980" cy="480"/>
              <a:chOff x="4028" y="4516"/>
              <a:chExt cx="980" cy="480"/>
            </a:xfrm>
          </p:grpSpPr>
          <p:sp>
            <p:nvSpPr>
              <p:cNvPr id="689"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90"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31" name="Group 22"/>
          <p:cNvGrpSpPr>
            <a:grpSpLocks/>
          </p:cNvGrpSpPr>
          <p:nvPr/>
        </p:nvGrpSpPr>
        <p:grpSpPr bwMode="auto">
          <a:xfrm>
            <a:off x="7178136" y="3581448"/>
            <a:ext cx="287339" cy="276225"/>
            <a:chOff x="3825" y="3791"/>
            <a:chExt cx="1525" cy="1519"/>
          </a:xfrm>
        </p:grpSpPr>
        <p:sp>
          <p:nvSpPr>
            <p:cNvPr id="692"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93"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94"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95"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738" name="Group 22"/>
          <p:cNvGrpSpPr>
            <a:grpSpLocks/>
          </p:cNvGrpSpPr>
          <p:nvPr/>
        </p:nvGrpSpPr>
        <p:grpSpPr bwMode="auto">
          <a:xfrm>
            <a:off x="7166567" y="3916830"/>
            <a:ext cx="287339" cy="276225"/>
            <a:chOff x="3825" y="3791"/>
            <a:chExt cx="1525" cy="1519"/>
          </a:xfrm>
        </p:grpSpPr>
        <p:sp>
          <p:nvSpPr>
            <p:cNvPr id="697"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98"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699"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00"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743" name="Group 34"/>
          <p:cNvGrpSpPr>
            <a:grpSpLocks/>
          </p:cNvGrpSpPr>
          <p:nvPr/>
        </p:nvGrpSpPr>
        <p:grpSpPr bwMode="auto">
          <a:xfrm>
            <a:off x="7209280" y="4419424"/>
            <a:ext cx="266700" cy="274638"/>
            <a:chOff x="5975" y="2041"/>
            <a:chExt cx="1525" cy="1519"/>
          </a:xfrm>
        </p:grpSpPr>
        <p:sp>
          <p:nvSpPr>
            <p:cNvPr id="702"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03"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04"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05"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06"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749" name="Group 8"/>
          <p:cNvGrpSpPr>
            <a:grpSpLocks/>
          </p:cNvGrpSpPr>
          <p:nvPr/>
        </p:nvGrpSpPr>
        <p:grpSpPr bwMode="auto">
          <a:xfrm>
            <a:off x="7215989" y="4869806"/>
            <a:ext cx="266700" cy="274638"/>
            <a:chOff x="3585" y="1801"/>
            <a:chExt cx="1525" cy="1519"/>
          </a:xfrm>
        </p:grpSpPr>
        <p:sp>
          <p:nvSpPr>
            <p:cNvPr id="708"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09"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10"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753" name="Group 9"/>
            <p:cNvGrpSpPr>
              <a:grpSpLocks/>
            </p:cNvGrpSpPr>
            <p:nvPr/>
          </p:nvGrpSpPr>
          <p:grpSpPr bwMode="auto">
            <a:xfrm>
              <a:off x="3858" y="2530"/>
              <a:ext cx="980" cy="480"/>
              <a:chOff x="4028" y="4516"/>
              <a:chExt cx="980" cy="480"/>
            </a:xfrm>
          </p:grpSpPr>
          <p:sp>
            <p:nvSpPr>
              <p:cNvPr id="712"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13"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756" name="Group 8"/>
          <p:cNvGrpSpPr>
            <a:grpSpLocks/>
          </p:cNvGrpSpPr>
          <p:nvPr/>
        </p:nvGrpSpPr>
        <p:grpSpPr bwMode="auto">
          <a:xfrm>
            <a:off x="8100394" y="2143226"/>
            <a:ext cx="266700" cy="274638"/>
            <a:chOff x="3585" y="1801"/>
            <a:chExt cx="1525" cy="1519"/>
          </a:xfrm>
        </p:grpSpPr>
        <p:sp>
          <p:nvSpPr>
            <p:cNvPr id="715"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16"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17"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760" name="Group 9"/>
            <p:cNvGrpSpPr>
              <a:grpSpLocks/>
            </p:cNvGrpSpPr>
            <p:nvPr/>
          </p:nvGrpSpPr>
          <p:grpSpPr bwMode="auto">
            <a:xfrm>
              <a:off x="3858" y="2530"/>
              <a:ext cx="980" cy="480"/>
              <a:chOff x="4028" y="4516"/>
              <a:chExt cx="980" cy="480"/>
            </a:xfrm>
          </p:grpSpPr>
          <p:sp>
            <p:nvSpPr>
              <p:cNvPr id="719"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20"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763" name="Group 22"/>
          <p:cNvGrpSpPr>
            <a:grpSpLocks/>
          </p:cNvGrpSpPr>
          <p:nvPr/>
        </p:nvGrpSpPr>
        <p:grpSpPr bwMode="auto">
          <a:xfrm>
            <a:off x="8097481" y="2480292"/>
            <a:ext cx="287339" cy="276225"/>
            <a:chOff x="3825" y="3791"/>
            <a:chExt cx="1525" cy="1519"/>
          </a:xfrm>
        </p:grpSpPr>
        <p:sp>
          <p:nvSpPr>
            <p:cNvPr id="722"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ZA" dirty="0">
                <a:solidFill>
                  <a:prstClr val="black"/>
                </a:solidFill>
              </a:endParaRPr>
            </a:p>
          </p:txBody>
        </p:sp>
        <p:sp>
          <p:nvSpPr>
            <p:cNvPr id="723"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ZA" dirty="0">
                <a:solidFill>
                  <a:prstClr val="black"/>
                </a:solidFill>
              </a:endParaRPr>
            </a:p>
          </p:txBody>
        </p:sp>
        <p:sp>
          <p:nvSpPr>
            <p:cNvPr id="724"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ZA" dirty="0">
                <a:solidFill>
                  <a:prstClr val="black"/>
                </a:solidFill>
              </a:endParaRPr>
            </a:p>
          </p:txBody>
        </p:sp>
        <p:sp>
          <p:nvSpPr>
            <p:cNvPr id="725"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ZA" dirty="0">
                <a:solidFill>
                  <a:prstClr val="black"/>
                </a:solidFill>
              </a:endParaRPr>
            </a:p>
          </p:txBody>
        </p:sp>
      </p:grpSp>
      <p:grpSp>
        <p:nvGrpSpPr>
          <p:cNvPr id="769" name="Group 8"/>
          <p:cNvGrpSpPr>
            <a:grpSpLocks/>
          </p:cNvGrpSpPr>
          <p:nvPr/>
        </p:nvGrpSpPr>
        <p:grpSpPr bwMode="auto">
          <a:xfrm>
            <a:off x="8075067" y="2825495"/>
            <a:ext cx="266700" cy="274638"/>
            <a:chOff x="3585" y="1801"/>
            <a:chExt cx="1525" cy="1519"/>
          </a:xfrm>
        </p:grpSpPr>
        <p:sp>
          <p:nvSpPr>
            <p:cNvPr id="727"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28"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29"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775" name="Group 9"/>
            <p:cNvGrpSpPr>
              <a:grpSpLocks/>
            </p:cNvGrpSpPr>
            <p:nvPr/>
          </p:nvGrpSpPr>
          <p:grpSpPr bwMode="auto">
            <a:xfrm>
              <a:off x="3858" y="2530"/>
              <a:ext cx="980" cy="480"/>
              <a:chOff x="4028" y="4516"/>
              <a:chExt cx="980" cy="480"/>
            </a:xfrm>
          </p:grpSpPr>
          <p:sp>
            <p:nvSpPr>
              <p:cNvPr id="731"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32"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776" name="Group 22"/>
          <p:cNvGrpSpPr>
            <a:grpSpLocks/>
          </p:cNvGrpSpPr>
          <p:nvPr/>
        </p:nvGrpSpPr>
        <p:grpSpPr bwMode="auto">
          <a:xfrm>
            <a:off x="8083258" y="3256986"/>
            <a:ext cx="287339" cy="276225"/>
            <a:chOff x="3825" y="3791"/>
            <a:chExt cx="1525" cy="1519"/>
          </a:xfrm>
        </p:grpSpPr>
        <p:sp>
          <p:nvSpPr>
            <p:cNvPr id="734"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35"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36"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37"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777" name="Group 22"/>
          <p:cNvGrpSpPr>
            <a:grpSpLocks/>
          </p:cNvGrpSpPr>
          <p:nvPr/>
        </p:nvGrpSpPr>
        <p:grpSpPr bwMode="auto">
          <a:xfrm>
            <a:off x="8093052" y="3589218"/>
            <a:ext cx="287339" cy="276225"/>
            <a:chOff x="3825" y="3791"/>
            <a:chExt cx="1525" cy="1519"/>
          </a:xfrm>
        </p:grpSpPr>
        <p:sp>
          <p:nvSpPr>
            <p:cNvPr id="739"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40"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41"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42"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778" name="Group 34"/>
          <p:cNvGrpSpPr>
            <a:grpSpLocks/>
          </p:cNvGrpSpPr>
          <p:nvPr/>
        </p:nvGrpSpPr>
        <p:grpSpPr bwMode="auto">
          <a:xfrm>
            <a:off x="8112953" y="3899457"/>
            <a:ext cx="266700" cy="274638"/>
            <a:chOff x="5975" y="2041"/>
            <a:chExt cx="1525" cy="1519"/>
          </a:xfrm>
        </p:grpSpPr>
        <p:sp>
          <p:nvSpPr>
            <p:cNvPr id="744"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45"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46"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47"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48"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779" name="Group 8"/>
          <p:cNvGrpSpPr>
            <a:grpSpLocks/>
          </p:cNvGrpSpPr>
          <p:nvPr/>
        </p:nvGrpSpPr>
        <p:grpSpPr bwMode="auto">
          <a:xfrm>
            <a:off x="8160152" y="4388439"/>
            <a:ext cx="266700" cy="274638"/>
            <a:chOff x="3585" y="1801"/>
            <a:chExt cx="1525" cy="1519"/>
          </a:xfrm>
        </p:grpSpPr>
        <p:sp>
          <p:nvSpPr>
            <p:cNvPr id="750"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51"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52"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780" name="Group 9"/>
            <p:cNvGrpSpPr>
              <a:grpSpLocks/>
            </p:cNvGrpSpPr>
            <p:nvPr/>
          </p:nvGrpSpPr>
          <p:grpSpPr bwMode="auto">
            <a:xfrm>
              <a:off x="3858" y="2530"/>
              <a:ext cx="980" cy="480"/>
              <a:chOff x="4028" y="4516"/>
              <a:chExt cx="980" cy="480"/>
            </a:xfrm>
          </p:grpSpPr>
          <p:sp>
            <p:nvSpPr>
              <p:cNvPr id="754"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55"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781" name="Group 8"/>
          <p:cNvGrpSpPr>
            <a:grpSpLocks/>
          </p:cNvGrpSpPr>
          <p:nvPr/>
        </p:nvGrpSpPr>
        <p:grpSpPr bwMode="auto">
          <a:xfrm>
            <a:off x="8178016" y="4873193"/>
            <a:ext cx="266700" cy="274638"/>
            <a:chOff x="3585" y="1801"/>
            <a:chExt cx="1525" cy="1519"/>
          </a:xfrm>
        </p:grpSpPr>
        <p:sp>
          <p:nvSpPr>
            <p:cNvPr id="757" name="Oval 14"/>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58" name="Oval 13"/>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59" name="Oval 12"/>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785" name="Group 9"/>
            <p:cNvGrpSpPr>
              <a:grpSpLocks/>
            </p:cNvGrpSpPr>
            <p:nvPr/>
          </p:nvGrpSpPr>
          <p:grpSpPr bwMode="auto">
            <a:xfrm>
              <a:off x="3858" y="2530"/>
              <a:ext cx="980" cy="480"/>
              <a:chOff x="4028" y="4516"/>
              <a:chExt cx="980" cy="480"/>
            </a:xfrm>
          </p:grpSpPr>
          <p:sp>
            <p:nvSpPr>
              <p:cNvPr id="761" name="Oval 11"/>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62" name="Rectangle 10"/>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789" name="Group 34"/>
          <p:cNvGrpSpPr>
            <a:grpSpLocks/>
          </p:cNvGrpSpPr>
          <p:nvPr/>
        </p:nvGrpSpPr>
        <p:grpSpPr bwMode="auto">
          <a:xfrm>
            <a:off x="6085831" y="1678321"/>
            <a:ext cx="266700" cy="274638"/>
            <a:chOff x="5975" y="2041"/>
            <a:chExt cx="1525" cy="1519"/>
          </a:xfrm>
        </p:grpSpPr>
        <p:sp>
          <p:nvSpPr>
            <p:cNvPr id="764"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65"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66"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67"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68"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796" name="Group 34"/>
          <p:cNvGrpSpPr>
            <a:grpSpLocks/>
          </p:cNvGrpSpPr>
          <p:nvPr/>
        </p:nvGrpSpPr>
        <p:grpSpPr bwMode="auto">
          <a:xfrm>
            <a:off x="7209611" y="1660635"/>
            <a:ext cx="266700" cy="274638"/>
            <a:chOff x="5975" y="2041"/>
            <a:chExt cx="1525" cy="1519"/>
          </a:xfrm>
        </p:grpSpPr>
        <p:sp>
          <p:nvSpPr>
            <p:cNvPr id="770"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71"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72"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73"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74"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pic>
        <p:nvPicPr>
          <p:cNvPr id="6354" name="Picture 210"/>
          <p:cNvPicPr>
            <a:picLocks noChangeAspect="1" noChangeArrowheads="1"/>
          </p:cNvPicPr>
          <p:nvPr/>
        </p:nvPicPr>
        <p:blipFill>
          <a:blip r:embed="rId3" cstate="print"/>
          <a:srcRect/>
          <a:stretch>
            <a:fillRect/>
          </a:stretch>
        </p:blipFill>
        <p:spPr bwMode="auto">
          <a:xfrm>
            <a:off x="8106865" y="1668814"/>
            <a:ext cx="5730875" cy="268287"/>
          </a:xfrm>
          <a:prstGeom prst="rect">
            <a:avLst/>
          </a:prstGeom>
          <a:noFill/>
          <a:ln w="9525">
            <a:noFill/>
            <a:miter lim="800000"/>
            <a:headEnd/>
            <a:tailEnd/>
          </a:ln>
          <a:effectLst/>
        </p:spPr>
      </p:pic>
      <p:grpSp>
        <p:nvGrpSpPr>
          <p:cNvPr id="805" name="Group 1"/>
          <p:cNvGrpSpPr>
            <a:grpSpLocks/>
          </p:cNvGrpSpPr>
          <p:nvPr/>
        </p:nvGrpSpPr>
        <p:grpSpPr bwMode="auto">
          <a:xfrm>
            <a:off x="1784207" y="5717072"/>
            <a:ext cx="266700" cy="274638"/>
            <a:chOff x="3585" y="1801"/>
            <a:chExt cx="1525" cy="1519"/>
          </a:xfrm>
        </p:grpSpPr>
        <p:sp>
          <p:nvSpPr>
            <p:cNvPr id="782"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83"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84"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807" name="Group 2"/>
            <p:cNvGrpSpPr>
              <a:grpSpLocks/>
            </p:cNvGrpSpPr>
            <p:nvPr/>
          </p:nvGrpSpPr>
          <p:grpSpPr bwMode="auto">
            <a:xfrm>
              <a:off x="3858" y="2530"/>
              <a:ext cx="980" cy="480"/>
              <a:chOff x="4028" y="4516"/>
              <a:chExt cx="980" cy="480"/>
            </a:xfrm>
          </p:grpSpPr>
          <p:sp>
            <p:nvSpPr>
              <p:cNvPr id="786"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87"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sp>
        <p:nvSpPr>
          <p:cNvPr id="788" name="Rectangle 787"/>
          <p:cNvSpPr/>
          <p:nvPr/>
        </p:nvSpPr>
        <p:spPr>
          <a:xfrm>
            <a:off x="2042050" y="5735760"/>
            <a:ext cx="1080745" cy="307777"/>
          </a:xfrm>
          <a:prstGeom prst="rect">
            <a:avLst/>
          </a:prstGeom>
        </p:spPr>
        <p:txBody>
          <a:bodyPr wrap="none">
            <a:spAutoFit/>
          </a:bodyPr>
          <a:lstStyle/>
          <a:p>
            <a:pPr algn="just"/>
            <a:r>
              <a:rPr lang="en-US" sz="1400" dirty="0" smtClean="0">
                <a:solidFill>
                  <a:prstClr val="black"/>
                </a:solidFill>
                <a:latin typeface="Arial"/>
                <a:ea typeface="Times New Roman"/>
                <a:cs typeface="Times New Roman"/>
              </a:rPr>
              <a:t>Unqualified</a:t>
            </a:r>
            <a:endParaRPr lang="en-ZA" sz="1400" dirty="0">
              <a:solidFill>
                <a:prstClr val="black"/>
              </a:solidFill>
              <a:latin typeface="Times New Roman"/>
              <a:ea typeface="Times New Roman"/>
              <a:cs typeface="Times New Roman"/>
            </a:endParaRPr>
          </a:p>
        </p:txBody>
      </p:sp>
      <p:grpSp>
        <p:nvGrpSpPr>
          <p:cNvPr id="808" name="Group 34"/>
          <p:cNvGrpSpPr>
            <a:grpSpLocks/>
          </p:cNvGrpSpPr>
          <p:nvPr/>
        </p:nvGrpSpPr>
        <p:grpSpPr bwMode="auto">
          <a:xfrm>
            <a:off x="4820858" y="5715016"/>
            <a:ext cx="266700" cy="274638"/>
            <a:chOff x="5975" y="2041"/>
            <a:chExt cx="1525" cy="1519"/>
          </a:xfrm>
        </p:grpSpPr>
        <p:sp>
          <p:nvSpPr>
            <p:cNvPr id="790"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91"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92"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93"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94"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sp>
        <p:nvSpPr>
          <p:cNvPr id="795" name="Rectangle 794"/>
          <p:cNvSpPr/>
          <p:nvPr/>
        </p:nvSpPr>
        <p:spPr>
          <a:xfrm>
            <a:off x="7715275" y="857232"/>
            <a:ext cx="184731" cy="400110"/>
          </a:xfrm>
          <a:prstGeom prst="rect">
            <a:avLst/>
          </a:prstGeom>
        </p:spPr>
        <p:txBody>
          <a:bodyPr wrap="none">
            <a:spAutoFit/>
          </a:bodyPr>
          <a:lstStyle/>
          <a:p>
            <a:pPr algn="just"/>
            <a:endParaRPr lang="en-ZA" sz="2000" dirty="0">
              <a:solidFill>
                <a:prstClr val="black"/>
              </a:solidFill>
              <a:latin typeface="Times New Roman"/>
              <a:ea typeface="Times New Roman"/>
              <a:cs typeface="Times New Roman"/>
            </a:endParaRPr>
          </a:p>
        </p:txBody>
      </p:sp>
      <p:grpSp>
        <p:nvGrpSpPr>
          <p:cNvPr id="809" name="Group 22"/>
          <p:cNvGrpSpPr>
            <a:grpSpLocks/>
          </p:cNvGrpSpPr>
          <p:nvPr/>
        </p:nvGrpSpPr>
        <p:grpSpPr bwMode="auto">
          <a:xfrm>
            <a:off x="3301037" y="5727038"/>
            <a:ext cx="287339" cy="276225"/>
            <a:chOff x="3825" y="3791"/>
            <a:chExt cx="1525" cy="1519"/>
          </a:xfrm>
        </p:grpSpPr>
        <p:sp>
          <p:nvSpPr>
            <p:cNvPr id="797"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98"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799"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800"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sp>
        <p:nvSpPr>
          <p:cNvPr id="801" name="Rectangle 800"/>
          <p:cNvSpPr/>
          <p:nvPr/>
        </p:nvSpPr>
        <p:spPr>
          <a:xfrm>
            <a:off x="5072067" y="5715018"/>
            <a:ext cx="1197764" cy="307777"/>
          </a:xfrm>
          <a:prstGeom prst="rect">
            <a:avLst/>
          </a:prstGeom>
        </p:spPr>
        <p:txBody>
          <a:bodyPr wrap="square">
            <a:spAutoFit/>
          </a:bodyPr>
          <a:lstStyle/>
          <a:p>
            <a:pPr algn="just"/>
            <a:r>
              <a:rPr lang="en-US" sz="1400" dirty="0" smtClean="0">
                <a:solidFill>
                  <a:prstClr val="black"/>
                </a:solidFill>
                <a:latin typeface="Arial"/>
                <a:ea typeface="Times New Roman"/>
                <a:cs typeface="Times New Roman"/>
              </a:rPr>
              <a:t>Disclaimer</a:t>
            </a:r>
            <a:endParaRPr lang="en-ZA" sz="1400" dirty="0">
              <a:solidFill>
                <a:prstClr val="black"/>
              </a:solidFill>
              <a:latin typeface="Times New Roman"/>
              <a:ea typeface="Times New Roman"/>
              <a:cs typeface="Times New Roman"/>
            </a:endParaRPr>
          </a:p>
        </p:txBody>
      </p:sp>
      <p:sp>
        <p:nvSpPr>
          <p:cNvPr id="802" name="Rectangle 801"/>
          <p:cNvSpPr/>
          <p:nvPr/>
        </p:nvSpPr>
        <p:spPr>
          <a:xfrm>
            <a:off x="6538758" y="5730671"/>
            <a:ext cx="834897" cy="307777"/>
          </a:xfrm>
          <a:prstGeom prst="rect">
            <a:avLst/>
          </a:prstGeom>
        </p:spPr>
        <p:txBody>
          <a:bodyPr wrap="square">
            <a:spAutoFit/>
          </a:bodyPr>
          <a:lstStyle/>
          <a:p>
            <a:pPr algn="just"/>
            <a:r>
              <a:rPr lang="en-US" sz="1400" dirty="0" smtClean="0">
                <a:solidFill>
                  <a:prstClr val="black"/>
                </a:solidFill>
                <a:latin typeface="Arial"/>
                <a:ea typeface="Times New Roman"/>
                <a:cs typeface="Times New Roman"/>
              </a:rPr>
              <a:t>Adverse </a:t>
            </a:r>
            <a:endParaRPr lang="en-ZA" sz="1400" dirty="0">
              <a:solidFill>
                <a:prstClr val="black"/>
              </a:solidFill>
              <a:latin typeface="Times New Roman"/>
              <a:ea typeface="Times New Roman"/>
              <a:cs typeface="Times New Roman"/>
            </a:endParaRPr>
          </a:p>
        </p:txBody>
      </p:sp>
      <p:sp>
        <p:nvSpPr>
          <p:cNvPr id="803" name="Rectangle 802"/>
          <p:cNvSpPr/>
          <p:nvPr/>
        </p:nvSpPr>
        <p:spPr>
          <a:xfrm>
            <a:off x="3562313" y="5747513"/>
            <a:ext cx="891591" cy="307777"/>
          </a:xfrm>
          <a:prstGeom prst="rect">
            <a:avLst/>
          </a:prstGeom>
        </p:spPr>
        <p:txBody>
          <a:bodyPr wrap="none">
            <a:spAutoFit/>
          </a:bodyPr>
          <a:lstStyle/>
          <a:p>
            <a:pPr algn="just"/>
            <a:r>
              <a:rPr lang="en-US" sz="1400" dirty="0" smtClean="0">
                <a:solidFill>
                  <a:prstClr val="black"/>
                </a:solidFill>
                <a:latin typeface="Arial"/>
                <a:ea typeface="Times New Roman"/>
                <a:cs typeface="Times New Roman"/>
              </a:rPr>
              <a:t>Qualified</a:t>
            </a:r>
            <a:endParaRPr lang="en-ZA" sz="1400" dirty="0">
              <a:solidFill>
                <a:prstClr val="black"/>
              </a:solidFill>
              <a:latin typeface="Times New Roman"/>
              <a:ea typeface="Times New Roman"/>
              <a:cs typeface="Times New Roman"/>
            </a:endParaRPr>
          </a:p>
        </p:txBody>
      </p:sp>
      <p:pic>
        <p:nvPicPr>
          <p:cNvPr id="804" name="Picture 210"/>
          <p:cNvPicPr>
            <a:picLocks noChangeAspect="1" noChangeArrowheads="1"/>
          </p:cNvPicPr>
          <p:nvPr/>
        </p:nvPicPr>
        <p:blipFill>
          <a:blip r:embed="rId3" cstate="print"/>
          <a:srcRect/>
          <a:stretch>
            <a:fillRect/>
          </a:stretch>
        </p:blipFill>
        <p:spPr bwMode="auto">
          <a:xfrm>
            <a:off x="6232556" y="5773607"/>
            <a:ext cx="5730875" cy="268287"/>
          </a:xfrm>
          <a:prstGeom prst="rect">
            <a:avLst/>
          </a:prstGeom>
          <a:noFill/>
          <a:ln w="9525">
            <a:noFill/>
            <a:miter lim="800000"/>
            <a:headEnd/>
            <a:tailEnd/>
          </a:ln>
          <a:effectLst/>
        </p:spPr>
      </p:pic>
      <p:sp>
        <p:nvSpPr>
          <p:cNvPr id="806" name="Rectangle 805"/>
          <p:cNvSpPr/>
          <p:nvPr/>
        </p:nvSpPr>
        <p:spPr>
          <a:xfrm>
            <a:off x="345798" y="5377279"/>
            <a:ext cx="715260" cy="276999"/>
          </a:xfrm>
          <a:prstGeom prst="rect">
            <a:avLst/>
          </a:prstGeom>
        </p:spPr>
        <p:txBody>
          <a:bodyPr wrap="none">
            <a:spAutoFit/>
          </a:bodyPr>
          <a:lstStyle/>
          <a:p>
            <a:pPr algn="just"/>
            <a:r>
              <a:rPr lang="en-US" sz="1200" b="1" i="1" u="sng" dirty="0" smtClean="0">
                <a:solidFill>
                  <a:prstClr val="black"/>
                </a:solidFill>
                <a:latin typeface="Arial"/>
                <a:ea typeface="Times New Roman"/>
                <a:cs typeface="Times New Roman"/>
              </a:rPr>
              <a:t>NOTES</a:t>
            </a:r>
            <a:endParaRPr lang="en-ZA" sz="1200" b="1" i="1" u="sng" dirty="0">
              <a:solidFill>
                <a:prstClr val="black"/>
              </a:solidFill>
              <a:latin typeface="Times New Roman"/>
              <a:ea typeface="Times New Roman"/>
              <a:cs typeface="Times New Roman"/>
            </a:endParaRPr>
          </a:p>
        </p:txBody>
      </p:sp>
      <p:grpSp>
        <p:nvGrpSpPr>
          <p:cNvPr id="810" name="Group 34"/>
          <p:cNvGrpSpPr>
            <a:grpSpLocks/>
          </p:cNvGrpSpPr>
          <p:nvPr/>
        </p:nvGrpSpPr>
        <p:grpSpPr bwMode="auto">
          <a:xfrm>
            <a:off x="5156488" y="3261170"/>
            <a:ext cx="266700" cy="274638"/>
            <a:chOff x="5975" y="2041"/>
            <a:chExt cx="1525" cy="1519"/>
          </a:xfrm>
        </p:grpSpPr>
        <p:sp>
          <p:nvSpPr>
            <p:cNvPr id="241"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42"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43"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44"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45"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811" name="Group 1"/>
          <p:cNvGrpSpPr>
            <a:grpSpLocks/>
          </p:cNvGrpSpPr>
          <p:nvPr/>
        </p:nvGrpSpPr>
        <p:grpSpPr bwMode="auto">
          <a:xfrm>
            <a:off x="4344623" y="3589743"/>
            <a:ext cx="266700" cy="274638"/>
            <a:chOff x="3585" y="1801"/>
            <a:chExt cx="1525" cy="1519"/>
          </a:xfrm>
        </p:grpSpPr>
        <p:sp>
          <p:nvSpPr>
            <p:cNvPr id="240"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46"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47"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812" name="Group 2"/>
            <p:cNvGrpSpPr>
              <a:grpSpLocks/>
            </p:cNvGrpSpPr>
            <p:nvPr/>
          </p:nvGrpSpPr>
          <p:grpSpPr bwMode="auto">
            <a:xfrm>
              <a:off x="3858" y="2530"/>
              <a:ext cx="980" cy="480"/>
              <a:chOff x="4028" y="4516"/>
              <a:chExt cx="980" cy="480"/>
            </a:xfrm>
          </p:grpSpPr>
          <p:sp>
            <p:nvSpPr>
              <p:cNvPr id="249"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50"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813" name="Group 1"/>
          <p:cNvGrpSpPr>
            <a:grpSpLocks/>
          </p:cNvGrpSpPr>
          <p:nvPr/>
        </p:nvGrpSpPr>
        <p:grpSpPr bwMode="auto">
          <a:xfrm>
            <a:off x="4309519" y="2480739"/>
            <a:ext cx="266700" cy="274638"/>
            <a:chOff x="3585" y="1801"/>
            <a:chExt cx="1525" cy="1519"/>
          </a:xfrm>
        </p:grpSpPr>
        <p:sp>
          <p:nvSpPr>
            <p:cNvPr id="252"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53"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54"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814" name="Group 2"/>
            <p:cNvGrpSpPr>
              <a:grpSpLocks/>
            </p:cNvGrpSpPr>
            <p:nvPr/>
          </p:nvGrpSpPr>
          <p:grpSpPr bwMode="auto">
            <a:xfrm>
              <a:off x="3858" y="2530"/>
              <a:ext cx="980" cy="480"/>
              <a:chOff x="4028" y="4516"/>
              <a:chExt cx="980" cy="480"/>
            </a:xfrm>
          </p:grpSpPr>
          <p:sp>
            <p:nvSpPr>
              <p:cNvPr id="256"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57"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815" name="Group 1"/>
          <p:cNvGrpSpPr>
            <a:grpSpLocks/>
          </p:cNvGrpSpPr>
          <p:nvPr/>
        </p:nvGrpSpPr>
        <p:grpSpPr bwMode="auto">
          <a:xfrm>
            <a:off x="4405040" y="4872847"/>
            <a:ext cx="266700" cy="274638"/>
            <a:chOff x="3585" y="1801"/>
            <a:chExt cx="1525" cy="1519"/>
          </a:xfrm>
        </p:grpSpPr>
        <p:sp>
          <p:nvSpPr>
            <p:cNvPr id="259"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60"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61"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816" name="Group 2"/>
            <p:cNvGrpSpPr>
              <a:grpSpLocks/>
            </p:cNvGrpSpPr>
            <p:nvPr/>
          </p:nvGrpSpPr>
          <p:grpSpPr bwMode="auto">
            <a:xfrm>
              <a:off x="3858" y="2530"/>
              <a:ext cx="980" cy="480"/>
              <a:chOff x="4028" y="4516"/>
              <a:chExt cx="980" cy="480"/>
            </a:xfrm>
          </p:grpSpPr>
          <p:sp>
            <p:nvSpPr>
              <p:cNvPr id="263"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64"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817" name="Group 1"/>
          <p:cNvGrpSpPr>
            <a:grpSpLocks/>
          </p:cNvGrpSpPr>
          <p:nvPr/>
        </p:nvGrpSpPr>
        <p:grpSpPr bwMode="auto">
          <a:xfrm>
            <a:off x="4314010" y="2123753"/>
            <a:ext cx="266700" cy="274638"/>
            <a:chOff x="3585" y="1801"/>
            <a:chExt cx="1525" cy="1519"/>
          </a:xfrm>
        </p:grpSpPr>
        <p:sp>
          <p:nvSpPr>
            <p:cNvPr id="279"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80"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81"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818" name="Group 2"/>
            <p:cNvGrpSpPr>
              <a:grpSpLocks/>
            </p:cNvGrpSpPr>
            <p:nvPr/>
          </p:nvGrpSpPr>
          <p:grpSpPr bwMode="auto">
            <a:xfrm>
              <a:off x="3858" y="2530"/>
              <a:ext cx="980" cy="480"/>
              <a:chOff x="4028" y="4516"/>
              <a:chExt cx="980" cy="480"/>
            </a:xfrm>
          </p:grpSpPr>
          <p:sp>
            <p:nvSpPr>
              <p:cNvPr id="283"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84"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819" name="Group 22"/>
          <p:cNvGrpSpPr>
            <a:grpSpLocks/>
          </p:cNvGrpSpPr>
          <p:nvPr/>
        </p:nvGrpSpPr>
        <p:grpSpPr bwMode="auto">
          <a:xfrm>
            <a:off x="4270065" y="1670384"/>
            <a:ext cx="287339" cy="276225"/>
            <a:chOff x="3825" y="3791"/>
            <a:chExt cx="1525" cy="1519"/>
          </a:xfrm>
        </p:grpSpPr>
        <p:sp>
          <p:nvSpPr>
            <p:cNvPr id="298"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99"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00"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01"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820" name="Group 22"/>
          <p:cNvGrpSpPr>
            <a:grpSpLocks/>
          </p:cNvGrpSpPr>
          <p:nvPr/>
        </p:nvGrpSpPr>
        <p:grpSpPr bwMode="auto">
          <a:xfrm>
            <a:off x="4286145" y="2870715"/>
            <a:ext cx="287339" cy="276225"/>
            <a:chOff x="3825" y="3791"/>
            <a:chExt cx="1525" cy="1519"/>
          </a:xfrm>
        </p:grpSpPr>
        <p:sp>
          <p:nvSpPr>
            <p:cNvPr id="303"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04"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05"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06"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821" name="Group 22"/>
          <p:cNvGrpSpPr>
            <a:grpSpLocks/>
          </p:cNvGrpSpPr>
          <p:nvPr/>
        </p:nvGrpSpPr>
        <p:grpSpPr bwMode="auto">
          <a:xfrm>
            <a:off x="4375583" y="4435525"/>
            <a:ext cx="287339" cy="276225"/>
            <a:chOff x="3825" y="3791"/>
            <a:chExt cx="1525" cy="1519"/>
          </a:xfrm>
        </p:grpSpPr>
        <p:sp>
          <p:nvSpPr>
            <p:cNvPr id="313"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14"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15"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16"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sp>
        <p:nvSpPr>
          <p:cNvPr id="294" name="Title 1"/>
          <p:cNvSpPr txBox="1">
            <a:spLocks/>
          </p:cNvSpPr>
          <p:nvPr/>
        </p:nvSpPr>
        <p:spPr bwMode="auto">
          <a:xfrm>
            <a:off x="179512" y="116634"/>
            <a:ext cx="8805664" cy="5726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defRPr/>
            </a:pPr>
            <a:r>
              <a:rPr lang="en-ZA" sz="2000" b="1" dirty="0" smtClean="0">
                <a:solidFill>
                  <a:srgbClr val="C0504D">
                    <a:lumMod val="75000"/>
                  </a:srgbClr>
                </a:solidFill>
              </a:rPr>
              <a:t>AUDIT OUTCOMES – INSTITUTIONAL PERFORMANCE</a:t>
            </a:r>
            <a:endParaRPr lang="en-ZA" sz="2000" b="1" dirty="0">
              <a:solidFill>
                <a:srgbClr val="C0504D">
                  <a:lumMod val="75000"/>
                </a:srgbClr>
              </a:solidFill>
              <a:latin typeface="Arial" pitchFamily="34" charset="0"/>
              <a:cs typeface="Arial" pitchFamily="34" charset="0"/>
            </a:endParaRPr>
          </a:p>
        </p:txBody>
      </p:sp>
      <p:grpSp>
        <p:nvGrpSpPr>
          <p:cNvPr id="822" name="Group 22"/>
          <p:cNvGrpSpPr>
            <a:grpSpLocks/>
          </p:cNvGrpSpPr>
          <p:nvPr/>
        </p:nvGrpSpPr>
        <p:grpSpPr bwMode="auto">
          <a:xfrm>
            <a:off x="4351122" y="3940335"/>
            <a:ext cx="287339" cy="276225"/>
            <a:chOff x="3825" y="3791"/>
            <a:chExt cx="1525" cy="1519"/>
          </a:xfrm>
        </p:grpSpPr>
        <p:sp>
          <p:nvSpPr>
            <p:cNvPr id="296"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17"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18"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19"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823" name="Group 34"/>
          <p:cNvGrpSpPr>
            <a:grpSpLocks/>
          </p:cNvGrpSpPr>
          <p:nvPr/>
        </p:nvGrpSpPr>
        <p:grpSpPr bwMode="auto">
          <a:xfrm>
            <a:off x="4304397" y="3225324"/>
            <a:ext cx="266700" cy="274638"/>
            <a:chOff x="5975" y="2041"/>
            <a:chExt cx="1525" cy="1519"/>
          </a:xfrm>
        </p:grpSpPr>
        <p:sp>
          <p:nvSpPr>
            <p:cNvPr id="321"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22"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23"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24"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25"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293" name="Group 34"/>
          <p:cNvGrpSpPr>
            <a:grpSpLocks/>
          </p:cNvGrpSpPr>
          <p:nvPr/>
        </p:nvGrpSpPr>
        <p:grpSpPr bwMode="auto">
          <a:xfrm>
            <a:off x="3230741" y="3266818"/>
            <a:ext cx="266700" cy="274638"/>
            <a:chOff x="5975" y="2041"/>
            <a:chExt cx="1525" cy="1519"/>
          </a:xfrm>
        </p:grpSpPr>
        <p:sp>
          <p:nvSpPr>
            <p:cNvPr id="295"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297"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02"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07"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08"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309" name="Group 1"/>
          <p:cNvGrpSpPr>
            <a:grpSpLocks/>
          </p:cNvGrpSpPr>
          <p:nvPr/>
        </p:nvGrpSpPr>
        <p:grpSpPr bwMode="auto">
          <a:xfrm>
            <a:off x="3294345" y="4878181"/>
            <a:ext cx="266700" cy="274638"/>
            <a:chOff x="3585" y="1801"/>
            <a:chExt cx="1525" cy="1519"/>
          </a:xfrm>
        </p:grpSpPr>
        <p:sp>
          <p:nvSpPr>
            <p:cNvPr id="310"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11"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12"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320" name="Group 2"/>
            <p:cNvGrpSpPr>
              <a:grpSpLocks/>
            </p:cNvGrpSpPr>
            <p:nvPr/>
          </p:nvGrpSpPr>
          <p:grpSpPr bwMode="auto">
            <a:xfrm>
              <a:off x="3858" y="2530"/>
              <a:ext cx="980" cy="480"/>
              <a:chOff x="4028" y="4516"/>
              <a:chExt cx="980" cy="480"/>
            </a:xfrm>
          </p:grpSpPr>
          <p:sp>
            <p:nvSpPr>
              <p:cNvPr id="326"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27"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328" name="Group 1"/>
          <p:cNvGrpSpPr>
            <a:grpSpLocks/>
          </p:cNvGrpSpPr>
          <p:nvPr/>
        </p:nvGrpSpPr>
        <p:grpSpPr bwMode="auto">
          <a:xfrm>
            <a:off x="3233985" y="4464926"/>
            <a:ext cx="266700" cy="274638"/>
            <a:chOff x="3585" y="1801"/>
            <a:chExt cx="1525" cy="1519"/>
          </a:xfrm>
        </p:grpSpPr>
        <p:sp>
          <p:nvSpPr>
            <p:cNvPr id="329"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30"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31"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332" name="Group 2"/>
            <p:cNvGrpSpPr>
              <a:grpSpLocks/>
            </p:cNvGrpSpPr>
            <p:nvPr/>
          </p:nvGrpSpPr>
          <p:grpSpPr bwMode="auto">
            <a:xfrm>
              <a:off x="3858" y="2530"/>
              <a:ext cx="980" cy="480"/>
              <a:chOff x="4028" y="4516"/>
              <a:chExt cx="980" cy="480"/>
            </a:xfrm>
          </p:grpSpPr>
          <p:sp>
            <p:nvSpPr>
              <p:cNvPr id="333"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34"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335" name="Group 1"/>
          <p:cNvGrpSpPr>
            <a:grpSpLocks/>
          </p:cNvGrpSpPr>
          <p:nvPr/>
        </p:nvGrpSpPr>
        <p:grpSpPr bwMode="auto">
          <a:xfrm>
            <a:off x="3242570" y="2493848"/>
            <a:ext cx="266700" cy="274638"/>
            <a:chOff x="3585" y="1801"/>
            <a:chExt cx="1525" cy="1519"/>
          </a:xfrm>
        </p:grpSpPr>
        <p:sp>
          <p:nvSpPr>
            <p:cNvPr id="336"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37"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38"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339" name="Group 2"/>
            <p:cNvGrpSpPr>
              <a:grpSpLocks/>
            </p:cNvGrpSpPr>
            <p:nvPr/>
          </p:nvGrpSpPr>
          <p:grpSpPr bwMode="auto">
            <a:xfrm>
              <a:off x="3858" y="2530"/>
              <a:ext cx="980" cy="480"/>
              <a:chOff x="4028" y="4516"/>
              <a:chExt cx="980" cy="480"/>
            </a:xfrm>
          </p:grpSpPr>
          <p:sp>
            <p:nvSpPr>
              <p:cNvPr id="340"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41"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342" name="Group 22"/>
          <p:cNvGrpSpPr>
            <a:grpSpLocks/>
          </p:cNvGrpSpPr>
          <p:nvPr/>
        </p:nvGrpSpPr>
        <p:grpSpPr bwMode="auto">
          <a:xfrm>
            <a:off x="3228117" y="1690436"/>
            <a:ext cx="287339" cy="276225"/>
            <a:chOff x="3825" y="3791"/>
            <a:chExt cx="1525" cy="1519"/>
          </a:xfrm>
        </p:grpSpPr>
        <p:sp>
          <p:nvSpPr>
            <p:cNvPr id="343"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44"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45"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46"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347" name="Group 22"/>
          <p:cNvGrpSpPr>
            <a:grpSpLocks/>
          </p:cNvGrpSpPr>
          <p:nvPr/>
        </p:nvGrpSpPr>
        <p:grpSpPr bwMode="auto">
          <a:xfrm>
            <a:off x="3240837" y="2123753"/>
            <a:ext cx="287339" cy="276225"/>
            <a:chOff x="3825" y="3791"/>
            <a:chExt cx="1525" cy="1519"/>
          </a:xfrm>
        </p:grpSpPr>
        <p:sp>
          <p:nvSpPr>
            <p:cNvPr id="348"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49"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50"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51"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352" name="Group 22"/>
          <p:cNvGrpSpPr>
            <a:grpSpLocks/>
          </p:cNvGrpSpPr>
          <p:nvPr/>
        </p:nvGrpSpPr>
        <p:grpSpPr bwMode="auto">
          <a:xfrm>
            <a:off x="3220433" y="2857212"/>
            <a:ext cx="287339" cy="276225"/>
            <a:chOff x="3825" y="3791"/>
            <a:chExt cx="1525" cy="1519"/>
          </a:xfrm>
        </p:grpSpPr>
        <p:sp>
          <p:nvSpPr>
            <p:cNvPr id="353"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54"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55"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56"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362" name="Group 22"/>
          <p:cNvGrpSpPr>
            <a:grpSpLocks/>
          </p:cNvGrpSpPr>
          <p:nvPr/>
        </p:nvGrpSpPr>
        <p:grpSpPr bwMode="auto">
          <a:xfrm>
            <a:off x="3220299" y="3980067"/>
            <a:ext cx="287339" cy="276225"/>
            <a:chOff x="3825" y="3791"/>
            <a:chExt cx="1525" cy="1519"/>
          </a:xfrm>
        </p:grpSpPr>
        <p:sp>
          <p:nvSpPr>
            <p:cNvPr id="363"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64"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65"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66"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368" name="Group 1"/>
          <p:cNvGrpSpPr>
            <a:grpSpLocks/>
          </p:cNvGrpSpPr>
          <p:nvPr/>
        </p:nvGrpSpPr>
        <p:grpSpPr bwMode="auto">
          <a:xfrm>
            <a:off x="3235903" y="3625904"/>
            <a:ext cx="266700" cy="274638"/>
            <a:chOff x="3585" y="1801"/>
            <a:chExt cx="1525" cy="1519"/>
          </a:xfrm>
        </p:grpSpPr>
        <p:sp>
          <p:nvSpPr>
            <p:cNvPr id="369"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70"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71"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372" name="Group 2"/>
            <p:cNvGrpSpPr>
              <a:grpSpLocks/>
            </p:cNvGrpSpPr>
            <p:nvPr/>
          </p:nvGrpSpPr>
          <p:grpSpPr bwMode="auto">
            <a:xfrm>
              <a:off x="3858" y="2530"/>
              <a:ext cx="980" cy="480"/>
              <a:chOff x="4028" y="4516"/>
              <a:chExt cx="980" cy="480"/>
            </a:xfrm>
          </p:grpSpPr>
          <p:sp>
            <p:nvSpPr>
              <p:cNvPr id="373"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74"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357" name="Group 22"/>
          <p:cNvGrpSpPr>
            <a:grpSpLocks/>
          </p:cNvGrpSpPr>
          <p:nvPr/>
        </p:nvGrpSpPr>
        <p:grpSpPr bwMode="auto">
          <a:xfrm>
            <a:off x="2050908" y="1691879"/>
            <a:ext cx="287339" cy="276225"/>
            <a:chOff x="3825" y="3791"/>
            <a:chExt cx="1525" cy="1519"/>
          </a:xfrm>
        </p:grpSpPr>
        <p:sp>
          <p:nvSpPr>
            <p:cNvPr id="358"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59"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60"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61"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367" name="Group 1"/>
          <p:cNvGrpSpPr>
            <a:grpSpLocks/>
          </p:cNvGrpSpPr>
          <p:nvPr/>
        </p:nvGrpSpPr>
        <p:grpSpPr bwMode="auto">
          <a:xfrm>
            <a:off x="2079778" y="2108975"/>
            <a:ext cx="266700" cy="274638"/>
            <a:chOff x="3585" y="1801"/>
            <a:chExt cx="1525" cy="1519"/>
          </a:xfrm>
        </p:grpSpPr>
        <p:sp>
          <p:nvSpPr>
            <p:cNvPr id="375"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76"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77"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378" name="Group 2"/>
            <p:cNvGrpSpPr>
              <a:grpSpLocks/>
            </p:cNvGrpSpPr>
            <p:nvPr/>
          </p:nvGrpSpPr>
          <p:grpSpPr bwMode="auto">
            <a:xfrm>
              <a:off x="3858" y="2530"/>
              <a:ext cx="980" cy="480"/>
              <a:chOff x="4028" y="4516"/>
              <a:chExt cx="980" cy="480"/>
            </a:xfrm>
          </p:grpSpPr>
          <p:sp>
            <p:nvSpPr>
              <p:cNvPr id="380"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81"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387" name="Group 1"/>
          <p:cNvGrpSpPr>
            <a:grpSpLocks/>
          </p:cNvGrpSpPr>
          <p:nvPr/>
        </p:nvGrpSpPr>
        <p:grpSpPr bwMode="auto">
          <a:xfrm>
            <a:off x="2077614" y="2894113"/>
            <a:ext cx="266700" cy="274638"/>
            <a:chOff x="3585" y="1801"/>
            <a:chExt cx="1525" cy="1519"/>
          </a:xfrm>
        </p:grpSpPr>
        <p:sp>
          <p:nvSpPr>
            <p:cNvPr id="388"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89"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90"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391" name="Group 2"/>
            <p:cNvGrpSpPr>
              <a:grpSpLocks/>
            </p:cNvGrpSpPr>
            <p:nvPr/>
          </p:nvGrpSpPr>
          <p:grpSpPr bwMode="auto">
            <a:xfrm>
              <a:off x="3858" y="2530"/>
              <a:ext cx="980" cy="480"/>
              <a:chOff x="4028" y="4516"/>
              <a:chExt cx="980" cy="480"/>
            </a:xfrm>
          </p:grpSpPr>
          <p:sp>
            <p:nvSpPr>
              <p:cNvPr id="392"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393"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399" name="Group 1"/>
          <p:cNvGrpSpPr>
            <a:grpSpLocks/>
          </p:cNvGrpSpPr>
          <p:nvPr/>
        </p:nvGrpSpPr>
        <p:grpSpPr bwMode="auto">
          <a:xfrm>
            <a:off x="2059771" y="2503554"/>
            <a:ext cx="266700" cy="274638"/>
            <a:chOff x="3585" y="1801"/>
            <a:chExt cx="1525" cy="1519"/>
          </a:xfrm>
        </p:grpSpPr>
        <p:sp>
          <p:nvSpPr>
            <p:cNvPr id="400"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01"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02"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403" name="Group 2"/>
            <p:cNvGrpSpPr>
              <a:grpSpLocks/>
            </p:cNvGrpSpPr>
            <p:nvPr/>
          </p:nvGrpSpPr>
          <p:grpSpPr bwMode="auto">
            <a:xfrm>
              <a:off x="3858" y="2530"/>
              <a:ext cx="980" cy="480"/>
              <a:chOff x="4028" y="4516"/>
              <a:chExt cx="980" cy="480"/>
            </a:xfrm>
          </p:grpSpPr>
          <p:sp>
            <p:nvSpPr>
              <p:cNvPr id="404"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05"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406" name="Group 34"/>
          <p:cNvGrpSpPr>
            <a:grpSpLocks/>
          </p:cNvGrpSpPr>
          <p:nvPr/>
        </p:nvGrpSpPr>
        <p:grpSpPr bwMode="auto">
          <a:xfrm>
            <a:off x="2070593" y="3254162"/>
            <a:ext cx="266700" cy="274638"/>
            <a:chOff x="5975" y="2041"/>
            <a:chExt cx="1525" cy="1519"/>
          </a:xfrm>
        </p:grpSpPr>
        <p:sp>
          <p:nvSpPr>
            <p:cNvPr id="407" name="Oval 39"/>
            <p:cNvSpPr>
              <a:spLocks noChangeArrowheads="1"/>
            </p:cNvSpPr>
            <p:nvPr/>
          </p:nvSpPr>
          <p:spPr bwMode="auto">
            <a:xfrm>
              <a:off x="5975" y="2041"/>
              <a:ext cx="1525" cy="1519"/>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08" name="Oval 38"/>
            <p:cNvSpPr>
              <a:spLocks noChangeArrowheads="1"/>
            </p:cNvSpPr>
            <p:nvPr/>
          </p:nvSpPr>
          <p:spPr bwMode="auto">
            <a:xfrm>
              <a:off x="6418"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09" name="Oval 37"/>
            <p:cNvSpPr>
              <a:spLocks noChangeArrowheads="1"/>
            </p:cNvSpPr>
            <p:nvPr/>
          </p:nvSpPr>
          <p:spPr bwMode="auto">
            <a:xfrm>
              <a:off x="6909" y="2519"/>
              <a:ext cx="144" cy="141"/>
            </a:xfrm>
            <a:prstGeom prst="ellipse">
              <a:avLst/>
            </a:pr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10" name="Oval 36"/>
            <p:cNvSpPr>
              <a:spLocks noChangeArrowheads="1"/>
            </p:cNvSpPr>
            <p:nvPr/>
          </p:nvSpPr>
          <p:spPr bwMode="auto">
            <a:xfrm flipV="1">
              <a:off x="6308" y="2980"/>
              <a:ext cx="830" cy="39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11" name="Rectangle 35"/>
            <p:cNvSpPr>
              <a:spLocks noChangeArrowheads="1"/>
            </p:cNvSpPr>
            <p:nvPr/>
          </p:nvSpPr>
          <p:spPr bwMode="auto">
            <a:xfrm flipV="1">
              <a:off x="6265" y="3107"/>
              <a:ext cx="907" cy="306"/>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412" name="Group 22"/>
          <p:cNvGrpSpPr>
            <a:grpSpLocks/>
          </p:cNvGrpSpPr>
          <p:nvPr/>
        </p:nvGrpSpPr>
        <p:grpSpPr bwMode="auto">
          <a:xfrm>
            <a:off x="2064758" y="3608838"/>
            <a:ext cx="287339" cy="276225"/>
            <a:chOff x="3825" y="3791"/>
            <a:chExt cx="1525" cy="1519"/>
          </a:xfrm>
        </p:grpSpPr>
        <p:sp>
          <p:nvSpPr>
            <p:cNvPr id="413" name="Oval 26"/>
            <p:cNvSpPr>
              <a:spLocks noChangeArrowheads="1"/>
            </p:cNvSpPr>
            <p:nvPr/>
          </p:nvSpPr>
          <p:spPr bwMode="auto">
            <a:xfrm>
              <a:off x="3825" y="3791"/>
              <a:ext cx="1525" cy="1519"/>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14" name="Oval 25"/>
            <p:cNvSpPr>
              <a:spLocks noChangeArrowheads="1"/>
            </p:cNvSpPr>
            <p:nvPr/>
          </p:nvSpPr>
          <p:spPr bwMode="auto">
            <a:xfrm>
              <a:off x="4268"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15" name="Oval 24"/>
            <p:cNvSpPr>
              <a:spLocks noChangeArrowheads="1"/>
            </p:cNvSpPr>
            <p:nvPr/>
          </p:nvSpPr>
          <p:spPr bwMode="auto">
            <a:xfrm>
              <a:off x="4759" y="4269"/>
              <a:ext cx="144" cy="141"/>
            </a:xfrm>
            <a:prstGeom prst="ellipse">
              <a:avLst/>
            </a:prstGeom>
            <a:solidFill>
              <a:srgbClr val="CC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16" name="AutoShape 23"/>
            <p:cNvSpPr>
              <a:spLocks noChangeShapeType="1"/>
            </p:cNvSpPr>
            <p:nvPr/>
          </p:nvSpPr>
          <p:spPr bwMode="auto">
            <a:xfrm>
              <a:off x="4238" y="4800"/>
              <a:ext cx="725" cy="1"/>
            </a:xfrm>
            <a:prstGeom prst="straightConnector1">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nvGrpSpPr>
          <p:cNvPr id="417" name="Group 1"/>
          <p:cNvGrpSpPr>
            <a:grpSpLocks/>
          </p:cNvGrpSpPr>
          <p:nvPr/>
        </p:nvGrpSpPr>
        <p:grpSpPr bwMode="auto">
          <a:xfrm>
            <a:off x="2053987" y="3971790"/>
            <a:ext cx="266700" cy="274638"/>
            <a:chOff x="3585" y="1801"/>
            <a:chExt cx="1525" cy="1519"/>
          </a:xfrm>
        </p:grpSpPr>
        <p:sp>
          <p:nvSpPr>
            <p:cNvPr id="418"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19"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20"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421" name="Group 2"/>
            <p:cNvGrpSpPr>
              <a:grpSpLocks/>
            </p:cNvGrpSpPr>
            <p:nvPr/>
          </p:nvGrpSpPr>
          <p:grpSpPr bwMode="auto">
            <a:xfrm>
              <a:off x="3858" y="2530"/>
              <a:ext cx="980" cy="480"/>
              <a:chOff x="4028" y="4516"/>
              <a:chExt cx="980" cy="480"/>
            </a:xfrm>
          </p:grpSpPr>
          <p:sp>
            <p:nvSpPr>
              <p:cNvPr id="422"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23"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424" name="Group 1"/>
          <p:cNvGrpSpPr>
            <a:grpSpLocks/>
          </p:cNvGrpSpPr>
          <p:nvPr/>
        </p:nvGrpSpPr>
        <p:grpSpPr bwMode="auto">
          <a:xfrm>
            <a:off x="2052314" y="4464926"/>
            <a:ext cx="266700" cy="274638"/>
            <a:chOff x="3585" y="1801"/>
            <a:chExt cx="1525" cy="1519"/>
          </a:xfrm>
        </p:grpSpPr>
        <p:sp>
          <p:nvSpPr>
            <p:cNvPr id="425"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26"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27"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428" name="Group 2"/>
            <p:cNvGrpSpPr>
              <a:grpSpLocks/>
            </p:cNvGrpSpPr>
            <p:nvPr/>
          </p:nvGrpSpPr>
          <p:grpSpPr bwMode="auto">
            <a:xfrm>
              <a:off x="3858" y="2530"/>
              <a:ext cx="980" cy="480"/>
              <a:chOff x="4028" y="4516"/>
              <a:chExt cx="980" cy="480"/>
            </a:xfrm>
          </p:grpSpPr>
          <p:sp>
            <p:nvSpPr>
              <p:cNvPr id="429"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30"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grpSp>
        <p:nvGrpSpPr>
          <p:cNvPr id="431" name="Group 1"/>
          <p:cNvGrpSpPr>
            <a:grpSpLocks/>
          </p:cNvGrpSpPr>
          <p:nvPr/>
        </p:nvGrpSpPr>
        <p:grpSpPr bwMode="auto">
          <a:xfrm>
            <a:off x="2068479" y="4877688"/>
            <a:ext cx="266700" cy="274638"/>
            <a:chOff x="3585" y="1801"/>
            <a:chExt cx="1525" cy="1519"/>
          </a:xfrm>
        </p:grpSpPr>
        <p:sp>
          <p:nvSpPr>
            <p:cNvPr id="432" name="Oval 7"/>
            <p:cNvSpPr>
              <a:spLocks noChangeArrowheads="1"/>
            </p:cNvSpPr>
            <p:nvPr/>
          </p:nvSpPr>
          <p:spPr bwMode="auto">
            <a:xfrm>
              <a:off x="3585" y="1801"/>
              <a:ext cx="1525" cy="1519"/>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33" name="Oval 6"/>
            <p:cNvSpPr>
              <a:spLocks noChangeArrowheads="1"/>
            </p:cNvSpPr>
            <p:nvPr/>
          </p:nvSpPr>
          <p:spPr bwMode="auto">
            <a:xfrm>
              <a:off x="4028"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34" name="Oval 5"/>
            <p:cNvSpPr>
              <a:spLocks noChangeArrowheads="1"/>
            </p:cNvSpPr>
            <p:nvPr/>
          </p:nvSpPr>
          <p:spPr bwMode="auto">
            <a:xfrm>
              <a:off x="4519" y="2279"/>
              <a:ext cx="144" cy="141"/>
            </a:xfrm>
            <a:prstGeom prst="ellipse">
              <a:avLst/>
            </a:prstGeom>
            <a:solidFill>
              <a:srgbClr val="008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nvGrpSpPr>
            <p:cNvPr id="435" name="Group 2"/>
            <p:cNvGrpSpPr>
              <a:grpSpLocks/>
            </p:cNvGrpSpPr>
            <p:nvPr/>
          </p:nvGrpSpPr>
          <p:grpSpPr bwMode="auto">
            <a:xfrm>
              <a:off x="3858" y="2530"/>
              <a:ext cx="980" cy="480"/>
              <a:chOff x="4028" y="4516"/>
              <a:chExt cx="980" cy="480"/>
            </a:xfrm>
          </p:grpSpPr>
          <p:sp>
            <p:nvSpPr>
              <p:cNvPr id="436" name="Oval 4"/>
              <p:cNvSpPr>
                <a:spLocks noChangeArrowheads="1"/>
              </p:cNvSpPr>
              <p:nvPr/>
            </p:nvSpPr>
            <p:spPr bwMode="auto">
              <a:xfrm>
                <a:off x="4088" y="4606"/>
                <a:ext cx="830" cy="390"/>
              </a:xfrm>
              <a:prstGeom prst="ellipse">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sp>
            <p:nvSpPr>
              <p:cNvPr id="437" name="Rectangle 3"/>
              <p:cNvSpPr>
                <a:spLocks noChangeArrowheads="1"/>
              </p:cNvSpPr>
              <p:nvPr/>
            </p:nvSpPr>
            <p:spPr bwMode="auto">
              <a:xfrm>
                <a:off x="4028" y="4516"/>
                <a:ext cx="980" cy="350"/>
              </a:xfrm>
              <a:prstGeom prst="rect">
                <a:avLst/>
              </a:prstGeom>
              <a:solidFill>
                <a:srgbClr val="00CC00"/>
              </a:solidFill>
              <a:ln w="9525">
                <a:noFill/>
                <a:miter lim="800000"/>
                <a:headEnd/>
                <a:tailEnd/>
              </a:ln>
            </p:spPr>
            <p:txBody>
              <a:bodyPr vert="horz" wrap="square" lIns="91440" tIns="45720" rIns="91440" bIns="45720" numCol="1" anchor="t" anchorCtr="0" compatLnSpc="1">
                <a:prstTxWarp prst="textNoShape">
                  <a:avLst/>
                </a:prstTxWarp>
              </a:bodyPr>
              <a:lstStyle/>
              <a:p>
                <a:endParaRPr lang="en-ZA" dirty="0">
                  <a:solidFill>
                    <a:prstClr val="black"/>
                  </a:solidFill>
                </a:endParaRPr>
              </a:p>
            </p:txBody>
          </p:sp>
        </p:grpSp>
      </p:grpSp>
    </p:spTree>
    <p:extLst>
      <p:ext uri="{BB962C8B-B14F-4D97-AF65-F5344CB8AC3E}">
        <p14:creationId xmlns:p14="http://schemas.microsoft.com/office/powerpoint/2010/main" val="30697923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292080" y="1556792"/>
            <a:ext cx="3528392" cy="2808312"/>
          </a:xfrm>
        </p:spPr>
        <p:txBody>
          <a:bodyPr/>
          <a:lstStyle/>
          <a:p>
            <a:pPr algn="just"/>
            <a:r>
              <a:rPr lang="en-US" sz="2000" dirty="0"/>
              <a:t>Provincially, there was a slight decrease in the public learner enrolment from 2009 to 2011. An increase in the public learner enrolment was observed from 2013. The provincial independent learner enrolment shows an increase since 2009. </a:t>
            </a:r>
          </a:p>
          <a:p>
            <a:pPr algn="just"/>
            <a:endParaRPr lang="en-US" sz="2000" dirty="0"/>
          </a:p>
        </p:txBody>
      </p:sp>
      <p:sp>
        <p:nvSpPr>
          <p:cNvPr id="2" name="Title 1"/>
          <p:cNvSpPr>
            <a:spLocks noGrp="1"/>
          </p:cNvSpPr>
          <p:nvPr>
            <p:ph type="ctrTitle"/>
          </p:nvPr>
        </p:nvSpPr>
        <p:spPr>
          <a:xfrm>
            <a:off x="2915816" y="977387"/>
            <a:ext cx="3600400" cy="360039"/>
          </a:xfrm>
        </p:spPr>
        <p:txBody>
          <a:bodyPr/>
          <a:lstStyle/>
          <a:p>
            <a:pPr algn="l"/>
            <a:r>
              <a:rPr lang="en-US" sz="2000" b="1" dirty="0" smtClean="0">
                <a:solidFill>
                  <a:srgbClr val="C00000"/>
                </a:solidFill>
              </a:rPr>
              <a:t>LEARNER ENROLMENT</a:t>
            </a:r>
            <a:endParaRPr lang="en-US" sz="20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D119717C-A772-4EF1-92D9-749FF69436D7}" type="slidenum">
              <a:rPr lang="en-US" smtClean="0"/>
              <a:pPr>
                <a:defRPr/>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57084471"/>
              </p:ext>
            </p:extLst>
          </p:nvPr>
        </p:nvGraphicFramePr>
        <p:xfrm>
          <a:off x="971600" y="1556792"/>
          <a:ext cx="4104456" cy="2814120"/>
        </p:xfrm>
        <a:graphic>
          <a:graphicData uri="http://schemas.openxmlformats.org/drawingml/2006/table">
            <a:tbl>
              <a:tblPr/>
              <a:tblGrid>
                <a:gridCol w="902520"/>
                <a:gridCol w="1761776"/>
                <a:gridCol w="1440160"/>
              </a:tblGrid>
              <a:tr h="469800">
                <a:tc>
                  <a:txBody>
                    <a:bodyPr/>
                    <a:lstStyle/>
                    <a:p>
                      <a:pPr algn="ctr" fontAlgn="b"/>
                      <a:r>
                        <a:rPr lang="en-US" sz="2000" b="1" i="0" u="none" strike="noStrike" dirty="0">
                          <a:solidFill>
                            <a:srgbClr val="000000"/>
                          </a:solidFill>
                          <a:effectLst/>
                          <a:latin typeface="Arial" pitchFamily="34" charset="0"/>
                          <a:cs typeface="Arial" pitchFamily="34" charset="0"/>
                        </a:rPr>
                        <a:t>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1" i="0" u="none" strike="noStrike" dirty="0">
                          <a:solidFill>
                            <a:srgbClr val="000000"/>
                          </a:solidFill>
                          <a:effectLst/>
                          <a:latin typeface="Arial" pitchFamily="34" charset="0"/>
                          <a:cs typeface="Arial" pitchFamily="34" charset="0"/>
                        </a:rPr>
                        <a:t>INDEPENDENT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1" i="0" u="none" strike="noStrike" dirty="0">
                          <a:solidFill>
                            <a:srgbClr val="000000"/>
                          </a:solidFill>
                          <a:effectLst/>
                          <a:latin typeface="Arial" pitchFamily="34" charset="0"/>
                          <a:cs typeface="Arial" pitchFamily="34" charset="0"/>
                        </a:rPr>
                        <a:t>PUBLIC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75448">
                <a:tc>
                  <a:txBody>
                    <a:bodyPr/>
                    <a:lstStyle/>
                    <a:p>
                      <a:pPr algn="ctr" fontAlgn="b"/>
                      <a:r>
                        <a:rPr lang="en-US" sz="2000" b="1" i="0" u="none" strike="noStrike" dirty="0">
                          <a:solidFill>
                            <a:srgbClr val="000000"/>
                          </a:solidFill>
                          <a:effectLst/>
                          <a:latin typeface="Arial" pitchFamily="34" charset="0"/>
                          <a:cs typeface="Arial" pitchFamily="34" charset="0"/>
                        </a:rPr>
                        <a:t>2009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43589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Arial" pitchFamily="34" charset="0"/>
                          <a:cs typeface="Arial" pitchFamily="34" charset="0"/>
                        </a:rPr>
                        <a:t>1,676,100</a:t>
                      </a:r>
                      <a:endParaRPr lang="en-US" sz="2000" b="0" i="0" u="none" strike="noStrike" dirty="0">
                        <a:solidFill>
                          <a:srgbClr val="000000"/>
                        </a:solidFill>
                        <a:effectLst/>
                        <a:latin typeface="Arial" pitchFamily="34" charset="0"/>
                        <a:cs typeface="Arial"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275448">
                <a:tc>
                  <a:txBody>
                    <a:bodyPr/>
                    <a:lstStyle/>
                    <a:p>
                      <a:pPr algn="ctr" fontAlgn="b"/>
                      <a:r>
                        <a:rPr lang="en-US" sz="2000" b="1" i="0" u="none" strike="noStrike" dirty="0">
                          <a:solidFill>
                            <a:srgbClr val="000000"/>
                          </a:solidFill>
                          <a:effectLst/>
                          <a:latin typeface="Arial" pitchFamily="34" charset="0"/>
                          <a:cs typeface="Arial" pitchFamily="34" charset="0"/>
                        </a:rPr>
                        <a:t>2010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45621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2000" b="0" i="0" u="none" strike="noStrike" dirty="0" smtClean="0">
                          <a:solidFill>
                            <a:srgbClr val="FF0000"/>
                          </a:solidFill>
                          <a:effectLst/>
                          <a:latin typeface="Arial" pitchFamily="34" charset="0"/>
                          <a:cs typeface="Arial" pitchFamily="34" charset="0"/>
                        </a:rPr>
                        <a:t>1,665,581</a:t>
                      </a:r>
                      <a:endParaRPr lang="en-US" sz="2000" b="0" i="0" u="none" strike="noStrike" dirty="0">
                        <a:solidFill>
                          <a:srgbClr val="FF0000"/>
                        </a:solidFill>
                        <a:effectLst/>
                        <a:latin typeface="Arial" pitchFamily="34" charset="0"/>
                        <a:cs typeface="Arial"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75448">
                <a:tc>
                  <a:txBody>
                    <a:bodyPr/>
                    <a:lstStyle/>
                    <a:p>
                      <a:pPr algn="ctr" fontAlgn="b"/>
                      <a:r>
                        <a:rPr lang="en-US" sz="2000" b="1" i="0" u="none" strike="noStrike" dirty="0">
                          <a:solidFill>
                            <a:srgbClr val="000000"/>
                          </a:solidFill>
                          <a:effectLst/>
                          <a:latin typeface="Arial" pitchFamily="34" charset="0"/>
                          <a:cs typeface="Arial" pitchFamily="34" charset="0"/>
                        </a:rPr>
                        <a:t>2011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48545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2000" b="0" i="0" u="none" strike="noStrike" dirty="0" smtClean="0">
                          <a:solidFill>
                            <a:srgbClr val="FF0000"/>
                          </a:solidFill>
                          <a:effectLst/>
                          <a:latin typeface="Arial" pitchFamily="34" charset="0"/>
                          <a:cs typeface="Arial" pitchFamily="34" charset="0"/>
                        </a:rPr>
                        <a:t>1,635,457</a:t>
                      </a:r>
                      <a:endParaRPr lang="en-US" sz="2000" b="0" i="0" u="none" strike="noStrike" dirty="0">
                        <a:solidFill>
                          <a:srgbClr val="FF0000"/>
                        </a:solidFill>
                        <a:effectLst/>
                        <a:latin typeface="Arial" pitchFamily="34" charset="0"/>
                        <a:cs typeface="Arial"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75448">
                <a:tc>
                  <a:txBody>
                    <a:bodyPr/>
                    <a:lstStyle/>
                    <a:p>
                      <a:pPr algn="ctr" fontAlgn="b"/>
                      <a:r>
                        <a:rPr lang="en-US" sz="2000" b="1" i="0" u="none" strike="noStrike" dirty="0">
                          <a:solidFill>
                            <a:srgbClr val="000000"/>
                          </a:solidFill>
                          <a:effectLst/>
                          <a:latin typeface="Arial" pitchFamily="34" charset="0"/>
                          <a:cs typeface="Arial" pitchFamily="34" charset="0"/>
                        </a:rPr>
                        <a:t>2012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51515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dirty="0" smtClean="0">
                          <a:solidFill>
                            <a:srgbClr val="000000"/>
                          </a:solidFill>
                          <a:effectLst/>
                          <a:latin typeface="Arial" pitchFamily="34" charset="0"/>
                          <a:cs typeface="Arial" pitchFamily="34" charset="0"/>
                        </a:rPr>
                        <a:t>1,656,846</a:t>
                      </a:r>
                      <a:endParaRPr lang="en-US" sz="2000" b="0" i="0" u="none" strike="noStrike" dirty="0">
                        <a:solidFill>
                          <a:srgbClr val="000000"/>
                        </a:solidFill>
                        <a:effectLst/>
                        <a:latin typeface="Arial" pitchFamily="34" charset="0"/>
                        <a:cs typeface="Arial"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75448">
                <a:tc>
                  <a:txBody>
                    <a:bodyPr/>
                    <a:lstStyle/>
                    <a:p>
                      <a:pPr algn="ctr" fontAlgn="b"/>
                      <a:r>
                        <a:rPr lang="en-US" sz="2000" b="1" i="0" u="none" strike="noStrike" dirty="0">
                          <a:solidFill>
                            <a:srgbClr val="000000"/>
                          </a:solidFill>
                          <a:effectLst/>
                          <a:latin typeface="Arial" pitchFamily="34" charset="0"/>
                          <a:cs typeface="Arial" pitchFamily="34" charset="0"/>
                        </a:rPr>
                        <a:t>2013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53153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000" b="0" i="0" u="none" strike="noStrike" dirty="0" smtClean="0">
                          <a:solidFill>
                            <a:srgbClr val="000000"/>
                          </a:solidFill>
                          <a:effectLst/>
                          <a:latin typeface="Arial" pitchFamily="34" charset="0"/>
                          <a:cs typeface="Arial" pitchFamily="34" charset="0"/>
                        </a:rPr>
                        <a:t>1,648,105</a:t>
                      </a:r>
                      <a:endParaRPr lang="en-US" sz="2000" b="0" i="0" u="none" strike="noStrike" dirty="0">
                        <a:solidFill>
                          <a:srgbClr val="000000"/>
                        </a:solidFill>
                        <a:effectLst/>
                        <a:latin typeface="Arial" pitchFamily="34" charset="0"/>
                        <a:cs typeface="Arial"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75448">
                <a:tc>
                  <a:txBody>
                    <a:bodyPr/>
                    <a:lstStyle/>
                    <a:p>
                      <a:pPr algn="ctr" fontAlgn="b"/>
                      <a:r>
                        <a:rPr lang="en-US" sz="2000" b="1" i="0" u="none" strike="noStrike" dirty="0">
                          <a:solidFill>
                            <a:srgbClr val="000000"/>
                          </a:solidFill>
                          <a:effectLst/>
                          <a:latin typeface="Arial" pitchFamily="34" charset="0"/>
                          <a:cs typeface="Arial" pitchFamily="34" charset="0"/>
                        </a:rPr>
                        <a:t>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56869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000" b="0" i="0" u="none" strike="noStrike" dirty="0" smtClean="0">
                          <a:solidFill>
                            <a:srgbClr val="000000"/>
                          </a:solidFill>
                          <a:effectLst/>
                          <a:latin typeface="Arial" pitchFamily="34" charset="0"/>
                          <a:cs typeface="Arial" pitchFamily="34" charset="0"/>
                        </a:rPr>
                        <a:t>1,658,522</a:t>
                      </a:r>
                      <a:endParaRPr lang="en-US" sz="2000" b="0" i="0" u="none" strike="noStrike" dirty="0">
                        <a:solidFill>
                          <a:srgbClr val="000000"/>
                        </a:solidFill>
                        <a:effectLst/>
                        <a:latin typeface="Arial" pitchFamily="34" charset="0"/>
                        <a:cs typeface="Arial"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69800">
                <a:tc>
                  <a:txBody>
                    <a:bodyPr/>
                    <a:lstStyle/>
                    <a:p>
                      <a:pPr algn="ctr" fontAlgn="b"/>
                      <a:r>
                        <a:rPr lang="en-US" sz="2000" b="1" i="0" u="none" strike="noStrike" dirty="0">
                          <a:solidFill>
                            <a:srgbClr val="000000"/>
                          </a:solidFill>
                          <a:effectLst/>
                          <a:latin typeface="Arial" pitchFamily="34" charset="0"/>
                          <a:cs typeface="Arial" pitchFamily="34" charset="0"/>
                        </a:rPr>
                        <a:t>2015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58668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smtClean="0">
                          <a:solidFill>
                            <a:srgbClr val="000000"/>
                          </a:solidFill>
                          <a:effectLst/>
                          <a:latin typeface="Arial" pitchFamily="34" charset="0"/>
                          <a:cs typeface="Arial" pitchFamily="34" charset="0"/>
                        </a:rPr>
                        <a:t>1,681,254</a:t>
                      </a:r>
                      <a:endParaRPr lang="en-US" sz="2000" b="0" i="0" u="none" strike="noStrike" dirty="0">
                        <a:solidFill>
                          <a:srgbClr val="000000"/>
                        </a:solidFill>
                        <a:effectLst/>
                        <a:latin typeface="Arial" pitchFamily="34" charset="0"/>
                        <a:cs typeface="Arial"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bl>
          </a:graphicData>
        </a:graphic>
      </p:graphicFrame>
      <p:sp>
        <p:nvSpPr>
          <p:cNvPr id="6" name="Title 1"/>
          <p:cNvSpPr txBox="1">
            <a:spLocks/>
          </p:cNvSpPr>
          <p:nvPr/>
        </p:nvSpPr>
        <p:spPr bwMode="auto">
          <a:xfrm>
            <a:off x="1331640" y="386813"/>
            <a:ext cx="7272808"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a:solidFill>
                  <a:srgbClr val="741202"/>
                </a:solidFill>
                <a:latin typeface="+mn-lt"/>
                <a:ea typeface="+mn-ea"/>
                <a:cs typeface="+mn-cs"/>
              </a:rPr>
              <a:t>SIZE AND SHAPE OF  LDoE</a:t>
            </a:r>
          </a:p>
        </p:txBody>
      </p:sp>
    </p:spTree>
    <p:extLst>
      <p:ext uri="{BB962C8B-B14F-4D97-AF65-F5344CB8AC3E}">
        <p14:creationId xmlns:p14="http://schemas.microsoft.com/office/powerpoint/2010/main" val="10086437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55576" y="5085184"/>
            <a:ext cx="6400800" cy="609600"/>
          </a:xfrm>
        </p:spPr>
        <p:txBody>
          <a:bodyPr/>
          <a:lstStyle/>
          <a:p>
            <a:pPr algn="l"/>
            <a:r>
              <a:rPr lang="en-US" sz="2000" dirty="0"/>
              <a:t>The numbers of male learners are significantly more than female learners since 2009.</a:t>
            </a:r>
          </a:p>
        </p:txBody>
      </p:sp>
      <p:sp>
        <p:nvSpPr>
          <p:cNvPr id="3" name="Title 2"/>
          <p:cNvSpPr>
            <a:spLocks noGrp="1"/>
          </p:cNvSpPr>
          <p:nvPr>
            <p:ph type="ctrTitle"/>
          </p:nvPr>
        </p:nvSpPr>
        <p:spPr>
          <a:xfrm>
            <a:off x="2555776" y="1052735"/>
            <a:ext cx="6480720" cy="504056"/>
          </a:xfrm>
        </p:spPr>
        <p:txBody>
          <a:bodyPr/>
          <a:lstStyle/>
          <a:p>
            <a:pPr algn="l"/>
            <a:r>
              <a:rPr lang="en-US" sz="2000" b="1" dirty="0" smtClean="0">
                <a:solidFill>
                  <a:srgbClr val="C00000"/>
                </a:solidFill>
              </a:rPr>
              <a:t>LEARNER ENROLMENT </a:t>
            </a:r>
            <a:endParaRPr lang="en-US" sz="2000" b="1" dirty="0">
              <a:solidFill>
                <a:srgbClr val="C00000"/>
              </a:solidFill>
            </a:endParaRPr>
          </a:p>
        </p:txBody>
      </p:sp>
      <p:sp>
        <p:nvSpPr>
          <p:cNvPr id="2" name="Slide Number Placeholder 1"/>
          <p:cNvSpPr>
            <a:spLocks noGrp="1"/>
          </p:cNvSpPr>
          <p:nvPr>
            <p:ph type="sldNum" sz="quarter" idx="12"/>
          </p:nvPr>
        </p:nvSpPr>
        <p:spPr/>
        <p:txBody>
          <a:bodyPr/>
          <a:lstStyle/>
          <a:p>
            <a:pPr>
              <a:defRPr/>
            </a:pPr>
            <a:fld id="{3B5D0BDE-8979-4DDD-9EAA-4EB7495C5FAA}" type="slidenum">
              <a:rPr lang="en-US" smtClean="0"/>
              <a:pPr>
                <a:defRPr/>
              </a:pPr>
              <a:t>14</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80253981"/>
              </p:ext>
            </p:extLst>
          </p:nvPr>
        </p:nvGraphicFramePr>
        <p:xfrm>
          <a:off x="4211960" y="2276872"/>
          <a:ext cx="4485456" cy="2587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70202914"/>
              </p:ext>
            </p:extLst>
          </p:nvPr>
        </p:nvGraphicFramePr>
        <p:xfrm>
          <a:off x="827584" y="2492896"/>
          <a:ext cx="2971800" cy="2286162"/>
        </p:xfrm>
        <a:graphic>
          <a:graphicData uri="http://schemas.openxmlformats.org/drawingml/2006/table">
            <a:tbl>
              <a:tblPr/>
              <a:tblGrid>
                <a:gridCol w="990600"/>
                <a:gridCol w="990600"/>
                <a:gridCol w="990600"/>
              </a:tblGrid>
              <a:tr h="388701">
                <a:tc>
                  <a:txBody>
                    <a:bodyPr/>
                    <a:lstStyle/>
                    <a:p>
                      <a:pPr algn="ctr" fontAlgn="b"/>
                      <a:r>
                        <a:rPr lang="en-US" sz="1600" b="1" i="0" u="none" strike="noStrike" dirty="0">
                          <a:solidFill>
                            <a:srgbClr val="000000"/>
                          </a:solidFill>
                          <a:effectLst/>
                          <a:latin typeface="Arial" pitchFamily="34" charset="0"/>
                          <a:cs typeface="Arial" pitchFamily="34" charset="0"/>
                        </a:rPr>
                        <a:t>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1" i="0" u="none" strike="noStrike" dirty="0">
                          <a:solidFill>
                            <a:srgbClr val="000000"/>
                          </a:solidFill>
                          <a:effectLst/>
                          <a:latin typeface="Arial" pitchFamily="34" charset="0"/>
                          <a:cs typeface="Arial" pitchFamily="34" charset="0"/>
                        </a:rPr>
                        <a:t>Female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1" i="0" u="none" strike="noStrike" dirty="0">
                          <a:solidFill>
                            <a:srgbClr val="000000"/>
                          </a:solidFill>
                          <a:effectLst/>
                          <a:latin typeface="Arial" pitchFamily="34" charset="0"/>
                          <a:cs typeface="Arial" pitchFamily="34" charset="0"/>
                        </a:rPr>
                        <a:t>Male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0473">
                <a:tc>
                  <a:txBody>
                    <a:bodyPr/>
                    <a:lstStyle/>
                    <a:p>
                      <a:pPr algn="ctr" fontAlgn="b"/>
                      <a:r>
                        <a:rPr lang="en-US" sz="1600" b="1" i="0" u="none" strike="noStrike" dirty="0">
                          <a:solidFill>
                            <a:srgbClr val="000000"/>
                          </a:solidFill>
                          <a:effectLst/>
                          <a:latin typeface="Arial" pitchFamily="34" charset="0"/>
                          <a:cs typeface="Arial" pitchFamily="34" charset="0"/>
                        </a:rPr>
                        <a:t>2009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826513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849697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0473">
                <a:tc>
                  <a:txBody>
                    <a:bodyPr/>
                    <a:lstStyle/>
                    <a:p>
                      <a:pPr algn="ctr" fontAlgn="b"/>
                      <a:r>
                        <a:rPr lang="en-US" sz="1600" b="1" i="0" u="none" strike="noStrike" dirty="0">
                          <a:solidFill>
                            <a:srgbClr val="000000"/>
                          </a:solidFill>
                          <a:effectLst/>
                          <a:latin typeface="Arial" pitchFamily="34" charset="0"/>
                          <a:cs typeface="Arial" pitchFamily="34" charset="0"/>
                        </a:rPr>
                        <a:t>2010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820027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846105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230473">
                <a:tc>
                  <a:txBody>
                    <a:bodyPr/>
                    <a:lstStyle/>
                    <a:p>
                      <a:pPr algn="ctr" fontAlgn="b"/>
                      <a:r>
                        <a:rPr lang="en-US" sz="1600" b="1" i="0" u="none" strike="noStrike" dirty="0">
                          <a:solidFill>
                            <a:srgbClr val="000000"/>
                          </a:solidFill>
                          <a:effectLst/>
                          <a:latin typeface="Arial" pitchFamily="34" charset="0"/>
                          <a:cs typeface="Arial" pitchFamily="34" charset="0"/>
                        </a:rPr>
                        <a:t>2011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804093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831622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30473">
                <a:tc>
                  <a:txBody>
                    <a:bodyPr/>
                    <a:lstStyle/>
                    <a:p>
                      <a:pPr algn="ctr" fontAlgn="b"/>
                      <a:r>
                        <a:rPr lang="en-US" sz="1600" b="1" i="0" u="none" strike="noStrike" dirty="0">
                          <a:solidFill>
                            <a:srgbClr val="000000"/>
                          </a:solidFill>
                          <a:effectLst/>
                          <a:latin typeface="Arial" pitchFamily="34" charset="0"/>
                          <a:cs typeface="Arial" pitchFamily="34" charset="0"/>
                        </a:rPr>
                        <a:t>2012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814613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842233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230473">
                <a:tc>
                  <a:txBody>
                    <a:bodyPr/>
                    <a:lstStyle/>
                    <a:p>
                      <a:pPr algn="ctr" fontAlgn="b"/>
                      <a:r>
                        <a:rPr lang="en-US" sz="1600" b="1" i="0" u="none" strike="noStrike" dirty="0">
                          <a:solidFill>
                            <a:srgbClr val="000000"/>
                          </a:solidFill>
                          <a:effectLst/>
                          <a:latin typeface="Arial" pitchFamily="34" charset="0"/>
                          <a:cs typeface="Arial" pitchFamily="34" charset="0"/>
                        </a:rPr>
                        <a:t>2013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810293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837812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30473">
                <a:tc>
                  <a:txBody>
                    <a:bodyPr/>
                    <a:lstStyle/>
                    <a:p>
                      <a:pPr algn="ctr" fontAlgn="b"/>
                      <a:r>
                        <a:rPr lang="en-US" sz="1600" b="1" i="0" u="none" strike="noStrike" dirty="0">
                          <a:solidFill>
                            <a:srgbClr val="000000"/>
                          </a:solidFill>
                          <a:effectLst/>
                          <a:latin typeface="Arial" pitchFamily="34" charset="0"/>
                          <a:cs typeface="Arial" pitchFamily="34" charset="0"/>
                        </a:rPr>
                        <a:t>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816059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842463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388701">
                <a:tc>
                  <a:txBody>
                    <a:bodyPr/>
                    <a:lstStyle/>
                    <a:p>
                      <a:pPr algn="ctr" fontAlgn="b"/>
                      <a:r>
                        <a:rPr lang="en-US" sz="1600" b="1" i="0" u="none" strike="noStrike" dirty="0">
                          <a:solidFill>
                            <a:srgbClr val="000000"/>
                          </a:solidFill>
                          <a:effectLst/>
                          <a:latin typeface="Arial" pitchFamily="34" charset="0"/>
                          <a:cs typeface="Arial" pitchFamily="34" charset="0"/>
                        </a:rPr>
                        <a:t>2015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826693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dirty="0">
                          <a:solidFill>
                            <a:srgbClr val="000000"/>
                          </a:solidFill>
                          <a:effectLst/>
                          <a:latin typeface="Arial" pitchFamily="34" charset="0"/>
                          <a:cs typeface="Arial" pitchFamily="34" charset="0"/>
                        </a:rPr>
                        <a:t>854561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bl>
          </a:graphicData>
        </a:graphic>
      </p:graphicFrame>
      <p:sp>
        <p:nvSpPr>
          <p:cNvPr id="8" name="Title 1"/>
          <p:cNvSpPr txBox="1">
            <a:spLocks/>
          </p:cNvSpPr>
          <p:nvPr/>
        </p:nvSpPr>
        <p:spPr bwMode="auto">
          <a:xfrm>
            <a:off x="1353952" y="476672"/>
            <a:ext cx="7272808"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a:solidFill>
                  <a:srgbClr val="741202"/>
                </a:solidFill>
                <a:latin typeface="+mn-lt"/>
                <a:ea typeface="+mn-ea"/>
                <a:cs typeface="+mn-cs"/>
              </a:rPr>
              <a:t>SIZE AND SHAPE OF  LDoE</a:t>
            </a:r>
          </a:p>
        </p:txBody>
      </p:sp>
    </p:spTree>
    <p:extLst>
      <p:ext uri="{BB962C8B-B14F-4D97-AF65-F5344CB8AC3E}">
        <p14:creationId xmlns:p14="http://schemas.microsoft.com/office/powerpoint/2010/main" val="11899152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800602"/>
            <a:ext cx="7772400" cy="968375"/>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1"/>
          </p:nvPr>
        </p:nvSpPr>
        <p:spPr>
          <a:xfrm>
            <a:off x="838200" y="1447800"/>
            <a:ext cx="7772400" cy="762000"/>
          </a:xfrm>
        </p:spPr>
        <p:txBody>
          <a:bodyPr/>
          <a:lstStyle/>
          <a:p>
            <a:endParaRPr lang="en-US" b="1" dirty="0" smtClean="0"/>
          </a:p>
          <a:p>
            <a:endParaRPr lang="en-US" b="1" dirty="0"/>
          </a:p>
        </p:txBody>
      </p:sp>
      <p:sp>
        <p:nvSpPr>
          <p:cNvPr id="4" name="Slide Number Placeholder 3"/>
          <p:cNvSpPr>
            <a:spLocks noGrp="1"/>
          </p:cNvSpPr>
          <p:nvPr>
            <p:ph type="sldNum" sz="quarter" idx="12"/>
          </p:nvPr>
        </p:nvSpPr>
        <p:spPr/>
        <p:txBody>
          <a:bodyPr/>
          <a:lstStyle/>
          <a:p>
            <a:pPr>
              <a:defRPr/>
            </a:pPr>
            <a:fld id="{F280D192-99A3-479D-8DFF-B7A92B6C0C79}" type="slidenum">
              <a:rPr lang="en-US" smtClean="0"/>
              <a:pPr>
                <a:defRPr/>
              </a:pPr>
              <a:t>15</a:t>
            </a:fld>
            <a:endParaRPr lang="en-US" dirty="0"/>
          </a:p>
        </p:txBody>
      </p:sp>
      <p:sp>
        <p:nvSpPr>
          <p:cNvPr id="7" name="Rectangle 6"/>
          <p:cNvSpPr/>
          <p:nvPr/>
        </p:nvSpPr>
        <p:spPr>
          <a:xfrm>
            <a:off x="838200" y="4724402"/>
            <a:ext cx="7467600" cy="1384995"/>
          </a:xfrm>
          <a:prstGeom prst="rect">
            <a:avLst/>
          </a:prstGeom>
        </p:spPr>
        <p:txBody>
          <a:bodyPr wrap="square">
            <a:spAutoFit/>
          </a:bodyPr>
          <a:lstStyle/>
          <a:p>
            <a:r>
              <a:rPr lang="en-US" sz="1200" dirty="0" smtClean="0"/>
              <a:t> </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p:txBody>
      </p:sp>
      <p:graphicFrame>
        <p:nvGraphicFramePr>
          <p:cNvPr id="10" name="Chart 9"/>
          <p:cNvGraphicFramePr>
            <a:graphicFrameLocks/>
          </p:cNvGraphicFramePr>
          <p:nvPr>
            <p:extLst>
              <p:ext uri="{D42A27DB-BD31-4B8C-83A1-F6EECF244321}">
                <p14:modId xmlns:p14="http://schemas.microsoft.com/office/powerpoint/2010/main" val="2555706875"/>
              </p:ext>
            </p:extLst>
          </p:nvPr>
        </p:nvGraphicFramePr>
        <p:xfrm>
          <a:off x="4648200" y="2209800"/>
          <a:ext cx="3261360" cy="230505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207146" y="1038670"/>
            <a:ext cx="6934200" cy="400110"/>
          </a:xfrm>
          <a:prstGeom prst="rect">
            <a:avLst/>
          </a:prstGeom>
        </p:spPr>
        <p:txBody>
          <a:bodyPr wrap="square">
            <a:spAutoFit/>
          </a:bodyPr>
          <a:lstStyle/>
          <a:p>
            <a:r>
              <a:rPr lang="en-US" sz="2000" b="1" dirty="0" smtClean="0">
                <a:solidFill>
                  <a:srgbClr val="C00000"/>
                </a:solidFill>
                <a:latin typeface="+mn-lt"/>
              </a:rPr>
              <a:t>PERCENTAGE OF FEMALE TEACHERS (%FT)</a:t>
            </a:r>
            <a:endParaRPr lang="en-US" sz="2000" b="1" dirty="0">
              <a:solidFill>
                <a:srgbClr val="C00000"/>
              </a:solidFill>
              <a:latin typeface="+mn-lt"/>
            </a:endParaRPr>
          </a:p>
        </p:txBody>
      </p:sp>
      <p:sp>
        <p:nvSpPr>
          <p:cNvPr id="13" name="Rectangle 12"/>
          <p:cNvSpPr/>
          <p:nvPr/>
        </p:nvSpPr>
        <p:spPr>
          <a:xfrm>
            <a:off x="977630" y="4955233"/>
            <a:ext cx="7698825" cy="1384995"/>
          </a:xfrm>
          <a:prstGeom prst="rect">
            <a:avLst/>
          </a:prstGeom>
        </p:spPr>
        <p:txBody>
          <a:bodyPr wrap="square">
            <a:spAutoFit/>
          </a:bodyPr>
          <a:lstStyle/>
          <a:p>
            <a:pPr algn="just"/>
            <a:r>
              <a:rPr lang="en-US" sz="1400" dirty="0"/>
              <a:t>The number of female teachers at a given level of education expressed as a percentage of the total </a:t>
            </a:r>
            <a:r>
              <a:rPr lang="en-US" sz="1400" dirty="0" smtClean="0"/>
              <a:t>number of </a:t>
            </a:r>
            <a:r>
              <a:rPr lang="en-US" sz="1400" dirty="0"/>
              <a:t>teachers (male and female) at the same level in a given school </a:t>
            </a:r>
            <a:r>
              <a:rPr lang="en-US" sz="1400" dirty="0" smtClean="0"/>
              <a:t>year</a:t>
            </a:r>
          </a:p>
          <a:p>
            <a:pPr algn="just"/>
            <a:r>
              <a:rPr lang="en-US" sz="1400" dirty="0"/>
              <a:t>Interpretation: Percentage of female teachers approaching 50% indicates gender parity in the composition of </a:t>
            </a:r>
            <a:r>
              <a:rPr lang="en-US" sz="1400" dirty="0" smtClean="0"/>
              <a:t>the teaching </a:t>
            </a:r>
            <a:r>
              <a:rPr lang="en-US" sz="1400" dirty="0"/>
              <a:t>force. A value of greater than 50% reveals more opportunities and/or preference for women to participate </a:t>
            </a:r>
            <a:r>
              <a:rPr lang="en-US" sz="1400" dirty="0" smtClean="0"/>
              <a:t>in teaching </a:t>
            </a:r>
            <a:r>
              <a:rPr lang="en-US" sz="1400" dirty="0"/>
              <a:t>activities at a specific level, grade or programme of education.</a:t>
            </a:r>
          </a:p>
        </p:txBody>
      </p:sp>
      <p:graphicFrame>
        <p:nvGraphicFramePr>
          <p:cNvPr id="14" name="Table 13"/>
          <p:cNvGraphicFramePr>
            <a:graphicFrameLocks noGrp="1"/>
          </p:cNvGraphicFramePr>
          <p:nvPr>
            <p:extLst>
              <p:ext uri="{D42A27DB-BD31-4B8C-83A1-F6EECF244321}">
                <p14:modId xmlns:p14="http://schemas.microsoft.com/office/powerpoint/2010/main" val="2778541940"/>
              </p:ext>
            </p:extLst>
          </p:nvPr>
        </p:nvGraphicFramePr>
        <p:xfrm>
          <a:off x="1143001" y="2209799"/>
          <a:ext cx="2667002" cy="2625090"/>
        </p:xfrm>
        <a:graphic>
          <a:graphicData uri="http://schemas.openxmlformats.org/drawingml/2006/table">
            <a:tbl>
              <a:tblPr/>
              <a:tblGrid>
                <a:gridCol w="363683"/>
                <a:gridCol w="1266152"/>
                <a:gridCol w="1037167"/>
              </a:tblGrid>
              <a:tr h="521970">
                <a:tc>
                  <a:txBody>
                    <a:bodyPr/>
                    <a:lstStyle/>
                    <a:p>
                      <a:pPr algn="ctr" fontAlgn="b"/>
                      <a:r>
                        <a:rPr lang="en-US" sz="1100" b="1" i="0" u="none" strike="noStrike" dirty="0">
                          <a:solidFill>
                            <a:srgbClr val="000000"/>
                          </a:solidFill>
                          <a:effectLst/>
                          <a:latin typeface="Calibri"/>
                        </a:rPr>
                        <a:t>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effectLst/>
                          <a:latin typeface="Calibri"/>
                        </a:rPr>
                        <a:t>% FT Primary Phase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dirty="0">
                          <a:solidFill>
                            <a:srgbClr val="000000"/>
                          </a:solidFill>
                          <a:effectLst/>
                          <a:latin typeface="Calibri"/>
                        </a:rPr>
                        <a:t>% FT Sec Phase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50520">
                <a:tc>
                  <a:txBody>
                    <a:bodyPr/>
                    <a:lstStyle/>
                    <a:p>
                      <a:pPr algn="ctr" fontAlgn="b"/>
                      <a:r>
                        <a:rPr lang="en-US" sz="1100" b="1" i="0" u="none" strike="noStrike" dirty="0">
                          <a:solidFill>
                            <a:srgbClr val="000000"/>
                          </a:solidFill>
                          <a:effectLst/>
                          <a:latin typeface="Calibri"/>
                        </a:rPr>
                        <a:t>2010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100" b="0" i="0" u="none" strike="noStrike" dirty="0">
                          <a:solidFill>
                            <a:srgbClr val="000000"/>
                          </a:solidFill>
                          <a:effectLst/>
                          <a:latin typeface="Calibri"/>
                        </a:rPr>
                        <a:t>59.2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100" b="0" i="0" u="none" strike="noStrike" dirty="0">
                          <a:solidFill>
                            <a:srgbClr val="000000"/>
                          </a:solidFill>
                          <a:effectLst/>
                          <a:latin typeface="Calibri"/>
                        </a:rPr>
                        <a:t>47.2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50520">
                <a:tc>
                  <a:txBody>
                    <a:bodyPr/>
                    <a:lstStyle/>
                    <a:p>
                      <a:pPr algn="ctr" fontAlgn="b"/>
                      <a:r>
                        <a:rPr lang="en-US" sz="1100" b="1" i="0" u="none" strike="noStrike" dirty="0">
                          <a:solidFill>
                            <a:srgbClr val="000000"/>
                          </a:solidFill>
                          <a:effectLst/>
                          <a:latin typeface="Calibri"/>
                        </a:rPr>
                        <a:t>2011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0" i="0" u="none" strike="noStrike" dirty="0">
                          <a:solidFill>
                            <a:srgbClr val="000000"/>
                          </a:solidFill>
                          <a:effectLst/>
                          <a:latin typeface="Calibri"/>
                        </a:rPr>
                        <a:t>64.4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100" b="0" i="0" u="none" strike="noStrike" dirty="0">
                          <a:solidFill>
                            <a:srgbClr val="000000"/>
                          </a:solidFill>
                          <a:effectLst/>
                          <a:latin typeface="Calibri"/>
                        </a:rPr>
                        <a:t>51.4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50520">
                <a:tc>
                  <a:txBody>
                    <a:bodyPr/>
                    <a:lstStyle/>
                    <a:p>
                      <a:pPr algn="ctr" fontAlgn="b"/>
                      <a:r>
                        <a:rPr lang="en-US" sz="1100" b="1" i="0" u="none" strike="noStrike" dirty="0">
                          <a:solidFill>
                            <a:srgbClr val="000000"/>
                          </a:solidFill>
                          <a:effectLst/>
                          <a:latin typeface="Calibri"/>
                        </a:rPr>
                        <a:t>2012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1100" b="0" i="0" u="none" strike="noStrike" dirty="0">
                          <a:solidFill>
                            <a:srgbClr val="000000"/>
                          </a:solidFill>
                          <a:effectLst/>
                          <a:latin typeface="Calibri"/>
                        </a:rPr>
                        <a:t>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1100" b="0" i="0" u="none" strike="noStrike" dirty="0">
                          <a:solidFill>
                            <a:srgbClr val="000000"/>
                          </a:solidFill>
                          <a:effectLst/>
                          <a:latin typeface="Calibri"/>
                        </a:rPr>
                        <a:t>51.4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350520">
                <a:tc>
                  <a:txBody>
                    <a:bodyPr/>
                    <a:lstStyle/>
                    <a:p>
                      <a:pPr algn="ctr" fontAlgn="b"/>
                      <a:r>
                        <a:rPr lang="en-US" sz="1100" b="1" i="0" u="none" strike="noStrike" dirty="0">
                          <a:solidFill>
                            <a:srgbClr val="000000"/>
                          </a:solidFill>
                          <a:effectLst/>
                          <a:latin typeface="Calibri"/>
                        </a:rPr>
                        <a:t>2013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100" b="0" i="0" u="none" strike="noStrike" dirty="0">
                          <a:solidFill>
                            <a:srgbClr val="000000"/>
                          </a:solidFill>
                          <a:effectLst/>
                          <a:latin typeface="Calibri"/>
                        </a:rPr>
                        <a:t>61.2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100" b="0" i="0" u="none" strike="noStrike" dirty="0">
                          <a:solidFill>
                            <a:srgbClr val="000000"/>
                          </a:solidFill>
                          <a:effectLst/>
                          <a:latin typeface="Calibri"/>
                        </a:rPr>
                        <a:t>48.1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350520">
                <a:tc>
                  <a:txBody>
                    <a:bodyPr/>
                    <a:lstStyle/>
                    <a:p>
                      <a:pPr algn="ctr" fontAlgn="b"/>
                      <a:r>
                        <a:rPr lang="en-US" sz="1100" b="1" i="0" u="none" strike="noStrike" dirty="0">
                          <a:solidFill>
                            <a:srgbClr val="000000"/>
                          </a:solidFill>
                          <a:effectLst/>
                          <a:latin typeface="Calibri"/>
                        </a:rPr>
                        <a:t>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100" b="0" i="0" u="none" strike="noStrike" dirty="0">
                          <a:solidFill>
                            <a:srgbClr val="000000"/>
                          </a:solidFill>
                          <a:effectLst/>
                          <a:latin typeface="Calibri"/>
                        </a:rPr>
                        <a:t>61.1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100" b="0" i="0" u="none" strike="noStrike" dirty="0">
                          <a:solidFill>
                            <a:srgbClr val="000000"/>
                          </a:solidFill>
                          <a:effectLst/>
                          <a:latin typeface="Calibri"/>
                        </a:rPr>
                        <a:t>48.3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350520">
                <a:tc>
                  <a:txBody>
                    <a:bodyPr/>
                    <a:lstStyle/>
                    <a:p>
                      <a:pPr algn="ctr" fontAlgn="b"/>
                      <a:r>
                        <a:rPr lang="en-US" sz="1100" b="1" i="0" u="none" strike="noStrike" dirty="0">
                          <a:solidFill>
                            <a:srgbClr val="000000"/>
                          </a:solidFill>
                          <a:effectLst/>
                          <a:latin typeface="Calibri"/>
                        </a:rPr>
                        <a:t>2015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100" b="0" i="0" u="none" strike="noStrike" dirty="0">
                          <a:solidFill>
                            <a:srgbClr val="000000"/>
                          </a:solidFill>
                          <a:effectLst/>
                          <a:latin typeface="Calibri"/>
                        </a:rPr>
                        <a:t>61.0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100" b="0" i="0" u="none" strike="noStrike" dirty="0">
                          <a:solidFill>
                            <a:srgbClr val="000000"/>
                          </a:solidFill>
                          <a:effectLst/>
                          <a:latin typeface="Calibri"/>
                        </a:rPr>
                        <a:t>48.8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bl>
          </a:graphicData>
        </a:graphic>
      </p:graphicFrame>
      <p:graphicFrame>
        <p:nvGraphicFramePr>
          <p:cNvPr id="15" name="Chart 14"/>
          <p:cNvGraphicFramePr>
            <a:graphicFrameLocks/>
          </p:cNvGraphicFramePr>
          <p:nvPr>
            <p:extLst>
              <p:ext uri="{D42A27DB-BD31-4B8C-83A1-F6EECF244321}">
                <p14:modId xmlns:p14="http://schemas.microsoft.com/office/powerpoint/2010/main" val="1855055769"/>
              </p:ext>
            </p:extLst>
          </p:nvPr>
        </p:nvGraphicFramePr>
        <p:xfrm>
          <a:off x="4114800" y="2192371"/>
          <a:ext cx="4191000" cy="25336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bwMode="auto">
          <a:xfrm>
            <a:off x="1353952" y="476672"/>
            <a:ext cx="7272808"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a:solidFill>
                  <a:srgbClr val="741202"/>
                </a:solidFill>
                <a:latin typeface="+mn-lt"/>
                <a:ea typeface="+mn-ea"/>
                <a:cs typeface="+mn-cs"/>
              </a:rPr>
              <a:t>SIZE AND SHAPE OF  LDoE</a:t>
            </a:r>
          </a:p>
        </p:txBody>
      </p:sp>
    </p:spTree>
    <p:extLst>
      <p:ext uri="{BB962C8B-B14F-4D97-AF65-F5344CB8AC3E}">
        <p14:creationId xmlns:p14="http://schemas.microsoft.com/office/powerpoint/2010/main" val="19725019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772400" cy="3276600"/>
          </a:xfrm>
        </p:spPr>
        <p:txBody>
          <a:bodyPr/>
          <a:lstStyle/>
          <a:p>
            <a:r>
              <a:rPr lang="en-US" sz="1200" b="0" cap="none" dirty="0" smtClean="0"/>
              <a:t># Learners, educators and schools in public schools with indicators</a:t>
            </a:r>
            <a:br>
              <a:rPr lang="en-US" sz="1200" b="0" cap="none"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1400" b="0" dirty="0" smtClean="0"/>
              <a:t/>
            </a:r>
            <a:br>
              <a:rPr lang="en-US" sz="1400" b="0" dirty="0" smtClean="0"/>
            </a:br>
            <a:r>
              <a:rPr lang="en-US" sz="1400" b="0" cap="none" dirty="0" smtClean="0"/>
              <a:t>LER: the learner educator ratio is the average number of learners per educator in Limpopo</a:t>
            </a:r>
            <a:br>
              <a:rPr lang="en-US" sz="1400" b="0" cap="none" dirty="0" smtClean="0"/>
            </a:br>
            <a:r>
              <a:rPr lang="en-US" sz="1400" b="0" cap="none" dirty="0" smtClean="0"/>
              <a:t>LSR: the learner school ratio indicates the average number of learners per school in Limpopo</a:t>
            </a:r>
            <a:br>
              <a:rPr lang="en-US" sz="1400" b="0" cap="none" dirty="0" smtClean="0"/>
            </a:br>
            <a:r>
              <a:rPr lang="en-US" sz="1400" b="0" cap="none" dirty="0" smtClean="0"/>
              <a:t>ESR: the educator school ratio indicates the average number of educators per school</a:t>
            </a:r>
            <a:endParaRPr lang="en-US" sz="1400" b="0" cap="none" dirty="0"/>
          </a:p>
        </p:txBody>
      </p:sp>
      <p:sp>
        <p:nvSpPr>
          <p:cNvPr id="3" name="Text Placeholder 2"/>
          <p:cNvSpPr>
            <a:spLocks noGrp="1"/>
          </p:cNvSpPr>
          <p:nvPr>
            <p:ph type="body" idx="1"/>
          </p:nvPr>
        </p:nvSpPr>
        <p:spPr>
          <a:xfrm>
            <a:off x="2411760" y="908720"/>
            <a:ext cx="7772400" cy="500608"/>
          </a:xfrm>
        </p:spPr>
        <p:txBody>
          <a:bodyPr/>
          <a:lstStyle/>
          <a:p>
            <a:r>
              <a:rPr lang="en-US" b="1" dirty="0" smtClean="0">
                <a:solidFill>
                  <a:srgbClr val="C00000"/>
                </a:solidFill>
              </a:rPr>
              <a:t>BASIC SCHOOL DATA ( LER,LSR AND ESR)</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F280D192-99A3-479D-8DFF-B7A92B6C0C79}" type="slidenum">
              <a:rPr lang="en-US" smtClean="0"/>
              <a:pPr>
                <a:defRPr/>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26898256"/>
              </p:ext>
            </p:extLst>
          </p:nvPr>
        </p:nvGraphicFramePr>
        <p:xfrm>
          <a:off x="838203" y="2741280"/>
          <a:ext cx="7118175" cy="1767840"/>
        </p:xfrm>
        <a:graphic>
          <a:graphicData uri="http://schemas.openxmlformats.org/drawingml/2006/table">
            <a:tbl>
              <a:tblPr/>
              <a:tblGrid>
                <a:gridCol w="566895"/>
                <a:gridCol w="1231529"/>
                <a:gridCol w="1251079"/>
                <a:gridCol w="1153337"/>
                <a:gridCol w="769901"/>
                <a:gridCol w="1038113"/>
                <a:gridCol w="1107321"/>
              </a:tblGrid>
              <a:tr h="441960">
                <a:tc>
                  <a:txBody>
                    <a:bodyPr/>
                    <a:lstStyle/>
                    <a:p>
                      <a:pPr algn="ctr" fontAlgn="b"/>
                      <a:r>
                        <a:rPr lang="en-US" sz="1400" b="1" i="0" u="none" strike="noStrike" dirty="0">
                          <a:solidFill>
                            <a:srgbClr val="000000"/>
                          </a:solidFill>
                          <a:effectLst/>
                          <a:latin typeface="Arial" pitchFamily="34" charset="0"/>
                          <a:cs typeface="Arial" pitchFamily="34" charset="0"/>
                        </a:rPr>
                        <a:t>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ENROLMENT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EDUCATORS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SCHOOLS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LER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LSR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ESR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06112">
                <a:tc>
                  <a:txBody>
                    <a:bodyPr/>
                    <a:lstStyle/>
                    <a:p>
                      <a:pPr algn="ctr" fontAlgn="b"/>
                      <a:r>
                        <a:rPr lang="en-US" sz="1400" b="1" i="0" u="none" strike="noStrike" dirty="0">
                          <a:solidFill>
                            <a:srgbClr val="000000"/>
                          </a:solidFill>
                          <a:effectLst/>
                          <a:latin typeface="Arial" pitchFamily="34" charset="0"/>
                          <a:cs typeface="Arial" pitchFamily="34" charset="0"/>
                        </a:rPr>
                        <a:t>2010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1665581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56104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3958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29.7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421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129148">
                <a:tc>
                  <a:txBody>
                    <a:bodyPr/>
                    <a:lstStyle/>
                    <a:p>
                      <a:pPr algn="ctr" fontAlgn="b"/>
                      <a:r>
                        <a:rPr lang="en-US" sz="1400" b="1" i="0" u="none" strike="noStrike" dirty="0">
                          <a:solidFill>
                            <a:srgbClr val="000000"/>
                          </a:solidFill>
                          <a:effectLst/>
                          <a:latin typeface="Arial" pitchFamily="34" charset="0"/>
                          <a:cs typeface="Arial" pitchFamily="34" charset="0"/>
                        </a:rPr>
                        <a:t>2011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1635457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56726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3936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28.8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416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24192">
                <a:tc>
                  <a:txBody>
                    <a:bodyPr/>
                    <a:lstStyle/>
                    <a:p>
                      <a:pPr algn="ctr" fontAlgn="b"/>
                      <a:r>
                        <a:rPr lang="en-US" sz="1400" b="1" i="0" u="none" strike="noStrike" dirty="0">
                          <a:solidFill>
                            <a:srgbClr val="000000"/>
                          </a:solidFill>
                          <a:effectLst/>
                          <a:latin typeface="Arial" pitchFamily="34" charset="0"/>
                          <a:cs typeface="Arial" pitchFamily="34" charset="0"/>
                        </a:rPr>
                        <a:t>2012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1656846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55898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3933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29.6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421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119236">
                <a:tc>
                  <a:txBody>
                    <a:bodyPr/>
                    <a:lstStyle/>
                    <a:p>
                      <a:pPr algn="ctr" fontAlgn="b"/>
                      <a:r>
                        <a:rPr lang="en-US" sz="1400" b="1" i="0" u="none" strike="noStrike" dirty="0">
                          <a:solidFill>
                            <a:srgbClr val="000000"/>
                          </a:solidFill>
                          <a:effectLst/>
                          <a:latin typeface="Arial" pitchFamily="34" charset="0"/>
                          <a:cs typeface="Arial" pitchFamily="34" charset="0"/>
                        </a:rPr>
                        <a:t>2013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1648105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55307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3927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29.8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420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114280">
                <a:tc>
                  <a:txBody>
                    <a:bodyPr/>
                    <a:lstStyle/>
                    <a:p>
                      <a:pPr algn="ctr" fontAlgn="b"/>
                      <a:r>
                        <a:rPr lang="en-US" sz="1400" b="1" i="0" u="none" strike="noStrike" dirty="0">
                          <a:solidFill>
                            <a:srgbClr val="000000"/>
                          </a:solidFill>
                          <a:effectLst/>
                          <a:latin typeface="Arial" pitchFamily="34" charset="0"/>
                          <a:cs typeface="Arial" pitchFamily="34" charset="0"/>
                        </a:rPr>
                        <a:t>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1658522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55217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3914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424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109324">
                <a:tc>
                  <a:txBody>
                    <a:bodyPr/>
                    <a:lstStyle/>
                    <a:p>
                      <a:pPr algn="r" fontAlgn="b"/>
                      <a:r>
                        <a:rPr lang="en-US" sz="1400" b="1" i="0" u="none" strike="noStrike" dirty="0">
                          <a:solidFill>
                            <a:srgbClr val="000000"/>
                          </a:solidFill>
                          <a:effectLst/>
                          <a:latin typeface="Arial" pitchFamily="34" charset="0"/>
                          <a:cs typeface="Arial" pitchFamily="34" charset="0"/>
                        </a:rPr>
                        <a:t>2015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1681254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52982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3890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31.7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432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Arial" pitchFamily="34" charset="0"/>
                          <a:cs typeface="Arial" pitchFamily="34" charset="0"/>
                        </a:rPr>
                        <a:t>13.6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bl>
          </a:graphicData>
        </a:graphic>
      </p:graphicFrame>
      <p:sp>
        <p:nvSpPr>
          <p:cNvPr id="6" name="Title 1"/>
          <p:cNvSpPr txBox="1">
            <a:spLocks/>
          </p:cNvSpPr>
          <p:nvPr/>
        </p:nvSpPr>
        <p:spPr bwMode="auto">
          <a:xfrm>
            <a:off x="1353952" y="476672"/>
            <a:ext cx="7272808"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a:solidFill>
                  <a:srgbClr val="741202"/>
                </a:solidFill>
                <a:latin typeface="+mn-lt"/>
                <a:ea typeface="+mn-ea"/>
                <a:cs typeface="+mn-cs"/>
              </a:rPr>
              <a:t>SIZE AND SHAPE OF  LDoE</a:t>
            </a:r>
          </a:p>
        </p:txBody>
      </p:sp>
    </p:spTree>
    <p:extLst>
      <p:ext uri="{BB962C8B-B14F-4D97-AF65-F5344CB8AC3E}">
        <p14:creationId xmlns:p14="http://schemas.microsoft.com/office/powerpoint/2010/main" val="15101474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28802"/>
            <a:ext cx="7704856" cy="792088"/>
          </a:xfrm>
        </p:spPr>
        <p:txBody>
          <a:bodyPr>
            <a:noAutofit/>
          </a:bodyPr>
          <a:lstStyle/>
          <a:p>
            <a:pPr algn="l"/>
            <a:r>
              <a:rPr lang="en-ZA" sz="1800" dirty="0" smtClean="0">
                <a:solidFill>
                  <a:srgbClr val="C00000"/>
                </a:solidFill>
                <a:latin typeface="Calibri"/>
                <a:ea typeface="Calibri"/>
                <a:cs typeface="Times New Roman"/>
              </a:rPr>
              <a:t>7 TO 15 YEAR OLD CHILDREN WITH DISABILITIES ATTENDING EDUCATIONAL INSTITUTIONS, 2005-2014</a:t>
            </a:r>
            <a:endParaRPr lang="en-ZA" sz="1800" dirty="0">
              <a:solidFill>
                <a:srgbClr val="C00000"/>
              </a:solidFill>
            </a:endParaRPr>
          </a:p>
        </p:txBody>
      </p:sp>
      <p:sp>
        <p:nvSpPr>
          <p:cNvPr id="6" name="Rectangle 5"/>
          <p:cNvSpPr/>
          <p:nvPr/>
        </p:nvSpPr>
        <p:spPr>
          <a:xfrm>
            <a:off x="1043608" y="4869160"/>
            <a:ext cx="6984777" cy="646331"/>
          </a:xfrm>
          <a:prstGeom prst="rect">
            <a:avLst/>
          </a:prstGeom>
        </p:spPr>
        <p:txBody>
          <a:bodyPr wrap="square">
            <a:spAutoFit/>
          </a:bodyPr>
          <a:lstStyle/>
          <a:p>
            <a:r>
              <a:rPr lang="en-ZA" b="1" i="1" dirty="0">
                <a:solidFill>
                  <a:prstClr val="black"/>
                </a:solidFill>
              </a:rPr>
              <a:t>Source: Statistics South Africa, General Household Survey (GHS), DBE own calculations </a:t>
            </a:r>
          </a:p>
        </p:txBody>
      </p:sp>
      <p:graphicFrame>
        <p:nvGraphicFramePr>
          <p:cNvPr id="3" name="Table 2"/>
          <p:cNvGraphicFramePr>
            <a:graphicFrameLocks noGrp="1"/>
          </p:cNvGraphicFramePr>
          <p:nvPr>
            <p:extLst>
              <p:ext uri="{D42A27DB-BD31-4B8C-83A1-F6EECF244321}">
                <p14:modId xmlns:p14="http://schemas.microsoft.com/office/powerpoint/2010/main" val="3540184684"/>
              </p:ext>
            </p:extLst>
          </p:nvPr>
        </p:nvGraphicFramePr>
        <p:xfrm>
          <a:off x="683568" y="2708920"/>
          <a:ext cx="8136901" cy="1577340"/>
        </p:xfrm>
        <a:graphic>
          <a:graphicData uri="http://schemas.openxmlformats.org/drawingml/2006/table">
            <a:tbl>
              <a:tblPr firstRow="1" firstCol="1" bandRow="1">
                <a:tableStyleId>{08FB837D-C827-4EFA-A057-4D05807E0F7C}</a:tableStyleId>
              </a:tblPr>
              <a:tblGrid>
                <a:gridCol w="1385131"/>
                <a:gridCol w="675177"/>
                <a:gridCol w="675177"/>
                <a:gridCol w="675177"/>
                <a:gridCol w="675177"/>
                <a:gridCol w="675177"/>
                <a:gridCol w="675177"/>
                <a:gridCol w="675177"/>
                <a:gridCol w="675177"/>
                <a:gridCol w="675177"/>
                <a:gridCol w="675177"/>
              </a:tblGrid>
              <a:tr h="288032">
                <a:tc>
                  <a:txBody>
                    <a:bodyPr/>
                    <a:lstStyle/>
                    <a:p>
                      <a:pPr>
                        <a:lnSpc>
                          <a:spcPct val="115000"/>
                        </a:lnSpc>
                        <a:spcAft>
                          <a:spcPts val="0"/>
                        </a:spcAft>
                      </a:pPr>
                      <a:r>
                        <a:rPr lang="en-ZA" sz="1800" dirty="0">
                          <a:effectLst/>
                        </a:rPr>
                        <a:t>Province</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2005</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2006</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2007</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2008</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2009</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2010</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2011</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2012</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2013</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2014</a:t>
                      </a:r>
                      <a:endParaRPr lang="en-ZA" sz="1800" dirty="0">
                        <a:effectLst/>
                        <a:latin typeface="Calibri"/>
                        <a:ea typeface="Calibri"/>
                        <a:cs typeface="Times New Roman"/>
                      </a:endParaRPr>
                    </a:p>
                  </a:txBody>
                  <a:tcPr marL="68580" marR="68580" marT="0" marB="0"/>
                </a:tc>
              </a:tr>
              <a:tr h="630936">
                <a:tc>
                  <a:txBody>
                    <a:bodyPr/>
                    <a:lstStyle/>
                    <a:p>
                      <a:pPr>
                        <a:lnSpc>
                          <a:spcPct val="115000"/>
                        </a:lnSpc>
                        <a:spcAft>
                          <a:spcPts val="0"/>
                        </a:spcAft>
                      </a:pPr>
                      <a:r>
                        <a:rPr lang="en-ZA" sz="1800" dirty="0">
                          <a:effectLst/>
                        </a:rPr>
                        <a:t>Limpopo</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69.5</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85.1</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74.6</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63.2</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88.2</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93.1</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95.5</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solidFill>
                            <a:srgbClr val="FF0000"/>
                          </a:solidFill>
                          <a:effectLst/>
                        </a:rPr>
                        <a:t>87.7</a:t>
                      </a:r>
                      <a:endParaRPr lang="en-ZA" sz="1800"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solidFill>
                            <a:srgbClr val="FF0000"/>
                          </a:solidFill>
                          <a:effectLst/>
                        </a:rPr>
                        <a:t>86.7</a:t>
                      </a:r>
                      <a:endParaRPr lang="en-ZA" sz="1800"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solidFill>
                            <a:srgbClr val="FF0000"/>
                          </a:solidFill>
                          <a:effectLst/>
                        </a:rPr>
                        <a:t>92.4</a:t>
                      </a:r>
                      <a:endParaRPr lang="en-ZA" sz="1800" dirty="0">
                        <a:solidFill>
                          <a:srgbClr val="FF0000"/>
                        </a:solidFill>
                        <a:effectLst/>
                        <a:latin typeface="Calibri"/>
                        <a:ea typeface="Calibri"/>
                        <a:cs typeface="Times New Roman"/>
                      </a:endParaRPr>
                    </a:p>
                  </a:txBody>
                  <a:tcPr marL="68580" marR="68580" marT="0" marB="0"/>
                </a:tc>
              </a:tr>
              <a:tr h="630936">
                <a:tc>
                  <a:txBody>
                    <a:bodyPr/>
                    <a:lstStyle/>
                    <a:p>
                      <a:pPr>
                        <a:lnSpc>
                          <a:spcPct val="115000"/>
                        </a:lnSpc>
                        <a:spcAft>
                          <a:spcPts val="0"/>
                        </a:spcAft>
                      </a:pPr>
                      <a:r>
                        <a:rPr lang="en-ZA" sz="1800" dirty="0">
                          <a:effectLst/>
                        </a:rPr>
                        <a:t>National</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77.8</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78.6</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74.6</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77.0</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89.7</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93.2</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92.1</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92.4</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92.5</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93.4</a:t>
                      </a:r>
                      <a:endParaRPr lang="en-ZA" sz="1800"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8209915" y="6405652"/>
            <a:ext cx="490151" cy="369332"/>
          </a:xfrm>
          <a:prstGeom prst="rect">
            <a:avLst/>
          </a:prstGeom>
        </p:spPr>
        <p:txBody>
          <a:bodyPr wrap="square">
            <a:spAutoFit/>
          </a:bodyPr>
          <a:lstStyle/>
          <a:p>
            <a:pPr fontAlgn="base">
              <a:spcBef>
                <a:spcPct val="0"/>
              </a:spcBef>
              <a:spcAft>
                <a:spcPct val="0"/>
              </a:spcAft>
              <a:defRPr/>
            </a:pPr>
            <a:r>
              <a:rPr lang="en-US" dirty="0" smtClean="0">
                <a:solidFill>
                  <a:prstClr val="black"/>
                </a:solidFill>
                <a:latin typeface="Arial" pitchFamily="34" charset="0"/>
                <a:cs typeface="Arial" pitchFamily="34" charset="0"/>
              </a:rPr>
              <a:t>17</a:t>
            </a:r>
            <a:endParaRPr lang="en-US" dirty="0">
              <a:solidFill>
                <a:prstClr val="black"/>
              </a:solidFill>
              <a:latin typeface="Arial" pitchFamily="34" charset="0"/>
              <a:cs typeface="Arial" pitchFamily="34" charset="0"/>
            </a:endParaRPr>
          </a:p>
        </p:txBody>
      </p:sp>
      <p:sp>
        <p:nvSpPr>
          <p:cNvPr id="7" name="Subtitle 2"/>
          <p:cNvSpPr txBox="1">
            <a:spLocks/>
          </p:cNvSpPr>
          <p:nvPr/>
        </p:nvSpPr>
        <p:spPr bwMode="auto">
          <a:xfrm>
            <a:off x="1331640" y="332656"/>
            <a:ext cx="7632848"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3600" b="1" kern="1200" dirty="0" smtClean="0">
                <a:solidFill>
                  <a:srgbClr val="741202"/>
                </a:solidFill>
              </a:rPr>
              <a:t>CURRICULUM IMPLEMENTATION</a:t>
            </a:r>
          </a:p>
          <a:p>
            <a:endParaRPr lang="en-GB" sz="3600" b="1" kern="0" dirty="0" smtClean="0"/>
          </a:p>
          <a:p>
            <a:endParaRPr lang="en-ZA" sz="3600" b="1" kern="0" dirty="0"/>
          </a:p>
        </p:txBody>
      </p:sp>
    </p:spTree>
    <p:extLst>
      <p:ext uri="{BB962C8B-B14F-4D97-AF65-F5344CB8AC3E}">
        <p14:creationId xmlns:p14="http://schemas.microsoft.com/office/powerpoint/2010/main" val="33396507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124744"/>
            <a:ext cx="8229600" cy="361530"/>
          </a:xfrm>
        </p:spPr>
        <p:txBody>
          <a:bodyPr>
            <a:normAutofit fontScale="90000"/>
          </a:bodyPr>
          <a:lstStyle/>
          <a:p>
            <a:pPr lvl="0" algn="l" fontAlgn="base">
              <a:spcAft>
                <a:spcPct val="0"/>
              </a:spcAft>
            </a:pPr>
            <a:r>
              <a:rPr lang="en-ZA" altLang="en-US" sz="1400" b="1" dirty="0" smtClean="0">
                <a:solidFill>
                  <a:srgbClr val="C00000"/>
                </a:solidFill>
                <a:latin typeface="Calibri" pitchFamily="34" charset="0"/>
                <a:ea typeface="Calibri" pitchFamily="34" charset="0"/>
                <a:cs typeface="Times New Roman" pitchFamily="18" charset="0"/>
              </a:rPr>
              <a:t>PERCENTAGE OF LEARNERS BENEFITING FROM THE SCHOOL FEEDING SCHEME</a:t>
            </a:r>
            <a:r>
              <a:rPr lang="en-ZA" altLang="en-US" sz="1400" b="1" dirty="0">
                <a:solidFill>
                  <a:srgbClr val="C00000"/>
                </a:solidFill>
                <a:ea typeface="+mn-ea"/>
              </a:rPr>
              <a:t/>
            </a:r>
            <a:br>
              <a:rPr lang="en-ZA" altLang="en-US" sz="1400" b="1" dirty="0">
                <a:solidFill>
                  <a:srgbClr val="C00000"/>
                </a:solidFill>
                <a:ea typeface="+mn-ea"/>
              </a:rPr>
            </a:br>
            <a:endParaRPr lang="en-ZA" sz="1400" b="1" dirty="0">
              <a:solidFill>
                <a:srgbClr val="C00000"/>
              </a:solidFill>
            </a:endParaRPr>
          </a:p>
        </p:txBody>
      </p:sp>
      <p:sp>
        <p:nvSpPr>
          <p:cNvPr id="6" name="Rectangle 5"/>
          <p:cNvSpPr/>
          <p:nvPr/>
        </p:nvSpPr>
        <p:spPr>
          <a:xfrm>
            <a:off x="539552" y="3613398"/>
            <a:ext cx="6660232" cy="276999"/>
          </a:xfrm>
          <a:prstGeom prst="rect">
            <a:avLst/>
          </a:prstGeom>
        </p:spPr>
        <p:txBody>
          <a:bodyPr wrap="square">
            <a:spAutoFit/>
          </a:bodyPr>
          <a:lstStyle/>
          <a:p>
            <a:r>
              <a:rPr lang="en-ZA" sz="1200" b="1" dirty="0">
                <a:solidFill>
                  <a:prstClr val="black"/>
                </a:solidFill>
              </a:rPr>
              <a:t>Source: Statistics South Africa, General Household Survey (GHS), DBE own calculations </a:t>
            </a:r>
          </a:p>
        </p:txBody>
      </p:sp>
      <p:graphicFrame>
        <p:nvGraphicFramePr>
          <p:cNvPr id="3" name="Table 2"/>
          <p:cNvGraphicFramePr>
            <a:graphicFrameLocks noGrp="1"/>
          </p:cNvGraphicFramePr>
          <p:nvPr>
            <p:extLst>
              <p:ext uri="{D42A27DB-BD31-4B8C-83A1-F6EECF244321}">
                <p14:modId xmlns:p14="http://schemas.microsoft.com/office/powerpoint/2010/main" val="1748610693"/>
              </p:ext>
            </p:extLst>
          </p:nvPr>
        </p:nvGraphicFramePr>
        <p:xfrm>
          <a:off x="539554" y="1988840"/>
          <a:ext cx="7992894" cy="1374699"/>
        </p:xfrm>
        <a:graphic>
          <a:graphicData uri="http://schemas.openxmlformats.org/drawingml/2006/table">
            <a:tbl>
              <a:tblPr firstRow="1" firstCol="1" bandRow="1">
                <a:tableStyleId>{08FB837D-C827-4EFA-A057-4D05807E0F7C}</a:tableStyleId>
              </a:tblPr>
              <a:tblGrid>
                <a:gridCol w="1622079"/>
                <a:gridCol w="1203847"/>
                <a:gridCol w="1354787"/>
                <a:gridCol w="1404487"/>
                <a:gridCol w="1203847"/>
                <a:gridCol w="1203847"/>
              </a:tblGrid>
              <a:tr h="458233">
                <a:tc>
                  <a:txBody>
                    <a:bodyPr/>
                    <a:lstStyle/>
                    <a:p>
                      <a:pPr>
                        <a:lnSpc>
                          <a:spcPct val="115000"/>
                        </a:lnSpc>
                        <a:spcAft>
                          <a:spcPts val="0"/>
                        </a:spcAft>
                      </a:pPr>
                      <a:r>
                        <a:rPr lang="en-ZA" sz="1800" dirty="0">
                          <a:effectLst/>
                        </a:rPr>
                        <a:t>Province</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2010</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2011</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2012</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2013</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2014</a:t>
                      </a:r>
                      <a:endParaRPr lang="en-ZA" sz="1800" dirty="0">
                        <a:effectLst/>
                        <a:latin typeface="Calibri"/>
                        <a:ea typeface="Calibri"/>
                        <a:cs typeface="Times New Roman"/>
                      </a:endParaRPr>
                    </a:p>
                  </a:txBody>
                  <a:tcPr marL="68580" marR="68580" marT="0" marB="0"/>
                </a:tc>
              </a:tr>
              <a:tr h="458233">
                <a:tc>
                  <a:txBody>
                    <a:bodyPr/>
                    <a:lstStyle/>
                    <a:p>
                      <a:pPr>
                        <a:lnSpc>
                          <a:spcPct val="115000"/>
                        </a:lnSpc>
                        <a:spcAft>
                          <a:spcPts val="0"/>
                        </a:spcAft>
                      </a:pPr>
                      <a:r>
                        <a:rPr lang="en-ZA" sz="1800" dirty="0">
                          <a:effectLst/>
                        </a:rPr>
                        <a:t>Limpopo</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84.7</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94.4</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94.7</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93.5</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94.3</a:t>
                      </a:r>
                      <a:endParaRPr lang="en-ZA" sz="1800" dirty="0">
                        <a:effectLst/>
                        <a:latin typeface="Calibri"/>
                        <a:ea typeface="Calibri"/>
                        <a:cs typeface="Times New Roman"/>
                      </a:endParaRPr>
                    </a:p>
                  </a:txBody>
                  <a:tcPr marL="68580" marR="68580" marT="0" marB="0"/>
                </a:tc>
              </a:tr>
              <a:tr h="458233">
                <a:tc>
                  <a:txBody>
                    <a:bodyPr/>
                    <a:lstStyle/>
                    <a:p>
                      <a:pPr>
                        <a:lnSpc>
                          <a:spcPct val="115000"/>
                        </a:lnSpc>
                        <a:spcAft>
                          <a:spcPts val="0"/>
                        </a:spcAft>
                      </a:pPr>
                      <a:r>
                        <a:rPr lang="en-ZA" sz="1800" dirty="0">
                          <a:effectLst/>
                        </a:rPr>
                        <a:t>National</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69.9</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76.2</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77.4</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78.7</a:t>
                      </a:r>
                      <a:endParaRPr lang="en-ZA"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ZA" sz="1800" dirty="0">
                          <a:effectLst/>
                        </a:rPr>
                        <a:t>79.7</a:t>
                      </a:r>
                      <a:endParaRPr lang="en-ZA" sz="1800" dirty="0">
                        <a:effectLst/>
                        <a:latin typeface="Calibri"/>
                        <a:ea typeface="Calibri"/>
                        <a:cs typeface="Times New Roman"/>
                      </a:endParaRPr>
                    </a:p>
                  </a:txBody>
                  <a:tcPr marL="68580" marR="68580" marT="0" marB="0"/>
                </a:tc>
              </a:tr>
            </a:tbl>
          </a:graphicData>
        </a:graphic>
      </p:graphicFrame>
      <p:sp>
        <p:nvSpPr>
          <p:cNvPr id="5" name="Subtitle 2"/>
          <p:cNvSpPr txBox="1">
            <a:spLocks/>
          </p:cNvSpPr>
          <p:nvPr/>
        </p:nvSpPr>
        <p:spPr bwMode="auto">
          <a:xfrm>
            <a:off x="1493404" y="332656"/>
            <a:ext cx="7632848"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3600" b="1" dirty="0" smtClean="0">
                <a:solidFill>
                  <a:srgbClr val="741202"/>
                </a:solidFill>
              </a:rPr>
              <a:t>SOCIAL COHESION</a:t>
            </a:r>
            <a:endParaRPr lang="en-GB" sz="3600" b="1" kern="1200" dirty="0" smtClean="0">
              <a:solidFill>
                <a:srgbClr val="741202"/>
              </a:solidFill>
            </a:endParaRPr>
          </a:p>
          <a:p>
            <a:endParaRPr lang="en-GB" sz="3600" b="1" kern="0" dirty="0" smtClean="0"/>
          </a:p>
        </p:txBody>
      </p:sp>
    </p:spTree>
    <p:extLst>
      <p:ext uri="{BB962C8B-B14F-4D97-AF65-F5344CB8AC3E}">
        <p14:creationId xmlns:p14="http://schemas.microsoft.com/office/powerpoint/2010/main" val="60275082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508104" y="1556792"/>
            <a:ext cx="3382752" cy="2808312"/>
          </a:xfrm>
        </p:spPr>
        <p:txBody>
          <a:bodyPr/>
          <a:lstStyle/>
          <a:p>
            <a:pPr algn="just"/>
            <a:r>
              <a:rPr lang="en-US" sz="2000" dirty="0"/>
              <a:t>The number of public ordinary schools has decreased since 2009, with the </a:t>
            </a:r>
            <a:r>
              <a:rPr lang="en-US" sz="2000" dirty="0" smtClean="0"/>
              <a:t>merging </a:t>
            </a:r>
            <a:r>
              <a:rPr lang="en-US" sz="2000" dirty="0"/>
              <a:t>of schools as a possible reason</a:t>
            </a:r>
            <a:r>
              <a:rPr lang="en-US" sz="2000" dirty="0" smtClean="0"/>
              <a:t>. The number of independent schools have increased since 2009</a:t>
            </a:r>
            <a:endParaRPr lang="en-US" sz="2000" dirty="0"/>
          </a:p>
        </p:txBody>
      </p:sp>
      <p:sp>
        <p:nvSpPr>
          <p:cNvPr id="3" name="Title 2"/>
          <p:cNvSpPr>
            <a:spLocks noGrp="1"/>
          </p:cNvSpPr>
          <p:nvPr>
            <p:ph type="ctrTitle"/>
          </p:nvPr>
        </p:nvSpPr>
        <p:spPr>
          <a:xfrm>
            <a:off x="2915816" y="962063"/>
            <a:ext cx="4536504" cy="432048"/>
          </a:xfrm>
        </p:spPr>
        <p:txBody>
          <a:bodyPr/>
          <a:lstStyle/>
          <a:p>
            <a:pPr algn="l"/>
            <a:r>
              <a:rPr lang="en-US" sz="2000" b="1" dirty="0" smtClean="0">
                <a:solidFill>
                  <a:srgbClr val="C00000"/>
                </a:solidFill>
              </a:rPr>
              <a:t>NUMBER OF ORDINARY SCHOOLS</a:t>
            </a:r>
            <a:endParaRPr lang="en-US" sz="2000" b="1" dirty="0">
              <a:solidFill>
                <a:srgbClr val="C00000"/>
              </a:solidFill>
            </a:endParaRPr>
          </a:p>
        </p:txBody>
      </p:sp>
      <p:sp>
        <p:nvSpPr>
          <p:cNvPr id="2" name="Slide Number Placeholder 1"/>
          <p:cNvSpPr>
            <a:spLocks noGrp="1"/>
          </p:cNvSpPr>
          <p:nvPr>
            <p:ph type="sldNum" sz="quarter" idx="12"/>
          </p:nvPr>
        </p:nvSpPr>
        <p:spPr/>
        <p:txBody>
          <a:bodyPr/>
          <a:lstStyle/>
          <a:p>
            <a:pPr>
              <a:defRPr/>
            </a:pPr>
            <a:fld id="{3B5D0BDE-8979-4DDD-9EAA-4EB7495C5FAA}" type="slidenum">
              <a:rPr lang="en-US" smtClean="0"/>
              <a:pPr>
                <a:defRPr/>
              </a:pPr>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99265907"/>
              </p:ext>
            </p:extLst>
          </p:nvPr>
        </p:nvGraphicFramePr>
        <p:xfrm>
          <a:off x="827585" y="1556792"/>
          <a:ext cx="4448947" cy="3154680"/>
        </p:xfrm>
        <a:graphic>
          <a:graphicData uri="http://schemas.openxmlformats.org/drawingml/2006/table">
            <a:tbl>
              <a:tblPr/>
              <a:tblGrid>
                <a:gridCol w="1060175"/>
                <a:gridCol w="2180187"/>
                <a:gridCol w="1208585"/>
              </a:tblGrid>
              <a:tr h="624840">
                <a:tc>
                  <a:txBody>
                    <a:bodyPr/>
                    <a:lstStyle/>
                    <a:p>
                      <a:pPr algn="ctr" fontAlgn="b"/>
                      <a:r>
                        <a:rPr lang="en-US" sz="2000" b="1" i="0" u="none" strike="noStrike" dirty="0">
                          <a:solidFill>
                            <a:srgbClr val="000000"/>
                          </a:solidFill>
                          <a:effectLst/>
                          <a:latin typeface="Arial" pitchFamily="34" charset="0"/>
                          <a:cs typeface="Arial" pitchFamily="34" charset="0"/>
                        </a:rPr>
                        <a:t>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2000" b="1" i="0" u="none" strike="noStrike" dirty="0">
                          <a:solidFill>
                            <a:srgbClr val="000000"/>
                          </a:solidFill>
                          <a:effectLst/>
                          <a:latin typeface="Arial" pitchFamily="34" charset="0"/>
                          <a:cs typeface="Arial" pitchFamily="34" charset="0"/>
                        </a:rPr>
                        <a:t>INDEPENDENT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2000" b="1" i="0" u="none" strike="noStrike" dirty="0">
                          <a:solidFill>
                            <a:srgbClr val="000000"/>
                          </a:solidFill>
                          <a:effectLst/>
                          <a:latin typeface="Arial" pitchFamily="34" charset="0"/>
                          <a:cs typeface="Arial" pitchFamily="34" charset="0"/>
                        </a:rPr>
                        <a:t>PUBLIC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16230">
                <a:tc>
                  <a:txBody>
                    <a:bodyPr/>
                    <a:lstStyle/>
                    <a:p>
                      <a:pPr algn="ctr" fontAlgn="b"/>
                      <a:r>
                        <a:rPr lang="en-US" sz="2000" b="1" i="0" u="none" strike="noStrike" dirty="0">
                          <a:solidFill>
                            <a:srgbClr val="000000"/>
                          </a:solidFill>
                          <a:effectLst/>
                          <a:latin typeface="Arial" pitchFamily="34" charset="0"/>
                          <a:cs typeface="Arial" pitchFamily="34" charset="0"/>
                        </a:rPr>
                        <a:t>2009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141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3969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16230">
                <a:tc>
                  <a:txBody>
                    <a:bodyPr/>
                    <a:lstStyle/>
                    <a:p>
                      <a:pPr algn="ctr" fontAlgn="b"/>
                      <a:r>
                        <a:rPr lang="en-US" sz="2000" b="1" i="0" u="none" strike="noStrike" dirty="0">
                          <a:solidFill>
                            <a:srgbClr val="000000"/>
                          </a:solidFill>
                          <a:effectLst/>
                          <a:latin typeface="Arial" pitchFamily="34" charset="0"/>
                          <a:cs typeface="Arial" pitchFamily="34" charset="0"/>
                        </a:rPr>
                        <a:t>2010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142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3958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16230">
                <a:tc>
                  <a:txBody>
                    <a:bodyPr/>
                    <a:lstStyle/>
                    <a:p>
                      <a:pPr algn="ctr" fontAlgn="b"/>
                      <a:r>
                        <a:rPr lang="en-US" sz="2000" b="1" i="0" u="none" strike="noStrike" dirty="0">
                          <a:solidFill>
                            <a:srgbClr val="000000"/>
                          </a:solidFill>
                          <a:effectLst/>
                          <a:latin typeface="Arial" pitchFamily="34" charset="0"/>
                          <a:cs typeface="Arial" pitchFamily="34" charset="0"/>
                        </a:rPr>
                        <a:t>2011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140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3936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16230">
                <a:tc>
                  <a:txBody>
                    <a:bodyPr/>
                    <a:lstStyle/>
                    <a:p>
                      <a:pPr algn="ctr" fontAlgn="b"/>
                      <a:r>
                        <a:rPr lang="en-US" sz="2000" b="1" i="0" u="none" strike="noStrike" dirty="0">
                          <a:solidFill>
                            <a:srgbClr val="000000"/>
                          </a:solidFill>
                          <a:effectLst/>
                          <a:latin typeface="Arial" pitchFamily="34" charset="0"/>
                          <a:cs typeface="Arial" pitchFamily="34" charset="0"/>
                        </a:rPr>
                        <a:t>2012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147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3933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316230">
                <a:tc>
                  <a:txBody>
                    <a:bodyPr/>
                    <a:lstStyle/>
                    <a:p>
                      <a:pPr algn="ctr" fontAlgn="b"/>
                      <a:r>
                        <a:rPr lang="en-US" sz="2000" b="1" i="0" u="none" strike="noStrike" dirty="0">
                          <a:solidFill>
                            <a:srgbClr val="000000"/>
                          </a:solidFill>
                          <a:effectLst/>
                          <a:latin typeface="Arial" pitchFamily="34" charset="0"/>
                          <a:cs typeface="Arial" pitchFamily="34" charset="0"/>
                        </a:rPr>
                        <a:t>2013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145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3927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316230">
                <a:tc>
                  <a:txBody>
                    <a:bodyPr/>
                    <a:lstStyle/>
                    <a:p>
                      <a:pPr algn="ctr" fontAlgn="b"/>
                      <a:r>
                        <a:rPr lang="en-US" sz="2000" b="1" i="0" u="none" strike="noStrike" dirty="0">
                          <a:solidFill>
                            <a:srgbClr val="000000"/>
                          </a:solidFill>
                          <a:effectLst/>
                          <a:latin typeface="Arial" pitchFamily="34" charset="0"/>
                          <a:cs typeface="Arial" pitchFamily="34" charset="0"/>
                        </a:rPr>
                        <a:t>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147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3914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316230">
                <a:tc>
                  <a:txBody>
                    <a:bodyPr/>
                    <a:lstStyle/>
                    <a:p>
                      <a:pPr algn="ctr" fontAlgn="b"/>
                      <a:r>
                        <a:rPr lang="en-US" sz="2000" b="1" i="0" u="none" strike="noStrike" dirty="0">
                          <a:solidFill>
                            <a:srgbClr val="000000"/>
                          </a:solidFill>
                          <a:effectLst/>
                          <a:latin typeface="Arial" pitchFamily="34" charset="0"/>
                          <a:cs typeface="Arial" pitchFamily="34" charset="0"/>
                        </a:rPr>
                        <a:t>2015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151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3890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16230">
                <a:tc>
                  <a:txBody>
                    <a:bodyPr/>
                    <a:lstStyle/>
                    <a:p>
                      <a:pPr algn="ctr" fontAlgn="b"/>
                      <a:r>
                        <a:rPr lang="en-US" sz="2000" b="1" i="0" u="none" strike="noStrike" dirty="0">
                          <a:solidFill>
                            <a:srgbClr val="000000"/>
                          </a:solidFill>
                          <a:effectLst/>
                          <a:latin typeface="Arial" pitchFamily="34" charset="0"/>
                          <a:cs typeface="Arial" pitchFamily="34" charset="0"/>
                        </a:rPr>
                        <a:t>2016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156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2000" b="0" i="0" u="none" strike="noStrike" dirty="0">
                          <a:solidFill>
                            <a:srgbClr val="000000"/>
                          </a:solidFill>
                          <a:effectLst/>
                          <a:latin typeface="Arial" pitchFamily="34" charset="0"/>
                          <a:cs typeface="Arial" pitchFamily="34" charset="0"/>
                        </a:rPr>
                        <a:t>3876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
        <p:nvSpPr>
          <p:cNvPr id="7" name="Title 1"/>
          <p:cNvSpPr txBox="1">
            <a:spLocks/>
          </p:cNvSpPr>
          <p:nvPr/>
        </p:nvSpPr>
        <p:spPr bwMode="auto">
          <a:xfrm>
            <a:off x="1331640" y="386000"/>
            <a:ext cx="7272808"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a:solidFill>
                  <a:srgbClr val="741202"/>
                </a:solidFill>
                <a:latin typeface="+mn-lt"/>
                <a:ea typeface="+mn-ea"/>
                <a:cs typeface="+mn-cs"/>
              </a:rPr>
              <a:t>SIZE AND SHAPE OF  LDoE</a:t>
            </a:r>
          </a:p>
        </p:txBody>
      </p:sp>
    </p:spTree>
    <p:extLst>
      <p:ext uri="{BB962C8B-B14F-4D97-AF65-F5344CB8AC3E}">
        <p14:creationId xmlns:p14="http://schemas.microsoft.com/office/powerpoint/2010/main" val="9997931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67544" y="0"/>
            <a:ext cx="8229600" cy="766194"/>
          </a:xfrm>
        </p:spPr>
        <p:txBody>
          <a:bodyPr>
            <a:normAutofit/>
          </a:bodyPr>
          <a:lstStyle/>
          <a:p>
            <a:r>
              <a:rPr lang="en-ZA" sz="3600" b="1" dirty="0">
                <a:solidFill>
                  <a:srgbClr val="741202"/>
                </a:solidFill>
                <a:latin typeface="+mn-lt"/>
                <a:ea typeface="+mn-ea"/>
                <a:cs typeface="+mn-cs"/>
              </a:rPr>
              <a:t>PRESENTATION OUTLINE</a:t>
            </a:r>
          </a:p>
        </p:txBody>
      </p:sp>
      <p:sp>
        <p:nvSpPr>
          <p:cNvPr id="5" name="Content Placeholder 6"/>
          <p:cNvSpPr>
            <a:spLocks noGrp="1"/>
          </p:cNvSpPr>
          <p:nvPr>
            <p:ph idx="1"/>
          </p:nvPr>
        </p:nvSpPr>
        <p:spPr>
          <a:xfrm>
            <a:off x="1024584" y="1628800"/>
            <a:ext cx="7513705" cy="3168352"/>
          </a:xfrm>
        </p:spPr>
        <p:txBody>
          <a:bodyPr>
            <a:noAutofit/>
          </a:bodyPr>
          <a:lstStyle/>
          <a:p>
            <a:pPr marL="0" indent="0">
              <a:buNone/>
            </a:pPr>
            <a:endParaRPr lang="en-ZA" sz="1600" b="1" dirty="0" smtClean="0">
              <a:solidFill>
                <a:schemeClr val="tx1">
                  <a:lumMod val="85000"/>
                  <a:lumOff val="15000"/>
                </a:schemeClr>
              </a:solidFill>
            </a:endParaRPr>
          </a:p>
          <a:p>
            <a:r>
              <a:rPr lang="en-ZA" sz="1600" b="1" dirty="0" smtClean="0">
                <a:solidFill>
                  <a:schemeClr val="tx1">
                    <a:lumMod val="85000"/>
                    <a:lumOff val="15000"/>
                  </a:schemeClr>
                </a:solidFill>
              </a:rPr>
              <a:t>INTRODUCTION</a:t>
            </a:r>
          </a:p>
          <a:p>
            <a:r>
              <a:rPr lang="en-ZA" sz="1600" b="1" dirty="0" smtClean="0">
                <a:solidFill>
                  <a:schemeClr val="tx1">
                    <a:lumMod val="85000"/>
                    <a:lumOff val="15000"/>
                  </a:schemeClr>
                </a:solidFill>
              </a:rPr>
              <a:t>MANDATE</a:t>
            </a:r>
          </a:p>
          <a:p>
            <a:r>
              <a:rPr lang="en-ZA" sz="1600" b="1" dirty="0" smtClean="0">
                <a:solidFill>
                  <a:schemeClr val="tx1">
                    <a:lumMod val="85000"/>
                    <a:lumOff val="15000"/>
                  </a:schemeClr>
                </a:solidFill>
              </a:rPr>
              <a:t>OBJECTIVES</a:t>
            </a:r>
          </a:p>
          <a:p>
            <a:r>
              <a:rPr lang="en-ZA" sz="1600" b="1" dirty="0" smtClean="0">
                <a:solidFill>
                  <a:schemeClr val="tx1">
                    <a:lumMod val="85000"/>
                    <a:lumOff val="15000"/>
                  </a:schemeClr>
                </a:solidFill>
              </a:rPr>
              <a:t>STRATEGIC DIRECTION</a:t>
            </a:r>
            <a:endParaRPr lang="en-ZA" sz="1600" b="1" dirty="0" smtClean="0">
              <a:solidFill>
                <a:schemeClr val="tx1">
                  <a:lumMod val="85000"/>
                  <a:lumOff val="15000"/>
                </a:schemeClr>
              </a:solidFill>
            </a:endParaRPr>
          </a:p>
          <a:p>
            <a:r>
              <a:rPr lang="en-ZA" sz="1600" b="1" dirty="0" smtClean="0">
                <a:solidFill>
                  <a:schemeClr val="tx1">
                    <a:lumMod val="85000"/>
                    <a:lumOff val="15000"/>
                  </a:schemeClr>
                </a:solidFill>
              </a:rPr>
              <a:t>SITUATIONAL ANALYSIS OF LDOE </a:t>
            </a:r>
            <a:r>
              <a:rPr lang="en-ZA" sz="1600" b="1" dirty="0" smtClean="0">
                <a:solidFill>
                  <a:schemeClr val="tx1">
                    <a:lumMod val="85000"/>
                    <a:lumOff val="15000"/>
                  </a:schemeClr>
                </a:solidFill>
              </a:rPr>
              <a:t>PERFORMANCE</a:t>
            </a:r>
            <a:endParaRPr lang="en-ZA" sz="1600" b="1" dirty="0" smtClean="0">
              <a:solidFill>
                <a:schemeClr val="tx1">
                  <a:lumMod val="85000"/>
                  <a:lumOff val="15000"/>
                </a:schemeClr>
              </a:solidFill>
            </a:endParaRPr>
          </a:p>
          <a:p>
            <a:r>
              <a:rPr lang="en-ZA" sz="1600" b="1" dirty="0" smtClean="0">
                <a:solidFill>
                  <a:schemeClr val="tx1">
                    <a:lumMod val="85000"/>
                    <a:lumOff val="15000"/>
                  </a:schemeClr>
                </a:solidFill>
              </a:rPr>
              <a:t>EDUCATION SECTOR VALUE CHAIN</a:t>
            </a:r>
            <a:endParaRPr lang="en-ZA" sz="1600" b="1" dirty="0" smtClean="0">
              <a:solidFill>
                <a:schemeClr val="tx1">
                  <a:lumMod val="85000"/>
                  <a:lumOff val="15000"/>
                </a:schemeClr>
              </a:solidFill>
            </a:endParaRPr>
          </a:p>
          <a:p>
            <a:r>
              <a:rPr lang="en-ZA" sz="1600" b="1" dirty="0" smtClean="0">
                <a:solidFill>
                  <a:schemeClr val="tx1">
                    <a:lumMod val="85000"/>
                    <a:lumOff val="15000"/>
                  </a:schemeClr>
                </a:solidFill>
              </a:rPr>
              <a:t>INFRASTRUCTURE PROVISION</a:t>
            </a:r>
          </a:p>
          <a:p>
            <a:r>
              <a:rPr lang="en-ZA" sz="1600" b="1" dirty="0" smtClean="0">
                <a:solidFill>
                  <a:schemeClr val="tx1">
                    <a:lumMod val="85000"/>
                    <a:lumOff val="15000"/>
                  </a:schemeClr>
                </a:solidFill>
              </a:rPr>
              <a:t>CONCLUSION</a:t>
            </a:r>
            <a:endParaRPr lang="en-US" sz="1600" b="1" dirty="0" smtClean="0">
              <a:solidFill>
                <a:schemeClr val="tx1">
                  <a:lumMod val="85000"/>
                  <a:lumOff val="15000"/>
                </a:schemeClr>
              </a:solidFill>
            </a:endParaRPr>
          </a:p>
          <a:p>
            <a:pPr lvl="0" algn="ctr" eaLnBrk="0" fontAlgn="base" hangingPunct="0">
              <a:spcAft>
                <a:spcPct val="0"/>
              </a:spcAft>
              <a:buNone/>
            </a:pPr>
            <a:endParaRPr lang="en-US" sz="1600" b="1" dirty="0" smtClean="0">
              <a:solidFill>
                <a:srgbClr val="FF0000"/>
              </a:solidFill>
            </a:endParaRPr>
          </a:p>
          <a:p>
            <a:pPr marL="812800" indent="-812800">
              <a:buFont typeface="+mj-lt"/>
              <a:buAutoNum type="arabicPeriod"/>
            </a:pPr>
            <a:endParaRPr lang="en-US" sz="1600" b="1" dirty="0" smtClean="0">
              <a:solidFill>
                <a:srgbClr val="FF0000"/>
              </a:solidFill>
            </a:endParaRPr>
          </a:p>
          <a:p>
            <a:pPr marL="0" indent="0">
              <a:buNone/>
            </a:pPr>
            <a:endParaRPr lang="en-US" sz="1600" b="1" dirty="0" smtClean="0">
              <a:solidFill>
                <a:srgbClr val="FF0000"/>
              </a:solidFill>
            </a:endParaRPr>
          </a:p>
          <a:p>
            <a:pPr marL="514350" indent="-514350">
              <a:buFont typeface="+mj-lt"/>
              <a:buAutoNum type="arabicPeriod"/>
            </a:pPr>
            <a:endParaRPr lang="en-ZA" sz="1600" b="1" dirty="0" smtClean="0">
              <a:solidFill>
                <a:srgbClr val="FF0000"/>
              </a:solidFill>
              <a:latin typeface="Arial Narrow" panose="020B0606020202030204" pitchFamily="34" charset="0"/>
            </a:endParaRPr>
          </a:p>
          <a:p>
            <a:pPr marL="514350" indent="-514350">
              <a:buFont typeface="+mj-lt"/>
              <a:buAutoNum type="arabicPeriod"/>
            </a:pPr>
            <a:endParaRPr lang="en-ZA" sz="1600" b="1" dirty="0" smtClean="0">
              <a:solidFill>
                <a:srgbClr val="FF0000"/>
              </a:solidFill>
              <a:latin typeface="Arial Narrow" panose="020B0606020202030204" pitchFamily="34" charset="0"/>
            </a:endParaRPr>
          </a:p>
          <a:p>
            <a:pPr marL="514350" indent="-514350">
              <a:buFont typeface="+mj-lt"/>
              <a:buAutoNum type="arabicPeriod"/>
            </a:pPr>
            <a:endParaRPr lang="en-ZA" sz="1600" b="1" dirty="0" smtClean="0">
              <a:solidFill>
                <a:srgbClr val="FF0000"/>
              </a:solidFill>
            </a:endParaRPr>
          </a:p>
          <a:p>
            <a:pPr marL="514350" indent="-514350">
              <a:buFont typeface="+mj-lt"/>
              <a:buAutoNum type="arabicPeriod"/>
            </a:pPr>
            <a:endParaRPr lang="en-ZA" sz="1600" b="1" dirty="0" smtClean="0">
              <a:solidFill>
                <a:srgbClr val="FF0000"/>
              </a:solidFill>
              <a:latin typeface="Arial Narrow" panose="020B0606020202030204" pitchFamily="34" charset="0"/>
            </a:endParaRPr>
          </a:p>
          <a:p>
            <a:pPr marL="514350" indent="-514350">
              <a:buNone/>
            </a:pPr>
            <a:r>
              <a:rPr lang="en-ZA" sz="1600" b="1" dirty="0" smtClean="0">
                <a:solidFill>
                  <a:srgbClr val="FF0000"/>
                </a:solidFill>
                <a:latin typeface="Arial Narrow" panose="020B0606020202030204" pitchFamily="34" charset="0"/>
              </a:rPr>
              <a:t>	</a:t>
            </a:r>
            <a:endParaRPr lang="en-US" sz="1600" b="1" dirty="0" smtClean="0">
              <a:solidFill>
                <a:srgbClr val="FF0000"/>
              </a:solidFill>
              <a:latin typeface="Arial Narrow" panose="020B0606020202030204" pitchFamily="34" charset="0"/>
            </a:endParaRPr>
          </a:p>
          <a:p>
            <a:pPr>
              <a:buFont typeface="Arial" charset="0"/>
              <a:buNone/>
            </a:pPr>
            <a:endParaRPr lang="en-ZA" sz="1600" b="1" dirty="0" smtClean="0">
              <a:solidFill>
                <a:srgbClr val="FF0000"/>
              </a:solidFill>
              <a:latin typeface="Arial Narrow" panose="020B0606020202030204" pitchFamily="34" charset="0"/>
            </a:endParaRPr>
          </a:p>
          <a:p>
            <a:endParaRPr lang="en-ZA" sz="1600" b="1" dirty="0" smtClean="0">
              <a:solidFill>
                <a:srgbClr val="FF0000"/>
              </a:solidFill>
              <a:latin typeface="Arial Narrow" panose="020B0606020202030204" pitchFamily="34" charset="0"/>
            </a:endParaRPr>
          </a:p>
        </p:txBody>
      </p:sp>
      <p:sp>
        <p:nvSpPr>
          <p:cNvPr id="6" name="Rectangle 5"/>
          <p:cNvSpPr/>
          <p:nvPr/>
        </p:nvSpPr>
        <p:spPr>
          <a:xfrm>
            <a:off x="8244408" y="6309320"/>
            <a:ext cx="312906" cy="369332"/>
          </a:xfrm>
          <a:prstGeom prst="rect">
            <a:avLst/>
          </a:prstGeom>
        </p:spPr>
        <p:txBody>
          <a:bodyPr wrap="none">
            <a:spAutoFit/>
          </a:bodyPr>
          <a:lstStyle/>
          <a:p>
            <a:pPr fontAlgn="base">
              <a:spcBef>
                <a:spcPct val="0"/>
              </a:spcBef>
              <a:spcAft>
                <a:spcPct val="0"/>
              </a:spcAft>
              <a:defRPr/>
            </a:pPr>
            <a:r>
              <a:rPr lang="en-US" dirty="0" smtClean="0">
                <a:solidFill>
                  <a:prstClr val="black"/>
                </a:solidFill>
                <a:latin typeface="Arial" pitchFamily="34" charset="0"/>
                <a:cs typeface="Arial" pitchFamily="34" charset="0"/>
              </a:rPr>
              <a:t>2</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1393983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27584" y="4869160"/>
            <a:ext cx="6984776" cy="45719"/>
          </a:xfrm>
        </p:spPr>
        <p:txBody>
          <a:bodyPr/>
          <a:lstStyle/>
          <a:p>
            <a:pPr algn="just">
              <a:spcBef>
                <a:spcPts val="0"/>
              </a:spcBef>
            </a:pPr>
            <a:endParaRPr lang="en-US" sz="1600" dirty="0"/>
          </a:p>
        </p:txBody>
      </p:sp>
      <p:sp>
        <p:nvSpPr>
          <p:cNvPr id="3" name="Title 2"/>
          <p:cNvSpPr>
            <a:spLocks noGrp="1"/>
          </p:cNvSpPr>
          <p:nvPr>
            <p:ph type="ctrTitle"/>
          </p:nvPr>
        </p:nvSpPr>
        <p:spPr>
          <a:xfrm>
            <a:off x="2555776" y="1057720"/>
            <a:ext cx="5184576" cy="432047"/>
          </a:xfrm>
        </p:spPr>
        <p:txBody>
          <a:bodyPr/>
          <a:lstStyle/>
          <a:p>
            <a:r>
              <a:rPr lang="en-US" sz="2000" b="1" dirty="0" smtClean="0">
                <a:solidFill>
                  <a:srgbClr val="C00000"/>
                </a:solidFill>
              </a:rPr>
              <a:t>LEARNER ENROLMENT 2009 - 2015</a:t>
            </a:r>
            <a:endParaRPr lang="en-US" sz="2000" b="1" dirty="0">
              <a:solidFill>
                <a:srgbClr val="C00000"/>
              </a:solidFill>
            </a:endParaRPr>
          </a:p>
        </p:txBody>
      </p:sp>
      <p:sp>
        <p:nvSpPr>
          <p:cNvPr id="2" name="Slide Number Placeholder 1"/>
          <p:cNvSpPr>
            <a:spLocks noGrp="1"/>
          </p:cNvSpPr>
          <p:nvPr>
            <p:ph type="sldNum" sz="quarter" idx="12"/>
          </p:nvPr>
        </p:nvSpPr>
        <p:spPr/>
        <p:txBody>
          <a:bodyPr/>
          <a:lstStyle/>
          <a:p>
            <a:pPr>
              <a:defRPr/>
            </a:pPr>
            <a:fld id="{3B5D0BDE-8979-4DDD-9EAA-4EB7495C5FAA}" type="slidenum">
              <a:rPr lang="en-US" smtClean="0"/>
              <a:pPr>
                <a:defRPr/>
              </a:pPr>
              <a:t>20</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754545206"/>
              </p:ext>
            </p:extLst>
          </p:nvPr>
        </p:nvGraphicFramePr>
        <p:xfrm>
          <a:off x="539552" y="1988842"/>
          <a:ext cx="4320480"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940717180"/>
              </p:ext>
            </p:extLst>
          </p:nvPr>
        </p:nvGraphicFramePr>
        <p:xfrm>
          <a:off x="5154960" y="1988840"/>
          <a:ext cx="3960440" cy="299769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1353952" y="476672"/>
            <a:ext cx="7272808"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a:solidFill>
                  <a:srgbClr val="741202"/>
                </a:solidFill>
                <a:latin typeface="+mn-lt"/>
                <a:ea typeface="+mn-ea"/>
                <a:cs typeface="+mn-cs"/>
              </a:rPr>
              <a:t>SIZE AND SHAPE OF  LDoE</a:t>
            </a:r>
          </a:p>
        </p:txBody>
      </p:sp>
    </p:spTree>
    <p:extLst>
      <p:ext uri="{BB962C8B-B14F-4D97-AF65-F5344CB8AC3E}">
        <p14:creationId xmlns:p14="http://schemas.microsoft.com/office/powerpoint/2010/main" val="17366615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55576" y="4869160"/>
            <a:ext cx="7704856" cy="720080"/>
          </a:xfrm>
        </p:spPr>
        <p:txBody>
          <a:bodyPr/>
          <a:lstStyle/>
          <a:p>
            <a:pPr algn="l"/>
            <a:r>
              <a:rPr lang="en-US" sz="2000" dirty="0" smtClean="0"/>
              <a:t>The figures reflect the decrease of public schools and increase of independent schools</a:t>
            </a:r>
            <a:endParaRPr lang="en-US" sz="2000" dirty="0"/>
          </a:p>
        </p:txBody>
      </p:sp>
      <p:sp>
        <p:nvSpPr>
          <p:cNvPr id="3" name="Title 2"/>
          <p:cNvSpPr>
            <a:spLocks noGrp="1"/>
          </p:cNvSpPr>
          <p:nvPr>
            <p:ph type="ctrTitle"/>
          </p:nvPr>
        </p:nvSpPr>
        <p:spPr>
          <a:xfrm>
            <a:off x="2209800" y="1124744"/>
            <a:ext cx="6934200" cy="432045"/>
          </a:xfrm>
        </p:spPr>
        <p:txBody>
          <a:bodyPr/>
          <a:lstStyle/>
          <a:p>
            <a:pPr algn="l"/>
            <a:r>
              <a:rPr lang="en-US" sz="2000" b="1" dirty="0" smtClean="0">
                <a:solidFill>
                  <a:srgbClr val="C00000"/>
                </a:solidFill>
              </a:rPr>
              <a:t>NUMBER OF SCHOOLS IN LIMPOPO 2009 - 2016</a:t>
            </a:r>
            <a:endParaRPr lang="en-US" sz="2000" b="1" dirty="0">
              <a:solidFill>
                <a:srgbClr val="C00000"/>
              </a:solidFill>
            </a:endParaRPr>
          </a:p>
        </p:txBody>
      </p:sp>
      <p:sp>
        <p:nvSpPr>
          <p:cNvPr id="2" name="Slide Number Placeholder 1"/>
          <p:cNvSpPr>
            <a:spLocks noGrp="1"/>
          </p:cNvSpPr>
          <p:nvPr>
            <p:ph type="sldNum" sz="quarter" idx="12"/>
          </p:nvPr>
        </p:nvSpPr>
        <p:spPr/>
        <p:txBody>
          <a:bodyPr/>
          <a:lstStyle/>
          <a:p>
            <a:pPr>
              <a:defRPr/>
            </a:pPr>
            <a:fld id="{3B5D0BDE-8979-4DDD-9EAA-4EB7495C5FAA}" type="slidenum">
              <a:rPr lang="en-US" smtClean="0"/>
              <a:pPr>
                <a:defRPr/>
              </a:pPr>
              <a:t>21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68310403"/>
              </p:ext>
            </p:extLst>
          </p:nvPr>
        </p:nvGraphicFramePr>
        <p:xfrm>
          <a:off x="683568" y="2132856"/>
          <a:ext cx="4015680"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939873569"/>
              </p:ext>
            </p:extLst>
          </p:nvPr>
        </p:nvGraphicFramePr>
        <p:xfrm>
          <a:off x="4860034" y="2276872"/>
          <a:ext cx="4030980"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1353952" y="476672"/>
            <a:ext cx="7272808"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a:solidFill>
                  <a:srgbClr val="741202"/>
                </a:solidFill>
                <a:latin typeface="+mn-lt"/>
                <a:ea typeface="+mn-ea"/>
                <a:cs typeface="+mn-cs"/>
              </a:rPr>
              <a:t>SIZE AND SHAPE OF  LDoE</a:t>
            </a:r>
          </a:p>
        </p:txBody>
      </p:sp>
    </p:spTree>
    <p:extLst>
      <p:ext uri="{BB962C8B-B14F-4D97-AF65-F5344CB8AC3E}">
        <p14:creationId xmlns:p14="http://schemas.microsoft.com/office/powerpoint/2010/main" val="10220804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115616" y="4797152"/>
            <a:ext cx="6629400" cy="1152128"/>
          </a:xfrm>
        </p:spPr>
        <p:txBody>
          <a:bodyPr/>
          <a:lstStyle/>
          <a:p>
            <a:pPr algn="just">
              <a:spcBef>
                <a:spcPts val="0"/>
              </a:spcBef>
            </a:pPr>
            <a:r>
              <a:rPr lang="en-US" sz="2000" dirty="0"/>
              <a:t>This figure reflects the number of female learners that fell pregnant during the previous academic year. There was a significant decrease in female pregnancies since 2009.</a:t>
            </a:r>
          </a:p>
        </p:txBody>
      </p:sp>
      <p:sp>
        <p:nvSpPr>
          <p:cNvPr id="2" name="Title 1"/>
          <p:cNvSpPr>
            <a:spLocks noGrp="1"/>
          </p:cNvSpPr>
          <p:nvPr>
            <p:ph type="ctrTitle"/>
          </p:nvPr>
        </p:nvSpPr>
        <p:spPr>
          <a:xfrm>
            <a:off x="2483768" y="1124744"/>
            <a:ext cx="3816424" cy="533400"/>
          </a:xfrm>
        </p:spPr>
        <p:txBody>
          <a:bodyPr/>
          <a:lstStyle/>
          <a:p>
            <a:pPr algn="l"/>
            <a:r>
              <a:rPr lang="en-US" sz="2000" b="1" dirty="0" smtClean="0">
                <a:solidFill>
                  <a:srgbClr val="C00000"/>
                </a:solidFill>
              </a:rPr>
              <a:t>LEARNER PREGNANCY</a:t>
            </a:r>
            <a:r>
              <a:rPr lang="en-US" sz="2000" dirty="0" smtClean="0">
                <a:solidFill>
                  <a:srgbClr val="C00000"/>
                </a:solidFill>
              </a:rPr>
              <a:t/>
            </a:r>
            <a:br>
              <a:rPr lang="en-US" sz="2000" dirty="0" smtClean="0">
                <a:solidFill>
                  <a:srgbClr val="C00000"/>
                </a:solidFill>
              </a:rPr>
            </a:br>
            <a:endParaRPr lang="en-US" sz="2000" dirty="0">
              <a:solidFill>
                <a:srgbClr val="C00000"/>
              </a:solidFill>
            </a:endParaRPr>
          </a:p>
        </p:txBody>
      </p:sp>
      <p:sp>
        <p:nvSpPr>
          <p:cNvPr id="4" name="Slide Number Placeholder 3"/>
          <p:cNvSpPr>
            <a:spLocks noGrp="1"/>
          </p:cNvSpPr>
          <p:nvPr>
            <p:ph type="sldNum" sz="quarter" idx="12"/>
          </p:nvPr>
        </p:nvSpPr>
        <p:spPr/>
        <p:txBody>
          <a:bodyPr/>
          <a:lstStyle/>
          <a:p>
            <a:pPr>
              <a:defRPr/>
            </a:pPr>
            <a:fld id="{D119717C-A772-4EF1-92D9-749FF69436D7}" type="slidenum">
              <a:rPr lang="en-US" smtClean="0"/>
              <a:pPr>
                <a:defRPr/>
              </a:pPr>
              <a:t>22</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988255614"/>
              </p:ext>
            </p:extLst>
          </p:nvPr>
        </p:nvGraphicFramePr>
        <p:xfrm>
          <a:off x="3635896" y="1700808"/>
          <a:ext cx="4136504"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92273212"/>
              </p:ext>
            </p:extLst>
          </p:nvPr>
        </p:nvGraphicFramePr>
        <p:xfrm>
          <a:off x="899592" y="1916832"/>
          <a:ext cx="2590800" cy="2438400"/>
        </p:xfrm>
        <a:graphic>
          <a:graphicData uri="http://schemas.openxmlformats.org/drawingml/2006/table">
            <a:tbl>
              <a:tblPr/>
              <a:tblGrid>
                <a:gridCol w="948417"/>
                <a:gridCol w="1642383"/>
              </a:tblGrid>
              <a:tr h="304800">
                <a:tc>
                  <a:txBody>
                    <a:bodyPr/>
                    <a:lstStyle/>
                    <a:p>
                      <a:pPr algn="l" fontAlgn="b"/>
                      <a:r>
                        <a:rPr lang="en-US" sz="1600" b="1" i="0" u="none" strike="noStrike" dirty="0">
                          <a:solidFill>
                            <a:srgbClr val="000000"/>
                          </a:solidFill>
                          <a:effectLst/>
                          <a:latin typeface="Arial"/>
                        </a:rPr>
                        <a:t>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1" i="0" u="none" strike="noStrike" dirty="0">
                          <a:solidFill>
                            <a:srgbClr val="000000"/>
                          </a:solidFill>
                          <a:effectLst/>
                          <a:latin typeface="Arial"/>
                        </a:rPr>
                        <a:t>PUBLIC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304800">
                <a:tc>
                  <a:txBody>
                    <a:bodyPr/>
                    <a:lstStyle/>
                    <a:p>
                      <a:pPr algn="l" fontAlgn="b"/>
                      <a:r>
                        <a:rPr lang="en-US" sz="1600" b="1" i="0" u="none" strike="noStrike" dirty="0">
                          <a:solidFill>
                            <a:srgbClr val="000000"/>
                          </a:solidFill>
                          <a:effectLst/>
                          <a:latin typeface="Arial"/>
                        </a:rPr>
                        <a:t>2009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000000"/>
                          </a:solidFill>
                          <a:effectLst/>
                          <a:latin typeface="Arial"/>
                        </a:rPr>
                        <a:t>10757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r h="304800">
                <a:tc>
                  <a:txBody>
                    <a:bodyPr/>
                    <a:lstStyle/>
                    <a:p>
                      <a:pPr algn="l" fontAlgn="b"/>
                      <a:r>
                        <a:rPr lang="en-US" sz="1600" b="1" i="0" u="none" strike="noStrike" dirty="0">
                          <a:solidFill>
                            <a:srgbClr val="000000"/>
                          </a:solidFill>
                          <a:effectLst/>
                          <a:latin typeface="Arial"/>
                        </a:rPr>
                        <a:t>2010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000000"/>
                          </a:solidFill>
                          <a:effectLst/>
                          <a:latin typeface="Arial"/>
                        </a:rPr>
                        <a:t>10241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04800">
                <a:tc>
                  <a:txBody>
                    <a:bodyPr/>
                    <a:lstStyle/>
                    <a:p>
                      <a:pPr algn="l" fontAlgn="b"/>
                      <a:r>
                        <a:rPr lang="en-US" sz="1600" b="1" i="0" u="none" strike="noStrike" dirty="0">
                          <a:solidFill>
                            <a:srgbClr val="000000"/>
                          </a:solidFill>
                          <a:effectLst/>
                          <a:latin typeface="Arial"/>
                        </a:rPr>
                        <a:t>2011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000000"/>
                          </a:solidFill>
                          <a:effectLst/>
                          <a:latin typeface="Arial"/>
                        </a:rPr>
                        <a:t>2291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04800">
                <a:tc>
                  <a:txBody>
                    <a:bodyPr/>
                    <a:lstStyle/>
                    <a:p>
                      <a:pPr algn="l" fontAlgn="b"/>
                      <a:r>
                        <a:rPr lang="en-US" sz="1600" b="1" i="0" u="none" strike="noStrike" dirty="0">
                          <a:solidFill>
                            <a:srgbClr val="000000"/>
                          </a:solidFill>
                          <a:effectLst/>
                          <a:latin typeface="Arial"/>
                        </a:rPr>
                        <a:t>2012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000000"/>
                          </a:solidFill>
                          <a:effectLst/>
                          <a:latin typeface="Arial"/>
                        </a:rPr>
                        <a:t>1488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04800">
                <a:tc>
                  <a:txBody>
                    <a:bodyPr/>
                    <a:lstStyle/>
                    <a:p>
                      <a:pPr algn="l" fontAlgn="b"/>
                      <a:r>
                        <a:rPr lang="en-US" sz="1600" b="1" i="0" u="none" strike="noStrike" dirty="0">
                          <a:solidFill>
                            <a:srgbClr val="000000"/>
                          </a:solidFill>
                          <a:effectLst/>
                          <a:latin typeface="Arial"/>
                        </a:rPr>
                        <a:t>2013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000000"/>
                          </a:solidFill>
                          <a:effectLst/>
                          <a:latin typeface="Arial"/>
                        </a:rPr>
                        <a:t>1013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04800">
                <a:tc>
                  <a:txBody>
                    <a:bodyPr/>
                    <a:lstStyle/>
                    <a:p>
                      <a:pPr algn="l" fontAlgn="b"/>
                      <a:r>
                        <a:rPr lang="en-US" sz="1600" b="1" i="0" u="none" strike="noStrike" dirty="0">
                          <a:solidFill>
                            <a:srgbClr val="000000"/>
                          </a:solidFill>
                          <a:effectLst/>
                          <a:latin typeface="Arial"/>
                        </a:rPr>
                        <a:t>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000000"/>
                          </a:solidFill>
                          <a:effectLst/>
                          <a:latin typeface="Arial"/>
                        </a:rPr>
                        <a:t>633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4800">
                <a:tc>
                  <a:txBody>
                    <a:bodyPr/>
                    <a:lstStyle/>
                    <a:p>
                      <a:pPr algn="l" fontAlgn="b"/>
                      <a:r>
                        <a:rPr lang="en-US" sz="1600" b="1" i="0" u="none" strike="noStrike" dirty="0">
                          <a:solidFill>
                            <a:srgbClr val="000000"/>
                          </a:solidFill>
                          <a:effectLst/>
                          <a:latin typeface="Arial"/>
                        </a:rPr>
                        <a:t>2015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600" b="0" i="0" u="none" strike="noStrike" dirty="0">
                          <a:solidFill>
                            <a:srgbClr val="000000"/>
                          </a:solidFill>
                          <a:effectLst/>
                          <a:latin typeface="Arial"/>
                        </a:rPr>
                        <a:t>886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bl>
          </a:graphicData>
        </a:graphic>
      </p:graphicFrame>
      <p:sp>
        <p:nvSpPr>
          <p:cNvPr id="8" name="Title 1"/>
          <p:cNvSpPr txBox="1">
            <a:spLocks/>
          </p:cNvSpPr>
          <p:nvPr/>
        </p:nvSpPr>
        <p:spPr bwMode="auto">
          <a:xfrm>
            <a:off x="1353952" y="476672"/>
            <a:ext cx="7272808"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a:solidFill>
                  <a:srgbClr val="741202"/>
                </a:solidFill>
                <a:latin typeface="+mn-lt"/>
                <a:ea typeface="+mn-ea"/>
                <a:cs typeface="+mn-cs"/>
              </a:rPr>
              <a:t>SIZE AND SHAPE OF  LDoE</a:t>
            </a:r>
          </a:p>
        </p:txBody>
      </p:sp>
    </p:spTree>
    <p:extLst>
      <p:ext uri="{BB962C8B-B14F-4D97-AF65-F5344CB8AC3E}">
        <p14:creationId xmlns:p14="http://schemas.microsoft.com/office/powerpoint/2010/main" val="75184719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800602"/>
            <a:ext cx="7772400" cy="968375"/>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1"/>
          </p:nvPr>
        </p:nvSpPr>
        <p:spPr>
          <a:xfrm>
            <a:off x="1907704" y="1052735"/>
            <a:ext cx="7772400" cy="762000"/>
          </a:xfrm>
        </p:spPr>
        <p:txBody>
          <a:bodyPr/>
          <a:lstStyle/>
          <a:p>
            <a:r>
              <a:rPr lang="en-US" b="1" dirty="0" smtClean="0">
                <a:solidFill>
                  <a:srgbClr val="C00000"/>
                </a:solidFill>
              </a:rPr>
              <a:t>      PROMOTION RATE BY GRADE (PR)</a:t>
            </a:r>
          </a:p>
          <a:p>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F280D192-99A3-479D-8DFF-B7A92B6C0C79}" type="slidenum">
              <a:rPr lang="en-US" smtClean="0"/>
              <a:pPr>
                <a:defRPr/>
              </a:pPr>
              <a:t>23</a:t>
            </a:fld>
            <a:endParaRPr lang="en-US" dirty="0"/>
          </a:p>
        </p:txBody>
      </p:sp>
      <p:sp>
        <p:nvSpPr>
          <p:cNvPr id="7" name="Rectangle 6"/>
          <p:cNvSpPr/>
          <p:nvPr/>
        </p:nvSpPr>
        <p:spPr>
          <a:xfrm>
            <a:off x="838200" y="4724402"/>
            <a:ext cx="7467600" cy="1384995"/>
          </a:xfrm>
          <a:prstGeom prst="rect">
            <a:avLst/>
          </a:prstGeom>
        </p:spPr>
        <p:txBody>
          <a:bodyPr wrap="square">
            <a:spAutoFit/>
          </a:bodyPr>
          <a:lstStyle/>
          <a:p>
            <a:r>
              <a:rPr lang="en-US" sz="1200" dirty="0" smtClean="0"/>
              <a:t> </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p:txBody>
      </p:sp>
      <p:graphicFrame>
        <p:nvGraphicFramePr>
          <p:cNvPr id="10" name="Chart 9"/>
          <p:cNvGraphicFramePr>
            <a:graphicFrameLocks/>
          </p:cNvGraphicFramePr>
          <p:nvPr>
            <p:extLst>
              <p:ext uri="{D42A27DB-BD31-4B8C-83A1-F6EECF244321}">
                <p14:modId xmlns:p14="http://schemas.microsoft.com/office/powerpoint/2010/main" val="2477143743"/>
              </p:ext>
            </p:extLst>
          </p:nvPr>
        </p:nvGraphicFramePr>
        <p:xfrm>
          <a:off x="4648200" y="2209800"/>
          <a:ext cx="3261360" cy="2305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031772431"/>
              </p:ext>
            </p:extLst>
          </p:nvPr>
        </p:nvGraphicFramePr>
        <p:xfrm>
          <a:off x="1066800" y="2133600"/>
          <a:ext cx="64770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838200" y="4703032"/>
            <a:ext cx="7788560" cy="1169551"/>
          </a:xfrm>
          <a:prstGeom prst="rect">
            <a:avLst/>
          </a:prstGeom>
        </p:spPr>
        <p:txBody>
          <a:bodyPr wrap="square">
            <a:spAutoFit/>
          </a:bodyPr>
          <a:lstStyle/>
          <a:p>
            <a:pPr algn="just"/>
            <a:r>
              <a:rPr lang="en-US" sz="1400" dirty="0"/>
              <a:t>Proportion of pupils from a cohort enrolled in a given grade at a given school year who study in the </a:t>
            </a:r>
            <a:r>
              <a:rPr lang="en-US" sz="1400" dirty="0" smtClean="0"/>
              <a:t>next grade </a:t>
            </a:r>
            <a:r>
              <a:rPr lang="en-US" sz="1400" dirty="0"/>
              <a:t>in the following school year. </a:t>
            </a:r>
            <a:endParaRPr lang="en-US" sz="1400" dirty="0" smtClean="0"/>
          </a:p>
          <a:p>
            <a:pPr algn="just"/>
            <a:r>
              <a:rPr lang="en-US" sz="1400" dirty="0" smtClean="0"/>
              <a:t> </a:t>
            </a:r>
            <a:r>
              <a:rPr lang="en-US" sz="1400" dirty="0"/>
              <a:t>Ideally, the rate should approach 100%; a high rate reflects high internal efficiency of </a:t>
            </a:r>
            <a:r>
              <a:rPr lang="en-US" sz="1400" dirty="0" smtClean="0"/>
              <a:t>the educational </a:t>
            </a:r>
            <a:r>
              <a:rPr lang="en-US" sz="1400" dirty="0"/>
              <a:t>system. When compared across grades, the patterns can indicate specific grades for which there is </a:t>
            </a:r>
            <a:r>
              <a:rPr lang="en-US" sz="1400" dirty="0" smtClean="0"/>
              <a:t>low promotion</a:t>
            </a:r>
            <a:r>
              <a:rPr lang="en-US" sz="1400" dirty="0"/>
              <a:t>.</a:t>
            </a:r>
          </a:p>
        </p:txBody>
      </p:sp>
      <p:sp>
        <p:nvSpPr>
          <p:cNvPr id="9" name="Title 1"/>
          <p:cNvSpPr txBox="1">
            <a:spLocks/>
          </p:cNvSpPr>
          <p:nvPr/>
        </p:nvSpPr>
        <p:spPr bwMode="auto">
          <a:xfrm>
            <a:off x="1353952" y="476672"/>
            <a:ext cx="7272808"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a:solidFill>
                  <a:srgbClr val="741202"/>
                </a:solidFill>
                <a:latin typeface="+mn-lt"/>
                <a:ea typeface="+mn-ea"/>
                <a:cs typeface="+mn-cs"/>
              </a:rPr>
              <a:t>SIZE AND SHAPE OF  LDoE</a:t>
            </a:r>
          </a:p>
        </p:txBody>
      </p:sp>
    </p:spTree>
    <p:extLst>
      <p:ext uri="{BB962C8B-B14F-4D97-AF65-F5344CB8AC3E}">
        <p14:creationId xmlns:p14="http://schemas.microsoft.com/office/powerpoint/2010/main" val="13915401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57728"/>
            <a:ext cx="7550224" cy="1219543"/>
          </a:xfrm>
        </p:spPr>
        <p:txBody>
          <a:bodyPr/>
          <a:lstStyle/>
          <a:p>
            <a:pPr algn="just"/>
            <a:r>
              <a:rPr lang="en-US" sz="1400" b="0" cap="none" dirty="0" smtClean="0">
                <a:latin typeface="Arial" pitchFamily="34" charset="0"/>
                <a:cs typeface="Arial" pitchFamily="34" charset="0"/>
              </a:rPr>
              <a:t>The dropout rate indicates the proportion of pupils from a cohort enrolled in a given grade at a given school year who are no longer enrolled in the following school year. </a:t>
            </a:r>
            <a:br>
              <a:rPr lang="en-US" sz="1400" b="0" cap="none" dirty="0" smtClean="0">
                <a:latin typeface="Arial" pitchFamily="34" charset="0"/>
                <a:cs typeface="Arial" pitchFamily="34" charset="0"/>
              </a:rPr>
            </a:br>
            <a:r>
              <a:rPr lang="en-US" sz="1400" b="0" cap="none" dirty="0" smtClean="0">
                <a:latin typeface="Arial" pitchFamily="34" charset="0"/>
                <a:cs typeface="Arial" pitchFamily="34" charset="0"/>
              </a:rPr>
              <a:t>Ideally</a:t>
            </a:r>
            <a:r>
              <a:rPr lang="en-US" sz="1400" b="0" cap="none" dirty="0">
                <a:latin typeface="Arial" pitchFamily="34" charset="0"/>
                <a:cs typeface="Arial" pitchFamily="34" charset="0"/>
              </a:rPr>
              <a:t>, the rate should approach 0%; a high dropout rate reveals problems in the internal </a:t>
            </a:r>
            <a:r>
              <a:rPr lang="en-US" sz="1400" b="0" cap="none" dirty="0" smtClean="0">
                <a:latin typeface="Arial" pitchFamily="34" charset="0"/>
                <a:cs typeface="Arial" pitchFamily="34" charset="0"/>
              </a:rPr>
              <a:t>efficiency of the educational system. By </a:t>
            </a:r>
            <a:r>
              <a:rPr lang="en-US" sz="1400" b="0" cap="none" dirty="0">
                <a:latin typeface="Arial" pitchFamily="34" charset="0"/>
                <a:cs typeface="Arial" pitchFamily="34" charset="0"/>
              </a:rPr>
              <a:t>comparing rates across grades, it is possible to </a:t>
            </a:r>
            <a:r>
              <a:rPr lang="en-US" sz="1400" b="0" cap="none" dirty="0" smtClean="0">
                <a:latin typeface="Arial" pitchFamily="34" charset="0"/>
                <a:cs typeface="Arial" pitchFamily="34" charset="0"/>
              </a:rPr>
              <a:t>identify those </a:t>
            </a:r>
            <a:r>
              <a:rPr lang="en-US" sz="1400" b="0" cap="none" dirty="0">
                <a:latin typeface="Arial" pitchFamily="34" charset="0"/>
                <a:cs typeface="Arial" pitchFamily="34" charset="0"/>
              </a:rPr>
              <a:t>which require </a:t>
            </a:r>
            <a:r>
              <a:rPr lang="en-US" sz="1400" b="0" cap="none" dirty="0" smtClean="0">
                <a:latin typeface="Arial" pitchFamily="34" charset="0"/>
                <a:cs typeface="Arial" pitchFamily="34" charset="0"/>
              </a:rPr>
              <a:t>greater policy </a:t>
            </a:r>
            <a:r>
              <a:rPr lang="en-US" sz="1400" b="0" cap="none" dirty="0">
                <a:latin typeface="Arial" pitchFamily="34" charset="0"/>
                <a:cs typeface="Arial" pitchFamily="34" charset="0"/>
              </a:rPr>
              <a:t>emphasis</a:t>
            </a:r>
            <a:r>
              <a:rPr lang="en-US" sz="1400" b="0" cap="none" dirty="0" smtClean="0">
                <a:latin typeface="Arial" pitchFamily="34" charset="0"/>
                <a:cs typeface="Arial" pitchFamily="34" charset="0"/>
              </a:rPr>
              <a:t>.                                              </a:t>
            </a:r>
            <a:r>
              <a:rPr lang="en-US" sz="1400" b="0" cap="none" dirty="0">
                <a:latin typeface="Arial" pitchFamily="34" charset="0"/>
                <a:cs typeface="Arial" pitchFamily="34" charset="0"/>
              </a:rPr>
              <a:t/>
            </a:r>
            <a:br>
              <a:rPr lang="en-US" sz="1400" b="0" cap="none" dirty="0">
                <a:latin typeface="Arial" pitchFamily="34" charset="0"/>
                <a:cs typeface="Arial" pitchFamily="34" charset="0"/>
              </a:rPr>
            </a:br>
            <a:r>
              <a:rPr lang="en-US" dirty="0"/>
              <a:t/>
            </a:r>
            <a:br>
              <a:rPr lang="en-US" dirty="0"/>
            </a:br>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1"/>
          </p:nvPr>
        </p:nvSpPr>
        <p:spPr>
          <a:xfrm>
            <a:off x="1691680" y="1072208"/>
            <a:ext cx="5976664" cy="457200"/>
          </a:xfrm>
        </p:spPr>
        <p:txBody>
          <a:bodyPr/>
          <a:lstStyle/>
          <a:p>
            <a:r>
              <a:rPr lang="en-US" b="1" dirty="0" smtClean="0">
                <a:solidFill>
                  <a:srgbClr val="C00000"/>
                </a:solidFill>
              </a:rPr>
              <a:t>        DROPOUT RATE BY GRADE (DR)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F280D192-99A3-479D-8DFF-B7A92B6C0C79}" type="slidenum">
              <a:rPr lang="en-US" smtClean="0"/>
              <a:pPr>
                <a:defRPr/>
              </a:pPr>
              <a:t>24</a:t>
            </a:fld>
            <a:endParaRPr lang="en-US" dirty="0"/>
          </a:p>
        </p:txBody>
      </p:sp>
      <p:sp>
        <p:nvSpPr>
          <p:cNvPr id="7" name="Rectangle 6"/>
          <p:cNvSpPr/>
          <p:nvPr/>
        </p:nvSpPr>
        <p:spPr>
          <a:xfrm>
            <a:off x="838200" y="4724402"/>
            <a:ext cx="7467600" cy="1384995"/>
          </a:xfrm>
          <a:prstGeom prst="rect">
            <a:avLst/>
          </a:prstGeom>
        </p:spPr>
        <p:txBody>
          <a:bodyPr wrap="square">
            <a:spAutoFit/>
          </a:bodyPr>
          <a:lstStyle/>
          <a:p>
            <a:r>
              <a:rPr lang="en-US" sz="1200" dirty="0" smtClean="0"/>
              <a:t> </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p:txBody>
      </p:sp>
      <p:graphicFrame>
        <p:nvGraphicFramePr>
          <p:cNvPr id="10" name="Chart 9"/>
          <p:cNvGraphicFramePr>
            <a:graphicFrameLocks/>
          </p:cNvGraphicFramePr>
          <p:nvPr>
            <p:extLst>
              <p:ext uri="{D42A27DB-BD31-4B8C-83A1-F6EECF244321}">
                <p14:modId xmlns:p14="http://schemas.microsoft.com/office/powerpoint/2010/main" val="2527133018"/>
              </p:ext>
            </p:extLst>
          </p:nvPr>
        </p:nvGraphicFramePr>
        <p:xfrm>
          <a:off x="4648200" y="2209800"/>
          <a:ext cx="3261360" cy="2305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426734311"/>
              </p:ext>
            </p:extLst>
          </p:nvPr>
        </p:nvGraphicFramePr>
        <p:xfrm>
          <a:off x="1353952" y="1844824"/>
          <a:ext cx="5356860" cy="245745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txBox="1">
            <a:spLocks/>
          </p:cNvSpPr>
          <p:nvPr/>
        </p:nvSpPr>
        <p:spPr bwMode="auto">
          <a:xfrm>
            <a:off x="1353952" y="496145"/>
            <a:ext cx="7272808" cy="576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600" b="1" dirty="0">
                <a:solidFill>
                  <a:srgbClr val="741202"/>
                </a:solidFill>
                <a:latin typeface="+mn-lt"/>
                <a:ea typeface="+mn-ea"/>
                <a:cs typeface="+mn-cs"/>
              </a:rPr>
              <a:t>SIZE AND SHAPE OF  LDoE</a:t>
            </a:r>
          </a:p>
        </p:txBody>
      </p:sp>
    </p:spTree>
    <p:extLst>
      <p:ext uri="{BB962C8B-B14F-4D97-AF65-F5344CB8AC3E}">
        <p14:creationId xmlns:p14="http://schemas.microsoft.com/office/powerpoint/2010/main" val="39234617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124744"/>
            <a:ext cx="5832648" cy="648072"/>
          </a:xfrm>
        </p:spPr>
        <p:txBody>
          <a:bodyPr>
            <a:noAutofit/>
          </a:bodyPr>
          <a:lstStyle/>
          <a:p>
            <a:pPr lvl="0" algn="l">
              <a:spcBef>
                <a:spcPts val="0"/>
              </a:spcBef>
              <a:spcAft>
                <a:spcPts val="0"/>
              </a:spcAft>
            </a:pPr>
            <a:r>
              <a:rPr lang="en-ZA" sz="2000" b="1" dirty="0" smtClean="0">
                <a:solidFill>
                  <a:srgbClr val="C00000"/>
                </a:solidFill>
                <a:latin typeface="Calibri"/>
                <a:ea typeface="Times New Roman"/>
                <a:cs typeface="Times New Roman"/>
              </a:rPr>
              <a:t>NO FEE LEARNERS AND NO FEE SCHOOLS IN 2015</a:t>
            </a:r>
            <a:br>
              <a:rPr lang="en-ZA" sz="2000" b="1" dirty="0" smtClean="0">
                <a:solidFill>
                  <a:srgbClr val="C00000"/>
                </a:solidFill>
                <a:latin typeface="Calibri"/>
                <a:ea typeface="Times New Roman"/>
                <a:cs typeface="Times New Roman"/>
              </a:rPr>
            </a:br>
            <a:endParaRPr lang="en-ZA" sz="20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98083745"/>
              </p:ext>
            </p:extLst>
          </p:nvPr>
        </p:nvGraphicFramePr>
        <p:xfrm>
          <a:off x="1043608" y="1700808"/>
          <a:ext cx="7283634" cy="3324860"/>
        </p:xfrm>
        <a:graphic>
          <a:graphicData uri="http://schemas.openxmlformats.org/drawingml/2006/table">
            <a:tbl>
              <a:tblPr firstRow="1" firstCol="1" bandRow="1">
                <a:tableStyleId>{08FB837D-C827-4EFA-A057-4D05807E0F7C}</a:tableStyleId>
              </a:tblPr>
              <a:tblGrid>
                <a:gridCol w="1126560"/>
                <a:gridCol w="1412899"/>
                <a:gridCol w="1372089"/>
                <a:gridCol w="1646507"/>
                <a:gridCol w="1700179"/>
                <a:gridCol w="25400"/>
              </a:tblGrid>
              <a:tr h="412227">
                <a:tc>
                  <a:txBody>
                    <a:bodyPr/>
                    <a:lstStyle/>
                    <a:p>
                      <a:pPr algn="ctr">
                        <a:lnSpc>
                          <a:spcPct val="100000"/>
                        </a:lnSpc>
                        <a:spcAft>
                          <a:spcPts val="0"/>
                        </a:spcAft>
                      </a:pPr>
                      <a:r>
                        <a:rPr lang="en-ZA" sz="1600" dirty="0">
                          <a:effectLst/>
                        </a:rPr>
                        <a:t>PROV</a:t>
                      </a:r>
                      <a:endParaRPr lang="en-ZA" sz="1600" b="1" dirty="0">
                        <a:solidFill>
                          <a:schemeClr val="tx1"/>
                        </a:solidFill>
                        <a:effectLst/>
                        <a:latin typeface="Calibri"/>
                        <a:ea typeface="Times New Roman"/>
                        <a:cs typeface="Times New Roman"/>
                      </a:endParaRPr>
                    </a:p>
                  </a:txBody>
                  <a:tcPr marL="68580" marR="68580" marT="0" marB="0"/>
                </a:tc>
                <a:tc>
                  <a:txBody>
                    <a:bodyPr/>
                    <a:lstStyle/>
                    <a:p>
                      <a:pPr algn="ctr">
                        <a:lnSpc>
                          <a:spcPct val="100000"/>
                        </a:lnSpc>
                        <a:spcAft>
                          <a:spcPts val="0"/>
                        </a:spcAft>
                      </a:pPr>
                      <a:r>
                        <a:rPr lang="en-ZA" sz="1600" dirty="0">
                          <a:effectLst/>
                        </a:rPr>
                        <a:t>No. of No Fee Learners</a:t>
                      </a:r>
                      <a:endParaRPr lang="en-ZA" sz="1600" b="1" dirty="0">
                        <a:solidFill>
                          <a:schemeClr val="tx1"/>
                        </a:solidFill>
                        <a:effectLst/>
                        <a:latin typeface="Calibri"/>
                        <a:ea typeface="Times New Roman"/>
                        <a:cs typeface="Times New Roman"/>
                      </a:endParaRPr>
                    </a:p>
                  </a:txBody>
                  <a:tcPr marL="68580" marR="68580" marT="0" marB="0"/>
                </a:tc>
                <a:tc>
                  <a:txBody>
                    <a:bodyPr/>
                    <a:lstStyle/>
                    <a:p>
                      <a:pPr algn="ctr">
                        <a:lnSpc>
                          <a:spcPct val="100000"/>
                        </a:lnSpc>
                        <a:spcAft>
                          <a:spcPts val="0"/>
                        </a:spcAft>
                      </a:pPr>
                      <a:r>
                        <a:rPr lang="en-ZA" sz="1600" dirty="0">
                          <a:effectLst/>
                        </a:rPr>
                        <a:t>% No Fee Learners</a:t>
                      </a:r>
                      <a:endParaRPr lang="en-ZA" sz="1600" b="1" dirty="0">
                        <a:solidFill>
                          <a:schemeClr val="tx1"/>
                        </a:solidFill>
                        <a:effectLst/>
                        <a:latin typeface="Calibri"/>
                        <a:ea typeface="Times New Roman"/>
                        <a:cs typeface="Times New Roman"/>
                      </a:endParaRPr>
                    </a:p>
                  </a:txBody>
                  <a:tcPr marL="68580" marR="68580" marT="0" marB="0"/>
                </a:tc>
                <a:tc>
                  <a:txBody>
                    <a:bodyPr/>
                    <a:lstStyle/>
                    <a:p>
                      <a:pPr algn="ctr">
                        <a:lnSpc>
                          <a:spcPct val="100000"/>
                        </a:lnSpc>
                        <a:spcAft>
                          <a:spcPts val="0"/>
                        </a:spcAft>
                      </a:pPr>
                      <a:r>
                        <a:rPr lang="en-ZA" sz="1600" dirty="0">
                          <a:effectLst/>
                        </a:rPr>
                        <a:t>No. of No Fee Schools</a:t>
                      </a:r>
                      <a:endParaRPr lang="en-ZA" sz="1600" b="1" dirty="0">
                        <a:solidFill>
                          <a:schemeClr val="tx1"/>
                        </a:solidFill>
                        <a:effectLst/>
                        <a:latin typeface="Calibri"/>
                        <a:ea typeface="Times New Roman"/>
                        <a:cs typeface="Times New Roman"/>
                      </a:endParaRPr>
                    </a:p>
                  </a:txBody>
                  <a:tcPr marL="68580" marR="68580" marT="0" marB="0"/>
                </a:tc>
                <a:tc>
                  <a:txBody>
                    <a:bodyPr/>
                    <a:lstStyle/>
                    <a:p>
                      <a:pPr algn="ctr">
                        <a:lnSpc>
                          <a:spcPct val="100000"/>
                        </a:lnSpc>
                        <a:spcAft>
                          <a:spcPts val="0"/>
                        </a:spcAft>
                      </a:pPr>
                      <a:r>
                        <a:rPr lang="en-ZA" sz="1600" dirty="0">
                          <a:effectLst/>
                        </a:rPr>
                        <a:t>% No Fee Schools</a:t>
                      </a:r>
                      <a:endParaRPr lang="en-ZA" sz="1600" b="1" dirty="0">
                        <a:solidFill>
                          <a:schemeClr val="tx1"/>
                        </a:solidFill>
                        <a:effectLst/>
                        <a:latin typeface="Calibri"/>
                        <a:ea typeface="Times New Roman"/>
                        <a:cs typeface="Times New Roman"/>
                      </a:endParaRPr>
                    </a:p>
                  </a:txBody>
                  <a:tcPr marL="68580" marR="68580" marT="0" marB="0"/>
                </a:tc>
                <a:tc>
                  <a:txBody>
                    <a:bodyPr/>
                    <a:lstStyle/>
                    <a:p>
                      <a:pPr>
                        <a:lnSpc>
                          <a:spcPct val="100000"/>
                        </a:lnSpc>
                      </a:pPr>
                      <a:endParaRPr lang="en-ZA" sz="1600" dirty="0">
                        <a:effectLst/>
                        <a:latin typeface="Calibri"/>
                      </a:endParaRPr>
                    </a:p>
                  </a:txBody>
                  <a:tcPr marL="0" marR="0" marT="0" marB="0" anchor="ctr"/>
                </a:tc>
              </a:tr>
              <a:tr h="0">
                <a:tc>
                  <a:txBody>
                    <a:bodyPr/>
                    <a:lstStyle/>
                    <a:p>
                      <a:pPr>
                        <a:lnSpc>
                          <a:spcPct val="115000"/>
                        </a:lnSpc>
                        <a:spcAft>
                          <a:spcPts val="0"/>
                        </a:spcAft>
                      </a:pPr>
                      <a:r>
                        <a:rPr lang="en-ZA" sz="1600" dirty="0">
                          <a:effectLst/>
                        </a:rPr>
                        <a:t>EC</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1,725,313 </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91.3%</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5,320 </a:t>
                      </a:r>
                      <a:endParaRPr lang="en-ZA" sz="16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ZA" sz="1600" dirty="0">
                          <a:effectLst/>
                        </a:rPr>
                        <a:t>95.8%</a:t>
                      </a:r>
                      <a:endParaRPr lang="en-ZA" sz="1600" dirty="0">
                        <a:effectLst/>
                        <a:latin typeface="Calibri"/>
                        <a:ea typeface="Times New Roman"/>
                        <a:cs typeface="Times New Roman"/>
                      </a:endParaRPr>
                    </a:p>
                  </a:txBody>
                  <a:tcPr marL="68580" marR="68580" marT="0" marB="0"/>
                </a:tc>
                <a:tc>
                  <a:txBody>
                    <a:bodyPr/>
                    <a:lstStyle/>
                    <a:p>
                      <a:pPr>
                        <a:lnSpc>
                          <a:spcPct val="115000"/>
                        </a:lnSpc>
                      </a:pPr>
                      <a:endParaRPr lang="en-ZA" sz="1600" dirty="0">
                        <a:effectLst/>
                        <a:latin typeface="Calibri"/>
                      </a:endParaRPr>
                    </a:p>
                  </a:txBody>
                  <a:tcPr marL="0" marR="0" marT="0" marB="0" anchor="ctr"/>
                </a:tc>
              </a:tr>
              <a:tr h="163990">
                <a:tc>
                  <a:txBody>
                    <a:bodyPr/>
                    <a:lstStyle/>
                    <a:p>
                      <a:pPr>
                        <a:lnSpc>
                          <a:spcPct val="115000"/>
                        </a:lnSpc>
                        <a:spcAft>
                          <a:spcPts val="0"/>
                        </a:spcAft>
                      </a:pPr>
                      <a:r>
                        <a:rPr lang="en-ZA" sz="1600" dirty="0">
                          <a:effectLst/>
                        </a:rPr>
                        <a:t>FS</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 543,288 </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82.8%</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1,147 </a:t>
                      </a:r>
                      <a:endParaRPr lang="en-ZA" sz="16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ZA" sz="1600" dirty="0">
                          <a:effectLst/>
                        </a:rPr>
                        <a:t>87.8%</a:t>
                      </a:r>
                      <a:endParaRPr lang="en-ZA" sz="1600" dirty="0">
                        <a:effectLst/>
                        <a:latin typeface="Calibri"/>
                        <a:ea typeface="Times New Roman"/>
                        <a:cs typeface="Times New Roman"/>
                      </a:endParaRPr>
                    </a:p>
                  </a:txBody>
                  <a:tcPr marL="68580" marR="68580" marT="0" marB="0"/>
                </a:tc>
                <a:tc>
                  <a:txBody>
                    <a:bodyPr/>
                    <a:lstStyle/>
                    <a:p>
                      <a:pPr>
                        <a:lnSpc>
                          <a:spcPct val="115000"/>
                        </a:lnSpc>
                      </a:pPr>
                      <a:endParaRPr lang="en-ZA" sz="1600" dirty="0">
                        <a:effectLst/>
                        <a:latin typeface="Calibri"/>
                      </a:endParaRPr>
                    </a:p>
                  </a:txBody>
                  <a:tcPr marL="0" marR="0" marT="0" marB="0" anchor="ctr"/>
                </a:tc>
              </a:tr>
              <a:tr h="27590">
                <a:tc>
                  <a:txBody>
                    <a:bodyPr/>
                    <a:lstStyle/>
                    <a:p>
                      <a:pPr>
                        <a:lnSpc>
                          <a:spcPct val="115000"/>
                        </a:lnSpc>
                        <a:spcAft>
                          <a:spcPts val="0"/>
                        </a:spcAft>
                      </a:pPr>
                      <a:r>
                        <a:rPr lang="en-ZA" sz="1600" dirty="0">
                          <a:effectLst/>
                        </a:rPr>
                        <a:t>GP</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1,231,673 </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63.3%</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1,376 </a:t>
                      </a:r>
                      <a:endParaRPr lang="en-ZA" sz="16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ZA" sz="1600" dirty="0">
                          <a:effectLst/>
                        </a:rPr>
                        <a:t>66.5%</a:t>
                      </a:r>
                      <a:endParaRPr lang="en-ZA" sz="1600" dirty="0">
                        <a:effectLst/>
                        <a:latin typeface="Calibri"/>
                        <a:ea typeface="Times New Roman"/>
                        <a:cs typeface="Times New Roman"/>
                      </a:endParaRPr>
                    </a:p>
                  </a:txBody>
                  <a:tcPr marL="68580" marR="68580" marT="0" marB="0"/>
                </a:tc>
                <a:tc>
                  <a:txBody>
                    <a:bodyPr/>
                    <a:lstStyle/>
                    <a:p>
                      <a:pPr>
                        <a:lnSpc>
                          <a:spcPct val="115000"/>
                        </a:lnSpc>
                      </a:pPr>
                      <a:endParaRPr lang="en-ZA" sz="1600" dirty="0">
                        <a:effectLst/>
                        <a:latin typeface="Calibri"/>
                      </a:endParaRPr>
                    </a:p>
                  </a:txBody>
                  <a:tcPr marL="0" marR="0" marT="0" marB="0" anchor="ctr"/>
                </a:tc>
              </a:tr>
              <a:tr h="267740">
                <a:tc>
                  <a:txBody>
                    <a:bodyPr/>
                    <a:lstStyle/>
                    <a:p>
                      <a:pPr>
                        <a:lnSpc>
                          <a:spcPct val="115000"/>
                        </a:lnSpc>
                        <a:spcAft>
                          <a:spcPts val="0"/>
                        </a:spcAft>
                      </a:pPr>
                      <a:r>
                        <a:rPr lang="en-ZA" sz="1600" dirty="0">
                          <a:effectLst/>
                        </a:rPr>
                        <a:t>KZN</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1,965,951 </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69.4%</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5,005 </a:t>
                      </a:r>
                      <a:endParaRPr lang="en-ZA" sz="16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ZA" sz="1600" dirty="0">
                          <a:effectLst/>
                        </a:rPr>
                        <a:t>84.6%</a:t>
                      </a:r>
                      <a:endParaRPr lang="en-ZA" sz="1600" dirty="0">
                        <a:effectLst/>
                        <a:latin typeface="Calibri"/>
                        <a:ea typeface="Times New Roman"/>
                        <a:cs typeface="Times New Roman"/>
                      </a:endParaRPr>
                    </a:p>
                  </a:txBody>
                  <a:tcPr marL="68580" marR="68580" marT="0" marB="0"/>
                </a:tc>
                <a:tc>
                  <a:txBody>
                    <a:bodyPr/>
                    <a:lstStyle/>
                    <a:p>
                      <a:pPr>
                        <a:lnSpc>
                          <a:spcPct val="115000"/>
                        </a:lnSpc>
                      </a:pPr>
                      <a:endParaRPr lang="en-ZA" sz="1600" dirty="0">
                        <a:effectLst/>
                        <a:latin typeface="Calibri"/>
                      </a:endParaRPr>
                    </a:p>
                  </a:txBody>
                  <a:tcPr marL="0" marR="0" marT="0" marB="0" anchor="ctr"/>
                </a:tc>
              </a:tr>
              <a:tr h="275356">
                <a:tc>
                  <a:txBody>
                    <a:bodyPr/>
                    <a:lstStyle/>
                    <a:p>
                      <a:pPr>
                        <a:lnSpc>
                          <a:spcPct val="115000"/>
                        </a:lnSpc>
                        <a:spcAft>
                          <a:spcPts val="0"/>
                        </a:spcAft>
                      </a:pPr>
                      <a:r>
                        <a:rPr lang="en-ZA" sz="1600" dirty="0">
                          <a:effectLst/>
                        </a:rPr>
                        <a:t>LP</a:t>
                      </a:r>
                      <a:endParaRPr lang="en-ZA" sz="1600" dirty="0">
                        <a:solidFill>
                          <a:srgbClr val="FF0000"/>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1,603,765 </a:t>
                      </a:r>
                      <a:endParaRPr lang="en-ZA" sz="1600" dirty="0">
                        <a:solidFill>
                          <a:srgbClr val="FF0000"/>
                        </a:solidFill>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96.3%</a:t>
                      </a:r>
                      <a:endParaRPr lang="en-ZA" sz="1600" dirty="0">
                        <a:solidFill>
                          <a:srgbClr val="FF0000"/>
                        </a:solidFill>
                        <a:effectLst/>
                        <a:latin typeface="Calibri"/>
                        <a:ea typeface="Times New Roman"/>
                        <a:cs typeface="Times New Roman"/>
                      </a:endParaRPr>
                    </a:p>
                  </a:txBody>
                  <a:tcPr marL="68580" marR="68580" marT="0" marB="0">
                    <a:solidFill>
                      <a:srgbClr val="FFFF00">
                        <a:alpha val="40000"/>
                      </a:srgbClr>
                    </a:solidFill>
                  </a:tcPr>
                </a:tc>
                <a:tc>
                  <a:txBody>
                    <a:bodyPr/>
                    <a:lstStyle/>
                    <a:p>
                      <a:pPr algn="r">
                        <a:lnSpc>
                          <a:spcPct val="115000"/>
                        </a:lnSpc>
                        <a:spcAft>
                          <a:spcPts val="0"/>
                        </a:spcAft>
                      </a:pPr>
                      <a:r>
                        <a:rPr lang="en-ZA" sz="1600" dirty="0">
                          <a:effectLst/>
                        </a:rPr>
                        <a:t>3,838 </a:t>
                      </a:r>
                      <a:endParaRPr lang="en-ZA" sz="1600" dirty="0">
                        <a:solidFill>
                          <a:srgbClr val="FF0000"/>
                        </a:solidFill>
                        <a:effectLst/>
                        <a:latin typeface="Calibri"/>
                        <a:ea typeface="Times New Roman"/>
                        <a:cs typeface="Times New Roman"/>
                      </a:endParaRPr>
                    </a:p>
                  </a:txBody>
                  <a:tcPr marL="68580" marR="68580" marT="0" marB="0" anchor="ctr">
                    <a:solidFill>
                      <a:srgbClr val="FFFF00">
                        <a:alpha val="40000"/>
                      </a:srgbClr>
                    </a:solidFill>
                  </a:tcPr>
                </a:tc>
                <a:tc>
                  <a:txBody>
                    <a:bodyPr/>
                    <a:lstStyle/>
                    <a:p>
                      <a:pPr algn="r">
                        <a:lnSpc>
                          <a:spcPct val="115000"/>
                        </a:lnSpc>
                        <a:spcAft>
                          <a:spcPts val="0"/>
                        </a:spcAft>
                      </a:pPr>
                      <a:r>
                        <a:rPr lang="en-ZA" sz="1600" dirty="0">
                          <a:effectLst/>
                        </a:rPr>
                        <a:t>97.7%</a:t>
                      </a:r>
                      <a:endParaRPr lang="en-ZA" sz="1600" dirty="0">
                        <a:solidFill>
                          <a:srgbClr val="FF0000"/>
                        </a:solidFill>
                        <a:effectLst/>
                        <a:latin typeface="Calibri"/>
                        <a:ea typeface="Times New Roman"/>
                        <a:cs typeface="Times New Roman"/>
                      </a:endParaRPr>
                    </a:p>
                  </a:txBody>
                  <a:tcPr marL="68580" marR="68580" marT="0" marB="0"/>
                </a:tc>
                <a:tc>
                  <a:txBody>
                    <a:bodyPr/>
                    <a:lstStyle/>
                    <a:p>
                      <a:pPr>
                        <a:lnSpc>
                          <a:spcPct val="115000"/>
                        </a:lnSpc>
                      </a:pPr>
                      <a:endParaRPr lang="en-ZA" sz="1600" dirty="0">
                        <a:effectLst/>
                        <a:latin typeface="Calibri"/>
                      </a:endParaRPr>
                    </a:p>
                  </a:txBody>
                  <a:tcPr marL="0" marR="0" marT="0" marB="0" anchor="ctr"/>
                </a:tc>
              </a:tr>
              <a:tr h="210964">
                <a:tc>
                  <a:txBody>
                    <a:bodyPr/>
                    <a:lstStyle/>
                    <a:p>
                      <a:pPr>
                        <a:lnSpc>
                          <a:spcPct val="115000"/>
                        </a:lnSpc>
                        <a:spcAft>
                          <a:spcPts val="0"/>
                        </a:spcAft>
                      </a:pPr>
                      <a:r>
                        <a:rPr lang="en-ZA" sz="1600" dirty="0">
                          <a:effectLst/>
                        </a:rPr>
                        <a:t>MP</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884,993 </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85.6%</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1,631 </a:t>
                      </a:r>
                      <a:endParaRPr lang="en-ZA" sz="16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ZA" sz="1600" dirty="0">
                          <a:effectLst/>
                        </a:rPr>
                        <a:t>92.6%</a:t>
                      </a:r>
                      <a:endParaRPr lang="en-ZA" sz="1600" dirty="0">
                        <a:effectLst/>
                        <a:latin typeface="Calibri"/>
                        <a:ea typeface="Times New Roman"/>
                        <a:cs typeface="Times New Roman"/>
                      </a:endParaRPr>
                    </a:p>
                  </a:txBody>
                  <a:tcPr marL="68580" marR="68580" marT="0" marB="0"/>
                </a:tc>
                <a:tc>
                  <a:txBody>
                    <a:bodyPr/>
                    <a:lstStyle/>
                    <a:p>
                      <a:pPr>
                        <a:lnSpc>
                          <a:spcPct val="115000"/>
                        </a:lnSpc>
                      </a:pPr>
                      <a:endParaRPr lang="en-ZA" sz="1600" dirty="0">
                        <a:effectLst/>
                        <a:latin typeface="Calibri"/>
                      </a:endParaRPr>
                    </a:p>
                  </a:txBody>
                  <a:tcPr marL="0" marR="0" marT="0" marB="0" anchor="ctr"/>
                </a:tc>
              </a:tr>
              <a:tr h="218580">
                <a:tc>
                  <a:txBody>
                    <a:bodyPr/>
                    <a:lstStyle/>
                    <a:p>
                      <a:pPr>
                        <a:lnSpc>
                          <a:spcPct val="115000"/>
                        </a:lnSpc>
                        <a:spcAft>
                          <a:spcPts val="0"/>
                        </a:spcAft>
                      </a:pPr>
                      <a:r>
                        <a:rPr lang="en-ZA" sz="1600" dirty="0">
                          <a:effectLst/>
                        </a:rPr>
                        <a:t>NC</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200,287 </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70.3%</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415 </a:t>
                      </a:r>
                      <a:endParaRPr lang="en-ZA" sz="16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ZA" sz="1600" dirty="0">
                          <a:effectLst/>
                        </a:rPr>
                        <a:t>75.3%</a:t>
                      </a:r>
                      <a:endParaRPr lang="en-ZA" sz="1600" dirty="0">
                        <a:effectLst/>
                        <a:latin typeface="Calibri"/>
                        <a:ea typeface="Times New Roman"/>
                        <a:cs typeface="Times New Roman"/>
                      </a:endParaRPr>
                    </a:p>
                  </a:txBody>
                  <a:tcPr marL="68580" marR="68580" marT="0" marB="0"/>
                </a:tc>
                <a:tc>
                  <a:txBody>
                    <a:bodyPr/>
                    <a:lstStyle/>
                    <a:p>
                      <a:pPr>
                        <a:lnSpc>
                          <a:spcPct val="115000"/>
                        </a:lnSpc>
                      </a:pPr>
                      <a:endParaRPr lang="en-ZA" sz="1600" dirty="0">
                        <a:effectLst/>
                        <a:latin typeface="Calibri"/>
                      </a:endParaRPr>
                    </a:p>
                  </a:txBody>
                  <a:tcPr marL="0" marR="0" marT="0" marB="0" anchor="ctr"/>
                </a:tc>
              </a:tr>
              <a:tr h="226196">
                <a:tc>
                  <a:txBody>
                    <a:bodyPr/>
                    <a:lstStyle/>
                    <a:p>
                      <a:pPr>
                        <a:lnSpc>
                          <a:spcPct val="115000"/>
                        </a:lnSpc>
                        <a:spcAft>
                          <a:spcPts val="0"/>
                        </a:spcAft>
                      </a:pPr>
                      <a:r>
                        <a:rPr lang="en-ZA" sz="1600" dirty="0">
                          <a:effectLst/>
                        </a:rPr>
                        <a:t>NW</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701,971 </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89.5%</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1,349 </a:t>
                      </a:r>
                      <a:endParaRPr lang="en-ZA" sz="16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ZA" sz="1600" dirty="0">
                          <a:effectLst/>
                        </a:rPr>
                        <a:t>89.0%</a:t>
                      </a:r>
                      <a:endParaRPr lang="en-ZA" sz="1600" dirty="0">
                        <a:effectLst/>
                        <a:latin typeface="Calibri"/>
                        <a:ea typeface="Times New Roman"/>
                        <a:cs typeface="Times New Roman"/>
                      </a:endParaRPr>
                    </a:p>
                  </a:txBody>
                  <a:tcPr marL="68580" marR="68580" marT="0" marB="0"/>
                </a:tc>
                <a:tc>
                  <a:txBody>
                    <a:bodyPr/>
                    <a:lstStyle/>
                    <a:p>
                      <a:pPr>
                        <a:lnSpc>
                          <a:spcPct val="115000"/>
                        </a:lnSpc>
                      </a:pPr>
                      <a:endParaRPr lang="en-ZA" sz="1600" dirty="0">
                        <a:effectLst/>
                        <a:latin typeface="Calibri"/>
                      </a:endParaRPr>
                    </a:p>
                  </a:txBody>
                  <a:tcPr marL="0" marR="0" marT="0" marB="0" anchor="ctr"/>
                </a:tc>
              </a:tr>
              <a:tr h="305820">
                <a:tc>
                  <a:txBody>
                    <a:bodyPr/>
                    <a:lstStyle/>
                    <a:p>
                      <a:pPr>
                        <a:lnSpc>
                          <a:spcPct val="115000"/>
                        </a:lnSpc>
                        <a:spcAft>
                          <a:spcPts val="0"/>
                        </a:spcAft>
                      </a:pPr>
                      <a:r>
                        <a:rPr lang="en-ZA" sz="1600" dirty="0">
                          <a:effectLst/>
                        </a:rPr>
                        <a:t>WC</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599,874 </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58.4%</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884 </a:t>
                      </a:r>
                      <a:endParaRPr lang="en-ZA" sz="1600" dirty="0">
                        <a:effectLst/>
                        <a:latin typeface="Calibri"/>
                        <a:ea typeface="Times New Roman"/>
                        <a:cs typeface="Times New Roman"/>
                      </a:endParaRPr>
                    </a:p>
                  </a:txBody>
                  <a:tcPr marL="68580" marR="68580" marT="0" marB="0" anchor="ctr"/>
                </a:tc>
                <a:tc>
                  <a:txBody>
                    <a:bodyPr/>
                    <a:lstStyle/>
                    <a:p>
                      <a:pPr algn="r">
                        <a:lnSpc>
                          <a:spcPct val="115000"/>
                        </a:lnSpc>
                        <a:spcAft>
                          <a:spcPts val="0"/>
                        </a:spcAft>
                      </a:pPr>
                      <a:r>
                        <a:rPr lang="en-ZA" sz="1600" dirty="0">
                          <a:effectLst/>
                        </a:rPr>
                        <a:t>60.6%</a:t>
                      </a:r>
                      <a:endParaRPr lang="en-ZA" sz="1600" dirty="0">
                        <a:effectLst/>
                        <a:latin typeface="Calibri"/>
                        <a:ea typeface="Times New Roman"/>
                        <a:cs typeface="Times New Roman"/>
                      </a:endParaRPr>
                    </a:p>
                  </a:txBody>
                  <a:tcPr marL="68580" marR="68580" marT="0" marB="0"/>
                </a:tc>
                <a:tc>
                  <a:txBody>
                    <a:bodyPr/>
                    <a:lstStyle/>
                    <a:p>
                      <a:pPr>
                        <a:lnSpc>
                          <a:spcPct val="115000"/>
                        </a:lnSpc>
                      </a:pPr>
                      <a:endParaRPr lang="en-ZA" sz="1600" dirty="0">
                        <a:effectLst/>
                        <a:latin typeface="Calibri"/>
                      </a:endParaRPr>
                    </a:p>
                  </a:txBody>
                  <a:tcPr marL="0" marR="0" marT="0" marB="0" anchor="ctr"/>
                </a:tc>
              </a:tr>
              <a:tr h="288032">
                <a:tc>
                  <a:txBody>
                    <a:bodyPr/>
                    <a:lstStyle/>
                    <a:p>
                      <a:pPr>
                        <a:lnSpc>
                          <a:spcPct val="115000"/>
                        </a:lnSpc>
                        <a:spcAft>
                          <a:spcPts val="0"/>
                        </a:spcAft>
                      </a:pPr>
                      <a:r>
                        <a:rPr lang="en-ZA" sz="1600" dirty="0">
                          <a:effectLst/>
                        </a:rPr>
                        <a:t>SA</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9,457,115 </a:t>
                      </a:r>
                      <a:endParaRPr lang="en-ZA" sz="16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ZA" sz="1600" dirty="0">
                          <a:effectLst/>
                        </a:rPr>
                        <a:t>78.6%</a:t>
                      </a:r>
                      <a:endParaRPr lang="en-ZA" sz="1600" dirty="0">
                        <a:effectLst/>
                        <a:latin typeface="Calibri"/>
                        <a:ea typeface="Times New Roman"/>
                        <a:cs typeface="Times New Roman"/>
                      </a:endParaRPr>
                    </a:p>
                  </a:txBody>
                  <a:tcPr marL="68580" marR="68580" marT="0" marB="0">
                    <a:solidFill>
                      <a:srgbClr val="FFFF00"/>
                    </a:solidFill>
                  </a:tcPr>
                </a:tc>
                <a:tc>
                  <a:txBody>
                    <a:bodyPr/>
                    <a:lstStyle/>
                    <a:p>
                      <a:pPr algn="r">
                        <a:lnSpc>
                          <a:spcPct val="115000"/>
                        </a:lnSpc>
                        <a:spcAft>
                          <a:spcPts val="0"/>
                        </a:spcAft>
                      </a:pPr>
                      <a:r>
                        <a:rPr lang="en-ZA" sz="1600" dirty="0">
                          <a:effectLst/>
                        </a:rPr>
                        <a:t>20,965 </a:t>
                      </a:r>
                      <a:endParaRPr lang="en-ZA" sz="1600" dirty="0">
                        <a:effectLst/>
                        <a:latin typeface="Calibri"/>
                        <a:ea typeface="Times New Roman"/>
                        <a:cs typeface="Times New Roman"/>
                      </a:endParaRPr>
                    </a:p>
                  </a:txBody>
                  <a:tcPr marL="68580" marR="68580" marT="0" marB="0" anchor="b">
                    <a:solidFill>
                      <a:srgbClr val="FFFF00"/>
                    </a:solidFill>
                  </a:tcPr>
                </a:tc>
                <a:tc>
                  <a:txBody>
                    <a:bodyPr/>
                    <a:lstStyle/>
                    <a:p>
                      <a:pPr algn="r">
                        <a:lnSpc>
                          <a:spcPct val="115000"/>
                        </a:lnSpc>
                        <a:spcAft>
                          <a:spcPts val="0"/>
                        </a:spcAft>
                      </a:pPr>
                      <a:r>
                        <a:rPr lang="en-ZA" sz="1600" dirty="0">
                          <a:effectLst/>
                        </a:rPr>
                        <a:t>87.14%</a:t>
                      </a:r>
                      <a:endParaRPr lang="en-ZA" sz="1600" dirty="0">
                        <a:effectLst/>
                        <a:latin typeface="Calibri"/>
                        <a:ea typeface="Times New Roman"/>
                        <a:cs typeface="Times New Roman"/>
                      </a:endParaRPr>
                    </a:p>
                  </a:txBody>
                  <a:tcPr marL="68580" marR="68580" marT="0" marB="0"/>
                </a:tc>
                <a:tc>
                  <a:txBody>
                    <a:bodyPr/>
                    <a:lstStyle/>
                    <a:p>
                      <a:pPr>
                        <a:lnSpc>
                          <a:spcPct val="115000"/>
                        </a:lnSpc>
                      </a:pPr>
                      <a:endParaRPr lang="en-ZA" sz="1600" dirty="0">
                        <a:effectLst/>
                        <a:latin typeface="Calibri"/>
                      </a:endParaRPr>
                    </a:p>
                  </a:txBody>
                  <a:tcPr marL="0" marR="0" marT="0" marB="0" anchor="ctr"/>
                </a:tc>
              </a:tr>
            </a:tbl>
          </a:graphicData>
        </a:graphic>
      </p:graphicFrame>
      <p:sp>
        <p:nvSpPr>
          <p:cNvPr id="5" name="Title 1"/>
          <p:cNvSpPr txBox="1">
            <a:spLocks/>
          </p:cNvSpPr>
          <p:nvPr/>
        </p:nvSpPr>
        <p:spPr bwMode="auto">
          <a:xfrm>
            <a:off x="1353952" y="260648"/>
            <a:ext cx="7538528"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lgn="l"/>
            <a:endParaRPr lang="en-ZA" sz="2800" b="1" dirty="0" smtClean="0">
              <a:solidFill>
                <a:srgbClr val="741202"/>
              </a:solidFill>
              <a:latin typeface="+mn-lt"/>
            </a:endParaRPr>
          </a:p>
          <a:p>
            <a:pPr marL="0" lvl="1" algn="l"/>
            <a:r>
              <a:rPr lang="en-ZA" sz="2800" b="1" dirty="0" smtClean="0">
                <a:solidFill>
                  <a:srgbClr val="741202"/>
                </a:solidFill>
                <a:latin typeface="+mn-lt"/>
              </a:rPr>
              <a:t>BENCHMARKING ( COMPARATIVE VIEW)</a:t>
            </a:r>
          </a:p>
          <a:p>
            <a:pPr algn="l"/>
            <a:endParaRPr lang="en-US" sz="2800" b="1" dirty="0">
              <a:solidFill>
                <a:srgbClr val="741202"/>
              </a:solidFill>
              <a:latin typeface="+mn-lt"/>
              <a:ea typeface="+mn-ea"/>
              <a:cs typeface="+mn-cs"/>
            </a:endParaRPr>
          </a:p>
        </p:txBody>
      </p:sp>
    </p:spTree>
    <p:extLst>
      <p:ext uri="{BB962C8B-B14F-4D97-AF65-F5344CB8AC3E}">
        <p14:creationId xmlns:p14="http://schemas.microsoft.com/office/powerpoint/2010/main" val="118224102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484784"/>
            <a:ext cx="8064896" cy="576064"/>
          </a:xfrm>
        </p:spPr>
        <p:txBody>
          <a:bodyPr>
            <a:noAutofit/>
          </a:bodyPr>
          <a:lstStyle/>
          <a:p>
            <a:pPr algn="l"/>
            <a:r>
              <a:rPr lang="en-ZA" sz="2000" dirty="0" smtClean="0">
                <a:solidFill>
                  <a:schemeClr val="accent2">
                    <a:lumMod val="50000"/>
                  </a:schemeClr>
                </a:solidFill>
                <a:latin typeface="Calibri"/>
                <a:ea typeface="Calibri"/>
                <a:cs typeface="Times New Roman"/>
              </a:rPr>
              <a:t>PERCENTAGE OF LEARNERS WHO INDICATED THEY HAD EXPERIENCED LACK OF BOOKS AT SCHOOL BY PROVINCE, 2002 – 2014</a:t>
            </a:r>
            <a:endParaRPr lang="en-ZA" sz="2000" dirty="0">
              <a:solidFill>
                <a:schemeClr val="accent2">
                  <a:lumMod val="50000"/>
                </a:schemeClr>
              </a:solidFill>
            </a:endParaRPr>
          </a:p>
        </p:txBody>
      </p:sp>
      <p:sp>
        <p:nvSpPr>
          <p:cNvPr id="6" name="Rectangle 5"/>
          <p:cNvSpPr/>
          <p:nvPr/>
        </p:nvSpPr>
        <p:spPr>
          <a:xfrm>
            <a:off x="539552" y="6143191"/>
            <a:ext cx="8784976" cy="307777"/>
          </a:xfrm>
          <a:prstGeom prst="rect">
            <a:avLst/>
          </a:prstGeom>
        </p:spPr>
        <p:txBody>
          <a:bodyPr wrap="square">
            <a:spAutoFit/>
          </a:bodyPr>
          <a:lstStyle/>
          <a:p>
            <a:r>
              <a:rPr lang="en-ZA" sz="1400" b="1" dirty="0">
                <a:solidFill>
                  <a:prstClr val="black"/>
                </a:solidFill>
              </a:rPr>
              <a:t>Source: Statistics South Africa, General Household Survey (GHS), DBE own calculations </a:t>
            </a:r>
          </a:p>
        </p:txBody>
      </p:sp>
      <p:graphicFrame>
        <p:nvGraphicFramePr>
          <p:cNvPr id="4" name="Chart 3"/>
          <p:cNvGraphicFramePr/>
          <p:nvPr>
            <p:extLst>
              <p:ext uri="{D42A27DB-BD31-4B8C-83A1-F6EECF244321}">
                <p14:modId xmlns:p14="http://schemas.microsoft.com/office/powerpoint/2010/main" val="1336329440"/>
              </p:ext>
            </p:extLst>
          </p:nvPr>
        </p:nvGraphicFramePr>
        <p:xfrm>
          <a:off x="179512" y="1340769"/>
          <a:ext cx="8784976"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149795" y="6331681"/>
            <a:ext cx="490151" cy="369332"/>
          </a:xfrm>
          <a:prstGeom prst="rect">
            <a:avLst/>
          </a:prstGeom>
        </p:spPr>
        <p:txBody>
          <a:bodyPr wrap="square">
            <a:spAutoFit/>
          </a:bodyPr>
          <a:lstStyle/>
          <a:p>
            <a:pPr fontAlgn="base">
              <a:spcBef>
                <a:spcPct val="0"/>
              </a:spcBef>
              <a:spcAft>
                <a:spcPct val="0"/>
              </a:spcAft>
              <a:defRPr/>
            </a:pPr>
            <a:r>
              <a:rPr lang="en-US" dirty="0" smtClean="0">
                <a:solidFill>
                  <a:prstClr val="black"/>
                </a:solidFill>
                <a:latin typeface="Arial" pitchFamily="34" charset="0"/>
                <a:cs typeface="Arial" pitchFamily="34" charset="0"/>
              </a:rPr>
              <a:t>23</a:t>
            </a:r>
            <a:endParaRPr lang="en-US" dirty="0">
              <a:solidFill>
                <a:prstClr val="black"/>
              </a:solidFill>
              <a:latin typeface="Arial" pitchFamily="34" charset="0"/>
              <a:cs typeface="Arial" pitchFamily="34" charset="0"/>
            </a:endParaRPr>
          </a:p>
        </p:txBody>
      </p:sp>
      <p:sp>
        <p:nvSpPr>
          <p:cNvPr id="8" name="Title 1"/>
          <p:cNvSpPr txBox="1">
            <a:spLocks/>
          </p:cNvSpPr>
          <p:nvPr/>
        </p:nvSpPr>
        <p:spPr bwMode="auto">
          <a:xfrm>
            <a:off x="1353952" y="260648"/>
            <a:ext cx="7538528"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lgn="l"/>
            <a:endParaRPr lang="en-ZA" sz="2800" b="1" dirty="0" smtClean="0">
              <a:solidFill>
                <a:srgbClr val="741202"/>
              </a:solidFill>
              <a:latin typeface="+mn-lt"/>
            </a:endParaRPr>
          </a:p>
          <a:p>
            <a:pPr marL="0" lvl="1" algn="l"/>
            <a:r>
              <a:rPr lang="en-ZA" sz="2800" b="1" dirty="0" smtClean="0">
                <a:solidFill>
                  <a:srgbClr val="741202"/>
                </a:solidFill>
                <a:latin typeface="+mn-lt"/>
              </a:rPr>
              <a:t>BENCHMARKING ( COMPARATIVE VIEW)</a:t>
            </a:r>
          </a:p>
          <a:p>
            <a:pPr algn="l"/>
            <a:endParaRPr lang="en-US" sz="2800" b="1" dirty="0">
              <a:solidFill>
                <a:srgbClr val="741202"/>
              </a:solidFill>
              <a:latin typeface="+mn-lt"/>
              <a:ea typeface="+mn-ea"/>
              <a:cs typeface="+mn-cs"/>
            </a:endParaRPr>
          </a:p>
        </p:txBody>
      </p:sp>
    </p:spTree>
    <p:extLst>
      <p:ext uri="{BB962C8B-B14F-4D97-AF65-F5344CB8AC3E}">
        <p14:creationId xmlns:p14="http://schemas.microsoft.com/office/powerpoint/2010/main" val="99033557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052736"/>
            <a:ext cx="8229600" cy="362273"/>
          </a:xfrm>
        </p:spPr>
        <p:txBody>
          <a:bodyPr>
            <a:noAutofit/>
          </a:bodyPr>
          <a:lstStyle/>
          <a:p>
            <a:pPr algn="l">
              <a:defRPr/>
            </a:pPr>
            <a:r>
              <a:rPr lang="en-ZA" sz="1800" b="1" dirty="0" smtClean="0">
                <a:solidFill>
                  <a:srgbClr val="C00000"/>
                </a:solidFill>
                <a:latin typeface="Arial Narrow" pitchFamily="34" charset="0"/>
              </a:rPr>
              <a:t/>
            </a:r>
            <a:br>
              <a:rPr lang="en-ZA" sz="1800" b="1" dirty="0" smtClean="0">
                <a:solidFill>
                  <a:srgbClr val="C00000"/>
                </a:solidFill>
                <a:latin typeface="Arial Narrow" pitchFamily="34" charset="0"/>
              </a:rPr>
            </a:br>
            <a:r>
              <a:rPr lang="en-US" sz="1800" b="1" dirty="0" smtClean="0">
                <a:solidFill>
                  <a:srgbClr val="C00000"/>
                </a:solidFill>
                <a:latin typeface="Arial Narrow" pitchFamily="34" charset="0"/>
                <a:cs typeface="Arial" charset="0"/>
              </a:rPr>
              <a:t>ACHIEVEMENT LEVELS OF GRADE 3 LEARNERS IN  MATHEMATICS </a:t>
            </a:r>
            <a:r>
              <a:rPr lang="en-ZA" sz="1800" b="1" dirty="0" smtClean="0">
                <a:solidFill>
                  <a:srgbClr val="C00000"/>
                </a:solidFill>
                <a:latin typeface="Arial Narrow" pitchFamily="34" charset="0"/>
              </a:rPr>
              <a:t/>
            </a:r>
            <a:br>
              <a:rPr lang="en-ZA" sz="1800" b="1" dirty="0" smtClean="0">
                <a:solidFill>
                  <a:srgbClr val="C00000"/>
                </a:solidFill>
                <a:latin typeface="Arial Narrow" pitchFamily="34" charset="0"/>
              </a:rPr>
            </a:br>
            <a:endParaRPr lang="en-ZA" sz="1800" b="1" dirty="0">
              <a:solidFill>
                <a:srgbClr val="C00000"/>
              </a:solidFill>
            </a:endParaRPr>
          </a:p>
        </p:txBody>
      </p:sp>
      <p:graphicFrame>
        <p:nvGraphicFramePr>
          <p:cNvPr id="5" name="Chart 4"/>
          <p:cNvGraphicFramePr/>
          <p:nvPr>
            <p:extLst>
              <p:ext uri="{D42A27DB-BD31-4B8C-83A1-F6EECF244321}">
                <p14:modId xmlns:p14="http://schemas.microsoft.com/office/powerpoint/2010/main" val="4053121799"/>
              </p:ext>
            </p:extLst>
          </p:nvPr>
        </p:nvGraphicFramePr>
        <p:xfrm>
          <a:off x="179513" y="908720"/>
          <a:ext cx="8784976"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4" name="Subtitle 2"/>
          <p:cNvSpPr txBox="1">
            <a:spLocks/>
          </p:cNvSpPr>
          <p:nvPr/>
        </p:nvSpPr>
        <p:spPr bwMode="auto">
          <a:xfrm>
            <a:off x="1405930" y="404664"/>
            <a:ext cx="744468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3600" b="1" dirty="0" smtClean="0">
                <a:solidFill>
                  <a:srgbClr val="741202"/>
                </a:solidFill>
              </a:rPr>
              <a:t>EXAMINATION AND ASSESMENT</a:t>
            </a:r>
            <a:endParaRPr lang="en-GB" sz="3600" b="1" kern="1200" dirty="0" smtClean="0">
              <a:solidFill>
                <a:srgbClr val="741202"/>
              </a:solidFill>
            </a:endParaRPr>
          </a:p>
          <a:p>
            <a:endParaRPr lang="en-GB" sz="3600" b="1" kern="0" dirty="0" smtClean="0"/>
          </a:p>
        </p:txBody>
      </p:sp>
    </p:spTree>
    <p:extLst>
      <p:ext uri="{BB962C8B-B14F-4D97-AF65-F5344CB8AC3E}">
        <p14:creationId xmlns:p14="http://schemas.microsoft.com/office/powerpoint/2010/main" val="30520228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988086033"/>
              </p:ext>
            </p:extLst>
          </p:nvPr>
        </p:nvGraphicFramePr>
        <p:xfrm>
          <a:off x="107505" y="0"/>
          <a:ext cx="8712968" cy="594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67927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378198674"/>
              </p:ext>
            </p:extLst>
          </p:nvPr>
        </p:nvGraphicFramePr>
        <p:xfrm>
          <a:off x="0" y="0"/>
          <a:ext cx="8820472" cy="6165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5038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95400" y="131763"/>
            <a:ext cx="7620000" cy="520700"/>
          </a:xfrm>
        </p:spPr>
        <p:txBody>
          <a:bodyPr/>
          <a:lstStyle/>
          <a:p>
            <a:r>
              <a:rPr lang="en-US" sz="3200" dirty="0" smtClean="0"/>
              <a:t>Introduction</a:t>
            </a:r>
          </a:p>
        </p:txBody>
      </p:sp>
      <p:sp>
        <p:nvSpPr>
          <p:cNvPr id="6147" name="Content Placeholder 2"/>
          <p:cNvSpPr>
            <a:spLocks noGrp="1"/>
          </p:cNvSpPr>
          <p:nvPr>
            <p:ph idx="1"/>
          </p:nvPr>
        </p:nvSpPr>
        <p:spPr>
          <a:xfrm>
            <a:off x="838200" y="1124744"/>
            <a:ext cx="8153400" cy="4786200"/>
          </a:xfrm>
        </p:spPr>
        <p:txBody>
          <a:bodyPr/>
          <a:lstStyle/>
          <a:p>
            <a:pPr algn="just"/>
            <a:r>
              <a:rPr lang="en-US" sz="2400" dirty="0" smtClean="0"/>
              <a:t>The Government of South Africa has declared  Education as a key priority, taking into consideration the fact that it is a pre-condition for a developmental state. </a:t>
            </a:r>
          </a:p>
          <a:p>
            <a:pPr algn="just"/>
            <a:r>
              <a:rPr lang="en-US" sz="2400" dirty="0" smtClean="0"/>
              <a:t>Therefore equipping our people with knowledge and skills is a prerequisite for development and will allow them to fulfill a productive  role in society.</a:t>
            </a:r>
            <a:r>
              <a:rPr lang="en-ZA" sz="2400" dirty="0" smtClean="0"/>
              <a:t> </a:t>
            </a:r>
          </a:p>
          <a:p>
            <a:pPr algn="just"/>
            <a:r>
              <a:rPr lang="en-ZA" sz="2400" dirty="0" smtClean="0"/>
              <a:t>Quality education depends not only on educators, but also on </a:t>
            </a:r>
            <a:r>
              <a:rPr lang="en-ZA" sz="2400" u="sng" dirty="0" smtClean="0"/>
              <a:t>LTSM</a:t>
            </a:r>
            <a:r>
              <a:rPr lang="en-ZA" sz="2400" dirty="0" smtClean="0"/>
              <a:t>, on </a:t>
            </a:r>
            <a:r>
              <a:rPr lang="en-ZA" sz="2400" u="sng" dirty="0" smtClean="0"/>
              <a:t>libraries </a:t>
            </a:r>
            <a:r>
              <a:rPr lang="en-ZA" sz="2400" dirty="0" smtClean="0"/>
              <a:t>and </a:t>
            </a:r>
            <a:r>
              <a:rPr lang="en-ZA" sz="2400" u="sng" dirty="0" smtClean="0"/>
              <a:t>science laboratories</a:t>
            </a:r>
            <a:r>
              <a:rPr lang="en-ZA" sz="2400" dirty="0" smtClean="0"/>
              <a:t>, on </a:t>
            </a:r>
            <a:r>
              <a:rPr lang="en-ZA" sz="2400" u="sng" dirty="0" smtClean="0"/>
              <a:t>conducive classrooms </a:t>
            </a:r>
            <a:r>
              <a:rPr lang="en-ZA" sz="2400" dirty="0" smtClean="0"/>
              <a:t>with </a:t>
            </a:r>
            <a:r>
              <a:rPr lang="en-ZA" sz="2400" u="sng" dirty="0" smtClean="0"/>
              <a:t>good furniture</a:t>
            </a:r>
            <a:r>
              <a:rPr lang="en-ZA" sz="2400" dirty="0" smtClean="0"/>
              <a:t>, on </a:t>
            </a:r>
            <a:r>
              <a:rPr lang="en-ZA" sz="2400" u="sng" dirty="0" smtClean="0"/>
              <a:t>clean toilets</a:t>
            </a:r>
            <a:r>
              <a:rPr lang="en-ZA" sz="2400" dirty="0" smtClean="0"/>
              <a:t>, on </a:t>
            </a:r>
            <a:r>
              <a:rPr lang="en-ZA" sz="2400" u="sng" dirty="0" smtClean="0"/>
              <a:t>water</a:t>
            </a:r>
            <a:r>
              <a:rPr lang="en-ZA" sz="2400" dirty="0" smtClean="0"/>
              <a:t>, on </a:t>
            </a:r>
            <a:r>
              <a:rPr lang="en-ZA" sz="2400" u="sng" dirty="0" smtClean="0"/>
              <a:t>scholar transport</a:t>
            </a:r>
            <a:r>
              <a:rPr lang="en-ZA" sz="2400" dirty="0" smtClean="0"/>
              <a:t>, on </a:t>
            </a:r>
            <a:r>
              <a:rPr lang="en-ZA" sz="2400" u="sng" dirty="0" smtClean="0"/>
              <a:t>good nutrition </a:t>
            </a:r>
            <a:r>
              <a:rPr lang="en-ZA" sz="2400" dirty="0" smtClean="0"/>
              <a:t>for learners, </a:t>
            </a:r>
            <a:r>
              <a:rPr lang="en-ZA" sz="2400" u="sng" dirty="0" smtClean="0"/>
              <a:t>sports field </a:t>
            </a:r>
            <a:r>
              <a:rPr lang="en-ZA" sz="2400" dirty="0" smtClean="0"/>
              <a:t>and on </a:t>
            </a:r>
            <a:r>
              <a:rPr lang="en-ZA" sz="2400" u="sng" dirty="0" smtClean="0"/>
              <a:t>protection from sexual violence against learners</a:t>
            </a:r>
            <a:r>
              <a:rPr lang="en-ZA" sz="2400" u="sng" dirty="0"/>
              <a:t> </a:t>
            </a:r>
            <a:r>
              <a:rPr lang="en-ZA" sz="2400" dirty="0" smtClean="0"/>
              <a:t>as well as on </a:t>
            </a:r>
            <a:r>
              <a:rPr lang="en-ZA" sz="2400" u="sng" dirty="0" smtClean="0"/>
              <a:t>good administration and support</a:t>
            </a:r>
            <a:r>
              <a:rPr lang="en-ZA" u="sng" dirty="0" smtClean="0"/>
              <a:t>. </a:t>
            </a:r>
            <a:endParaRPr lang="en-US" u="sng" dirty="0" smtClean="0"/>
          </a:p>
        </p:txBody>
      </p:sp>
      <p:sp>
        <p:nvSpPr>
          <p:cNvPr id="614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31FD61E1-E641-479D-8409-AF553958CEA1}" type="slidenum">
              <a:rPr lang="en-ZA" sz="2000" smtClean="0"/>
              <a:pPr/>
              <a:t>3</a:t>
            </a:fld>
            <a:endParaRPr lang="en-ZA" sz="2000" dirty="0" smtClean="0"/>
          </a:p>
        </p:txBody>
      </p:sp>
    </p:spTree>
    <p:extLst>
      <p:ext uri="{BB962C8B-B14F-4D97-AF65-F5344CB8AC3E}">
        <p14:creationId xmlns:p14="http://schemas.microsoft.com/office/powerpoint/2010/main" val="11765380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7577467"/>
              </p:ext>
            </p:extLst>
          </p:nvPr>
        </p:nvGraphicFramePr>
        <p:xfrm>
          <a:off x="971601" y="2132855"/>
          <a:ext cx="7488830" cy="3457575"/>
        </p:xfrm>
        <a:graphic>
          <a:graphicData uri="http://schemas.openxmlformats.org/drawingml/2006/table">
            <a:tbl>
              <a:tblPr>
                <a:tableStyleId>{284E427A-3D55-4303-BF80-6455036E1DE7}</a:tableStyleId>
              </a:tblPr>
              <a:tblGrid>
                <a:gridCol w="2754513"/>
                <a:gridCol w="2367157"/>
                <a:gridCol w="2367160"/>
              </a:tblGrid>
              <a:tr h="307671">
                <a:tc>
                  <a:txBody>
                    <a:bodyPr/>
                    <a:lstStyle/>
                    <a:p>
                      <a:pPr algn="ctr" fontAlgn="b"/>
                      <a:r>
                        <a:rPr lang="en-ZA" sz="2000" u="none" strike="noStrike" dirty="0">
                          <a:effectLst/>
                        </a:rPr>
                        <a:t>Province</a:t>
                      </a:r>
                      <a:endParaRPr lang="en-ZA" sz="2000" b="1"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NSC 2014</a:t>
                      </a:r>
                      <a:endParaRPr lang="en-ZA" sz="2000" b="1"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NSC 2015</a:t>
                      </a:r>
                      <a:endParaRPr lang="en-ZA" sz="2000" b="1"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307671">
                <a:tc>
                  <a:txBody>
                    <a:bodyPr/>
                    <a:lstStyle/>
                    <a:p>
                      <a:pPr algn="l" fontAlgn="b"/>
                      <a:r>
                        <a:rPr lang="en-ZA" sz="2000" u="none" strike="noStrike" dirty="0">
                          <a:effectLst/>
                        </a:rPr>
                        <a:t>EC</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65.4</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ZA" sz="2000" u="none" strike="noStrike" dirty="0">
                          <a:effectLst/>
                        </a:rPr>
                        <a:t>56.8</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307671">
                <a:tc>
                  <a:txBody>
                    <a:bodyPr/>
                    <a:lstStyle/>
                    <a:p>
                      <a:pPr algn="l" fontAlgn="b"/>
                      <a:r>
                        <a:rPr lang="en-ZA" sz="2000" u="none" strike="noStrike" dirty="0">
                          <a:effectLst/>
                        </a:rPr>
                        <a:t>FS</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82.8</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ZA" sz="2000" u="none" strike="noStrike" dirty="0">
                          <a:effectLst/>
                        </a:rPr>
                        <a:t>81.6</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307671">
                <a:tc>
                  <a:txBody>
                    <a:bodyPr/>
                    <a:lstStyle/>
                    <a:p>
                      <a:pPr algn="l" fontAlgn="b"/>
                      <a:r>
                        <a:rPr lang="en-ZA" sz="2000" u="none" strike="noStrike" dirty="0">
                          <a:effectLst/>
                        </a:rPr>
                        <a:t>GP</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84.7</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ZA" sz="2000" u="none" strike="noStrike" dirty="0">
                          <a:effectLst/>
                        </a:rPr>
                        <a:t>84.2</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307671">
                <a:tc>
                  <a:txBody>
                    <a:bodyPr/>
                    <a:lstStyle/>
                    <a:p>
                      <a:pPr algn="l" fontAlgn="b"/>
                      <a:r>
                        <a:rPr lang="en-ZA" sz="2000" u="none" strike="noStrike" dirty="0">
                          <a:effectLst/>
                        </a:rPr>
                        <a:t>KZN</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69.7</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ZA" sz="2000" u="none" strike="noStrike" dirty="0">
                          <a:effectLst/>
                        </a:rPr>
                        <a:t>60.7</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307671">
                <a:tc>
                  <a:txBody>
                    <a:bodyPr/>
                    <a:lstStyle/>
                    <a:p>
                      <a:pPr algn="l" fontAlgn="b"/>
                      <a:r>
                        <a:rPr lang="en-ZA" sz="2000" u="none" strike="noStrike" dirty="0">
                          <a:effectLst/>
                        </a:rPr>
                        <a:t>LP</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72.9</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ZA" sz="2000" u="none" strike="noStrike" dirty="0">
                          <a:effectLst/>
                        </a:rPr>
                        <a:t>65.9</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307671">
                <a:tc>
                  <a:txBody>
                    <a:bodyPr/>
                    <a:lstStyle/>
                    <a:p>
                      <a:pPr algn="l" fontAlgn="b"/>
                      <a:r>
                        <a:rPr lang="en-ZA" sz="2000" u="none" strike="noStrike" dirty="0">
                          <a:effectLst/>
                        </a:rPr>
                        <a:t>MP</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79.0</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ZA" sz="2000" u="none" strike="noStrike" dirty="0">
                          <a:effectLst/>
                        </a:rPr>
                        <a:t>78.6</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307671">
                <a:tc>
                  <a:txBody>
                    <a:bodyPr/>
                    <a:lstStyle/>
                    <a:p>
                      <a:pPr algn="l" fontAlgn="b"/>
                      <a:r>
                        <a:rPr lang="en-ZA" sz="2000" u="none" strike="noStrike" dirty="0">
                          <a:effectLst/>
                        </a:rPr>
                        <a:t>NW</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84.6</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ZA" sz="2000" u="none" strike="noStrike" dirty="0">
                          <a:effectLst/>
                        </a:rPr>
                        <a:t>81.5</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307671">
                <a:tc>
                  <a:txBody>
                    <a:bodyPr/>
                    <a:lstStyle/>
                    <a:p>
                      <a:pPr algn="l" fontAlgn="b"/>
                      <a:r>
                        <a:rPr lang="en-ZA" sz="2000" u="none" strike="noStrike" dirty="0">
                          <a:effectLst/>
                        </a:rPr>
                        <a:t>NC</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76.4</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ZA" sz="2000" u="none" strike="noStrike" dirty="0">
                          <a:effectLst/>
                        </a:rPr>
                        <a:t>69.4</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307671">
                <a:tc>
                  <a:txBody>
                    <a:bodyPr/>
                    <a:lstStyle/>
                    <a:p>
                      <a:pPr algn="l" fontAlgn="b"/>
                      <a:r>
                        <a:rPr lang="en-ZA" sz="2000" u="none" strike="noStrike" dirty="0">
                          <a:effectLst/>
                        </a:rPr>
                        <a:t>WC</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82.2</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ZA" sz="2000" u="none" strike="noStrike" dirty="0">
                          <a:effectLst/>
                        </a:rPr>
                        <a:t>84.7</a:t>
                      </a:r>
                      <a:endParaRPr lang="en-ZA" sz="2000" b="0"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r h="307671">
                <a:tc>
                  <a:txBody>
                    <a:bodyPr/>
                    <a:lstStyle/>
                    <a:p>
                      <a:pPr algn="l" fontAlgn="b"/>
                      <a:r>
                        <a:rPr lang="en-ZA" sz="2000" u="none" strike="noStrike" dirty="0" smtClean="0">
                          <a:effectLst/>
                        </a:rPr>
                        <a:t>National</a:t>
                      </a:r>
                      <a:endParaRPr lang="en-ZA" sz="2000" b="1"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ctr" fontAlgn="b"/>
                      <a:r>
                        <a:rPr lang="en-ZA" sz="2000" u="none" strike="noStrike" dirty="0">
                          <a:effectLst/>
                        </a:rPr>
                        <a:t>75.8</a:t>
                      </a:r>
                      <a:endParaRPr lang="en-ZA" sz="2000" b="1"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c>
                  <a:txBody>
                    <a:bodyPr/>
                    <a:lstStyle/>
                    <a:p>
                      <a:pPr algn="r" fontAlgn="b"/>
                      <a:r>
                        <a:rPr lang="en-ZA" sz="2000" u="none" strike="noStrike" dirty="0">
                          <a:effectLst/>
                        </a:rPr>
                        <a:t>70.7</a:t>
                      </a:r>
                      <a:endParaRPr lang="en-ZA" sz="2000" b="1" i="0" u="none" strike="noStrike" dirty="0">
                        <a:solidFill>
                          <a:srgbClr val="000000"/>
                        </a:solidFill>
                        <a:effectLst/>
                        <a:latin typeface="Tahoma" pitchFamily="34" charset="0"/>
                        <a:ea typeface="Tahoma" pitchFamily="34" charset="0"/>
                        <a:cs typeface="Tahoma" pitchFamily="34" charset="0"/>
                      </a:endParaRPr>
                    </a:p>
                  </a:txBody>
                  <a:tcPr marL="9525" marR="9525" marT="9525" marB="0" anchor="b"/>
                </a:tc>
              </a:tr>
            </a:tbl>
          </a:graphicData>
        </a:graphic>
      </p:graphicFrame>
      <p:sp>
        <p:nvSpPr>
          <p:cNvPr id="3" name="Down Arrow 2"/>
          <p:cNvSpPr/>
          <p:nvPr/>
        </p:nvSpPr>
        <p:spPr>
          <a:xfrm>
            <a:off x="7164288" y="2492896"/>
            <a:ext cx="4846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5" name="Down Arrow 4"/>
          <p:cNvSpPr/>
          <p:nvPr/>
        </p:nvSpPr>
        <p:spPr>
          <a:xfrm>
            <a:off x="7164568" y="2780928"/>
            <a:ext cx="4846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6" name="Down Arrow 5"/>
          <p:cNvSpPr/>
          <p:nvPr/>
        </p:nvSpPr>
        <p:spPr>
          <a:xfrm>
            <a:off x="7164568" y="3088126"/>
            <a:ext cx="4846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7" name="Down Arrow 6"/>
          <p:cNvSpPr/>
          <p:nvPr/>
        </p:nvSpPr>
        <p:spPr>
          <a:xfrm>
            <a:off x="7164568" y="3411443"/>
            <a:ext cx="4846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8" name="Down Arrow 7"/>
          <p:cNvSpPr/>
          <p:nvPr/>
        </p:nvSpPr>
        <p:spPr>
          <a:xfrm>
            <a:off x="7164568" y="3699475"/>
            <a:ext cx="4846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9" name="Down Arrow 8"/>
          <p:cNvSpPr/>
          <p:nvPr/>
        </p:nvSpPr>
        <p:spPr>
          <a:xfrm>
            <a:off x="7164848" y="3988823"/>
            <a:ext cx="4846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0" name="Down Arrow 9"/>
          <p:cNvSpPr/>
          <p:nvPr/>
        </p:nvSpPr>
        <p:spPr>
          <a:xfrm>
            <a:off x="7164848" y="4321239"/>
            <a:ext cx="4846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1" name="Down Arrow 10"/>
          <p:cNvSpPr/>
          <p:nvPr/>
        </p:nvSpPr>
        <p:spPr>
          <a:xfrm>
            <a:off x="7182119" y="4621645"/>
            <a:ext cx="4846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2" name="Down Arrow 11"/>
          <p:cNvSpPr/>
          <p:nvPr/>
        </p:nvSpPr>
        <p:spPr>
          <a:xfrm>
            <a:off x="7182119" y="5285131"/>
            <a:ext cx="484632"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Down Arrow 12"/>
          <p:cNvSpPr/>
          <p:nvPr/>
        </p:nvSpPr>
        <p:spPr>
          <a:xfrm rot="10625589">
            <a:off x="7198762" y="4953271"/>
            <a:ext cx="484632" cy="28803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Title 1"/>
          <p:cNvSpPr txBox="1">
            <a:spLocks/>
          </p:cNvSpPr>
          <p:nvPr/>
        </p:nvSpPr>
        <p:spPr bwMode="auto">
          <a:xfrm>
            <a:off x="1353952" y="260648"/>
            <a:ext cx="7538528"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lgn="l"/>
            <a:endParaRPr lang="en-ZA" sz="2800" b="1" dirty="0" smtClean="0">
              <a:solidFill>
                <a:srgbClr val="741202"/>
              </a:solidFill>
              <a:latin typeface="+mn-lt"/>
            </a:endParaRPr>
          </a:p>
          <a:p>
            <a:pPr marL="0" lvl="1" algn="l"/>
            <a:r>
              <a:rPr lang="en-ZA" sz="2800" b="1" dirty="0" smtClean="0">
                <a:solidFill>
                  <a:srgbClr val="741202"/>
                </a:solidFill>
                <a:latin typeface="+mn-lt"/>
              </a:rPr>
              <a:t>BENCHMARKING ( COMPARATIVE VIEW)</a:t>
            </a:r>
          </a:p>
          <a:p>
            <a:pPr algn="l"/>
            <a:endParaRPr lang="en-US" sz="2000" b="1" dirty="0">
              <a:solidFill>
                <a:srgbClr val="C00000"/>
              </a:solidFill>
              <a:latin typeface="+mn-lt"/>
              <a:ea typeface="+mn-ea"/>
              <a:cs typeface="+mn-cs"/>
            </a:endParaRPr>
          </a:p>
        </p:txBody>
      </p:sp>
      <p:sp>
        <p:nvSpPr>
          <p:cNvPr id="16" name="Rectangle 15"/>
          <p:cNvSpPr/>
          <p:nvPr/>
        </p:nvSpPr>
        <p:spPr>
          <a:xfrm>
            <a:off x="2339752" y="1052736"/>
            <a:ext cx="4027706" cy="369332"/>
          </a:xfrm>
          <a:prstGeom prst="rect">
            <a:avLst/>
          </a:prstGeom>
        </p:spPr>
        <p:txBody>
          <a:bodyPr wrap="none">
            <a:spAutoFit/>
          </a:bodyPr>
          <a:lstStyle/>
          <a:p>
            <a:r>
              <a:rPr lang="en-ZA" b="1" dirty="0">
                <a:solidFill>
                  <a:srgbClr val="C00000"/>
                </a:solidFill>
              </a:rPr>
              <a:t>PROVINCIAL NSC PERFORMANCE</a:t>
            </a:r>
            <a:endParaRPr lang="en-ZA" dirty="0"/>
          </a:p>
        </p:txBody>
      </p:sp>
    </p:spTree>
    <p:extLst>
      <p:ext uri="{BB962C8B-B14F-4D97-AF65-F5344CB8AC3E}">
        <p14:creationId xmlns:p14="http://schemas.microsoft.com/office/powerpoint/2010/main" val="5734535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67544" y="1540567"/>
            <a:ext cx="8424936" cy="4882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444208" y="2126568"/>
            <a:ext cx="936104" cy="36004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3" name="Oval 2"/>
          <p:cNvSpPr/>
          <p:nvPr/>
        </p:nvSpPr>
        <p:spPr>
          <a:xfrm>
            <a:off x="6156176" y="1622514"/>
            <a:ext cx="2088232" cy="10081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8" name="Title 1"/>
          <p:cNvSpPr>
            <a:spLocks noGrp="1"/>
          </p:cNvSpPr>
          <p:nvPr>
            <p:ph type="title"/>
          </p:nvPr>
        </p:nvSpPr>
        <p:spPr>
          <a:xfrm>
            <a:off x="2329408" y="1124744"/>
            <a:ext cx="5554960" cy="337626"/>
          </a:xfrm>
        </p:spPr>
        <p:txBody>
          <a:bodyPr>
            <a:noAutofit/>
          </a:bodyPr>
          <a:lstStyle/>
          <a:p>
            <a:pPr algn="l"/>
            <a:r>
              <a:rPr lang="en-ZA" sz="2000" b="1" dirty="0" smtClean="0">
                <a:solidFill>
                  <a:srgbClr val="C00000"/>
                </a:solidFill>
              </a:rPr>
              <a:t>PROVINCIAL NSC PERFORMANCE…</a:t>
            </a:r>
            <a:endParaRPr lang="en-ZA" sz="2000" b="1" dirty="0">
              <a:solidFill>
                <a:srgbClr val="C00000"/>
              </a:solidFill>
            </a:endParaRPr>
          </a:p>
        </p:txBody>
      </p:sp>
      <p:sp>
        <p:nvSpPr>
          <p:cNvPr id="9" name="Title 1"/>
          <p:cNvSpPr txBox="1">
            <a:spLocks/>
          </p:cNvSpPr>
          <p:nvPr/>
        </p:nvSpPr>
        <p:spPr bwMode="auto">
          <a:xfrm>
            <a:off x="1353952" y="260648"/>
            <a:ext cx="7538528"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lgn="l"/>
            <a:endParaRPr lang="en-ZA" sz="2800" b="1" dirty="0" smtClean="0">
              <a:solidFill>
                <a:srgbClr val="741202"/>
              </a:solidFill>
              <a:latin typeface="+mn-lt"/>
            </a:endParaRPr>
          </a:p>
          <a:p>
            <a:pPr marL="0" lvl="1" algn="l"/>
            <a:r>
              <a:rPr lang="en-ZA" sz="2800" b="1" dirty="0" smtClean="0">
                <a:solidFill>
                  <a:srgbClr val="741202"/>
                </a:solidFill>
                <a:latin typeface="+mn-lt"/>
              </a:rPr>
              <a:t>BENCHMARKING ( COMPARATIVE VIEW)</a:t>
            </a:r>
          </a:p>
          <a:p>
            <a:pPr algn="l"/>
            <a:endParaRPr lang="en-US" sz="2000" b="1" dirty="0">
              <a:solidFill>
                <a:srgbClr val="C00000"/>
              </a:solidFill>
              <a:latin typeface="+mn-lt"/>
              <a:ea typeface="+mn-ea"/>
              <a:cs typeface="+mn-cs"/>
            </a:endParaRPr>
          </a:p>
        </p:txBody>
      </p:sp>
    </p:spTree>
    <p:extLst>
      <p:ext uri="{BB962C8B-B14F-4D97-AF65-F5344CB8AC3E}">
        <p14:creationId xmlns:p14="http://schemas.microsoft.com/office/powerpoint/2010/main" val="292927676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914400"/>
          </a:xfrm>
        </p:spPr>
        <p:txBody>
          <a:bodyPr/>
          <a:lstStyle/>
          <a:p>
            <a:r>
              <a:rPr lang="en-US" sz="2400" i="1" dirty="0" smtClean="0"/>
              <a:t>Analysis   </a:t>
            </a:r>
            <a:r>
              <a:rPr lang="en-US" sz="2400" i="1" dirty="0"/>
              <a:t>of   </a:t>
            </a:r>
            <a:r>
              <a:rPr lang="en-US" sz="2400" i="1" dirty="0" smtClean="0"/>
              <a:t>the  </a:t>
            </a:r>
            <a:r>
              <a:rPr lang="en-US" sz="2400" i="1" dirty="0"/>
              <a:t>2015</a:t>
            </a:r>
            <a:r>
              <a:rPr lang="en-US" sz="2400" i="1" dirty="0" smtClean="0"/>
              <a:t>	Grade 12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9235943"/>
              </p:ext>
            </p:extLst>
          </p:nvPr>
        </p:nvGraphicFramePr>
        <p:xfrm>
          <a:off x="611560" y="1171595"/>
          <a:ext cx="8075240" cy="4190733"/>
        </p:xfrm>
        <a:graphic>
          <a:graphicData uri="http://schemas.openxmlformats.org/drawingml/2006/table">
            <a:tbl>
              <a:tblPr firstRow="1" bandRow="1">
                <a:tableStyleId>{5C22544A-7EE6-4342-B048-85BDC9FD1C3A}</a:tableStyleId>
              </a:tblPr>
              <a:tblGrid>
                <a:gridCol w="2478473"/>
                <a:gridCol w="1430812"/>
                <a:gridCol w="1362678"/>
                <a:gridCol w="1430812"/>
                <a:gridCol w="1372465"/>
              </a:tblGrid>
              <a:tr h="1026910">
                <a:tc>
                  <a:txBody>
                    <a:bodyPr/>
                    <a:lstStyle/>
                    <a:p>
                      <a:pPr marL="0" marR="0" algn="just">
                        <a:lnSpc>
                          <a:spcPct val="150000"/>
                        </a:lnSpc>
                        <a:spcBef>
                          <a:spcPts val="0"/>
                        </a:spcBef>
                        <a:spcAft>
                          <a:spcPts val="0"/>
                        </a:spcAft>
                      </a:pPr>
                      <a:r>
                        <a:rPr lang="en-US" sz="1600" dirty="0">
                          <a:effectLst/>
                          <a:latin typeface="+mj-lt"/>
                          <a:ea typeface="Calibri"/>
                          <a:cs typeface="Times New Roman"/>
                        </a:rPr>
                        <a:t>District</a:t>
                      </a:r>
                      <a:endParaRPr lang="en-ZA" sz="1600" dirty="0">
                        <a:effectLst/>
                        <a:latin typeface="+mj-lt"/>
                        <a:ea typeface="Times New Roman"/>
                        <a:cs typeface="Times New Roman"/>
                      </a:endParaRPr>
                    </a:p>
                  </a:txBody>
                  <a:tcPr marL="68580" marR="68580" marT="0" marB="0"/>
                </a:tc>
                <a:tc>
                  <a:txBody>
                    <a:bodyPr/>
                    <a:lstStyle/>
                    <a:p>
                      <a:pPr marL="0" marR="0" algn="r">
                        <a:lnSpc>
                          <a:spcPct val="150000"/>
                        </a:lnSpc>
                        <a:spcBef>
                          <a:spcPts val="0"/>
                        </a:spcBef>
                        <a:spcAft>
                          <a:spcPts val="0"/>
                        </a:spcAft>
                      </a:pPr>
                      <a:r>
                        <a:rPr lang="en-US" sz="1600" dirty="0">
                          <a:effectLst/>
                          <a:latin typeface="+mj-lt"/>
                          <a:ea typeface="Calibri"/>
                          <a:cs typeface="Times New Roman"/>
                        </a:rPr>
                        <a:t>2014</a:t>
                      </a:r>
                      <a:endParaRPr lang="en-ZA" sz="1600" dirty="0">
                        <a:effectLst/>
                        <a:latin typeface="+mj-lt"/>
                        <a:ea typeface="Times New Roman"/>
                        <a:cs typeface="Times New Roman"/>
                      </a:endParaRPr>
                    </a:p>
                  </a:txBody>
                  <a:tcPr marL="68580" marR="68580" marT="0" marB="0"/>
                </a:tc>
                <a:tc>
                  <a:txBody>
                    <a:bodyPr/>
                    <a:lstStyle/>
                    <a:p>
                      <a:pPr marL="0" marR="0" algn="just">
                        <a:lnSpc>
                          <a:spcPct val="150000"/>
                        </a:lnSpc>
                        <a:spcBef>
                          <a:spcPts val="0"/>
                        </a:spcBef>
                        <a:spcAft>
                          <a:spcPts val="0"/>
                        </a:spcAft>
                      </a:pPr>
                      <a:r>
                        <a:rPr lang="en-US" sz="1600" dirty="0" smtClean="0">
                          <a:effectLst/>
                          <a:latin typeface="+mj-lt"/>
                          <a:ea typeface="Times New Roman"/>
                          <a:cs typeface="Times New Roman"/>
                        </a:rPr>
                        <a:t>Number wrote in 2015 (FT)</a:t>
                      </a:r>
                      <a:endParaRPr lang="en-ZA" sz="1600" dirty="0">
                        <a:effectLst/>
                        <a:latin typeface="+mj-lt"/>
                        <a:ea typeface="Times New Roman"/>
                        <a:cs typeface="Times New Roman"/>
                      </a:endParaRPr>
                    </a:p>
                  </a:txBody>
                  <a:tcPr marL="68580" marR="68580" marT="0" marB="0"/>
                </a:tc>
                <a:tc>
                  <a:txBody>
                    <a:bodyPr/>
                    <a:lstStyle/>
                    <a:p>
                      <a:pPr marL="0" marR="0" algn="r">
                        <a:lnSpc>
                          <a:spcPct val="150000"/>
                        </a:lnSpc>
                        <a:spcBef>
                          <a:spcPts val="0"/>
                        </a:spcBef>
                        <a:spcAft>
                          <a:spcPts val="0"/>
                        </a:spcAft>
                      </a:pPr>
                      <a:r>
                        <a:rPr lang="en-US" sz="1600" dirty="0">
                          <a:effectLst/>
                          <a:latin typeface="+mj-lt"/>
                          <a:ea typeface="Calibri"/>
                          <a:cs typeface="Times New Roman"/>
                        </a:rPr>
                        <a:t>2015</a:t>
                      </a:r>
                      <a:endParaRPr lang="en-ZA" sz="1600" dirty="0">
                        <a:effectLst/>
                        <a:latin typeface="+mj-lt"/>
                        <a:ea typeface="Times New Roman"/>
                        <a:cs typeface="Times New Roman"/>
                      </a:endParaRPr>
                    </a:p>
                  </a:txBody>
                  <a:tcPr marL="68580" marR="68580" marT="0" marB="0"/>
                </a:tc>
                <a:tc>
                  <a:txBody>
                    <a:bodyPr/>
                    <a:lstStyle/>
                    <a:p>
                      <a:pPr marL="0" marR="0" algn="r">
                        <a:lnSpc>
                          <a:spcPct val="150000"/>
                        </a:lnSpc>
                        <a:spcBef>
                          <a:spcPts val="0"/>
                        </a:spcBef>
                        <a:spcAft>
                          <a:spcPts val="0"/>
                        </a:spcAft>
                      </a:pPr>
                      <a:r>
                        <a:rPr lang="en-US" sz="1600" dirty="0">
                          <a:effectLst/>
                          <a:latin typeface="+mj-lt"/>
                          <a:ea typeface="Calibri"/>
                          <a:cs typeface="Times New Roman"/>
                        </a:rPr>
                        <a:t>% Decline</a:t>
                      </a:r>
                      <a:endParaRPr lang="en-ZA" sz="1600" dirty="0">
                        <a:effectLst/>
                        <a:latin typeface="+mj-lt"/>
                        <a:ea typeface="Times New Roman"/>
                        <a:cs typeface="Times New Roman"/>
                      </a:endParaRPr>
                    </a:p>
                  </a:txBody>
                  <a:tcPr marL="68580" marR="68580" marT="0" marB="0"/>
                </a:tc>
              </a:tr>
              <a:tr h="539120">
                <a:tc>
                  <a:txBody>
                    <a:bodyPr/>
                    <a:lstStyle/>
                    <a:p>
                      <a:pPr marL="0" marR="0" algn="just">
                        <a:lnSpc>
                          <a:spcPct val="150000"/>
                        </a:lnSpc>
                        <a:spcBef>
                          <a:spcPts val="0"/>
                        </a:spcBef>
                        <a:spcAft>
                          <a:spcPts val="0"/>
                        </a:spcAft>
                      </a:pPr>
                      <a:r>
                        <a:rPr lang="en-US" sz="1600" dirty="0">
                          <a:effectLst/>
                          <a:latin typeface="+mj-lt"/>
                          <a:ea typeface="Calibri"/>
                          <a:cs typeface="Times New Roman"/>
                        </a:rPr>
                        <a:t>Sekhukhune</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63.9%</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smtClean="0">
                          <a:effectLst/>
                          <a:latin typeface="+mj-lt"/>
                          <a:ea typeface="Times New Roman"/>
                          <a:cs typeface="Times New Roman"/>
                        </a:rPr>
                        <a:t>21 531</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55.0%</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8.9%</a:t>
                      </a:r>
                      <a:endParaRPr lang="en-ZA" sz="1600" dirty="0">
                        <a:effectLst/>
                        <a:latin typeface="+mj-lt"/>
                        <a:ea typeface="Times New Roman"/>
                        <a:cs typeface="Times New Roman"/>
                      </a:endParaRPr>
                    </a:p>
                  </a:txBody>
                  <a:tcPr marL="68580" marR="68580" marT="0" marB="0" anchor="ctr"/>
                </a:tc>
              </a:tr>
              <a:tr h="471730">
                <a:tc>
                  <a:txBody>
                    <a:bodyPr/>
                    <a:lstStyle/>
                    <a:p>
                      <a:pPr marL="0" marR="0" algn="just">
                        <a:lnSpc>
                          <a:spcPct val="150000"/>
                        </a:lnSpc>
                        <a:spcBef>
                          <a:spcPts val="0"/>
                        </a:spcBef>
                        <a:spcAft>
                          <a:spcPts val="0"/>
                        </a:spcAft>
                      </a:pPr>
                      <a:r>
                        <a:rPr lang="en-US" sz="1600" dirty="0">
                          <a:effectLst/>
                          <a:latin typeface="+mj-lt"/>
                          <a:ea typeface="Calibri"/>
                          <a:cs typeface="Times New Roman"/>
                        </a:rPr>
                        <a:t>Waterberg</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70.5%</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smtClean="0">
                          <a:effectLst/>
                          <a:latin typeface="+mj-lt"/>
                          <a:ea typeface="Times New Roman"/>
                          <a:cs typeface="Times New Roman"/>
                        </a:rPr>
                        <a:t>9 518</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58.1%</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12.4%</a:t>
                      </a:r>
                      <a:endParaRPr lang="en-ZA" sz="1600" dirty="0">
                        <a:effectLst/>
                        <a:latin typeface="+mj-lt"/>
                        <a:ea typeface="Times New Roman"/>
                        <a:cs typeface="Times New Roman"/>
                      </a:endParaRPr>
                    </a:p>
                  </a:txBody>
                  <a:tcPr marL="68580" marR="68580" marT="0" marB="0" anchor="ctr"/>
                </a:tc>
              </a:tr>
              <a:tr h="471730">
                <a:tc>
                  <a:txBody>
                    <a:bodyPr/>
                    <a:lstStyle/>
                    <a:p>
                      <a:pPr marL="0" marR="0" algn="just">
                        <a:lnSpc>
                          <a:spcPct val="150000"/>
                        </a:lnSpc>
                        <a:spcBef>
                          <a:spcPts val="0"/>
                        </a:spcBef>
                        <a:spcAft>
                          <a:spcPts val="0"/>
                        </a:spcAft>
                      </a:pPr>
                      <a:r>
                        <a:rPr lang="en-US" sz="1600" dirty="0">
                          <a:effectLst/>
                          <a:latin typeface="+mj-lt"/>
                          <a:ea typeface="Calibri"/>
                          <a:cs typeface="Times New Roman"/>
                        </a:rPr>
                        <a:t>Capricorn</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71.6%</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smtClean="0">
                          <a:effectLst/>
                          <a:latin typeface="+mj-lt"/>
                          <a:ea typeface="Times New Roman"/>
                          <a:cs typeface="Times New Roman"/>
                        </a:rPr>
                        <a:t>24 839</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66.7%</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4.8%</a:t>
                      </a:r>
                      <a:endParaRPr lang="en-ZA" sz="1600" dirty="0">
                        <a:effectLst/>
                        <a:latin typeface="+mj-lt"/>
                        <a:ea typeface="Times New Roman"/>
                        <a:cs typeface="Times New Roman"/>
                      </a:endParaRPr>
                    </a:p>
                  </a:txBody>
                  <a:tcPr marL="68580" marR="68580" marT="0" marB="0" anchor="ctr"/>
                </a:tc>
              </a:tr>
              <a:tr h="539120">
                <a:tc>
                  <a:txBody>
                    <a:bodyPr/>
                    <a:lstStyle/>
                    <a:p>
                      <a:pPr marL="0" marR="0" algn="just">
                        <a:lnSpc>
                          <a:spcPct val="150000"/>
                        </a:lnSpc>
                        <a:spcBef>
                          <a:spcPts val="0"/>
                        </a:spcBef>
                        <a:spcAft>
                          <a:spcPts val="0"/>
                        </a:spcAft>
                      </a:pPr>
                      <a:r>
                        <a:rPr lang="en-US" sz="1600" dirty="0">
                          <a:effectLst/>
                          <a:latin typeface="+mj-lt"/>
                          <a:ea typeface="Calibri"/>
                          <a:cs typeface="Times New Roman"/>
                        </a:rPr>
                        <a:t>Mopani</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74.3%</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smtClean="0">
                          <a:effectLst/>
                          <a:latin typeface="+mj-lt"/>
                          <a:ea typeface="Times New Roman"/>
                          <a:cs typeface="Times New Roman"/>
                        </a:rPr>
                        <a:t>19 152</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68.9%</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dirty="0">
                          <a:effectLst/>
                          <a:latin typeface="+mj-lt"/>
                          <a:ea typeface="Calibri"/>
                          <a:cs typeface="Times New Roman"/>
                        </a:rPr>
                        <a:t>5.4%</a:t>
                      </a:r>
                      <a:endParaRPr lang="en-ZA" sz="1600" dirty="0">
                        <a:effectLst/>
                        <a:latin typeface="+mj-lt"/>
                        <a:ea typeface="Times New Roman"/>
                        <a:cs typeface="Times New Roman"/>
                      </a:endParaRPr>
                    </a:p>
                  </a:txBody>
                  <a:tcPr marL="68580" marR="68580" marT="0" marB="0" anchor="ctr"/>
                </a:tc>
              </a:tr>
              <a:tr h="404340">
                <a:tc>
                  <a:txBody>
                    <a:bodyPr/>
                    <a:lstStyle/>
                    <a:p>
                      <a:pPr marL="0" marR="0" algn="just">
                        <a:lnSpc>
                          <a:spcPct val="150000"/>
                        </a:lnSpc>
                        <a:spcBef>
                          <a:spcPts val="0"/>
                        </a:spcBef>
                        <a:spcAft>
                          <a:spcPts val="0"/>
                        </a:spcAft>
                      </a:pPr>
                      <a:r>
                        <a:rPr lang="en-US" sz="1600" dirty="0">
                          <a:effectLst/>
                          <a:latin typeface="+mj-lt"/>
                          <a:ea typeface="Calibri"/>
                          <a:cs typeface="Times New Roman"/>
                        </a:rPr>
                        <a:t>Vhembe</a:t>
                      </a:r>
                      <a:endParaRPr lang="en-ZA" sz="1600"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b="0" dirty="0">
                          <a:solidFill>
                            <a:schemeClr val="tx1"/>
                          </a:solidFill>
                          <a:effectLst/>
                          <a:latin typeface="+mj-lt"/>
                          <a:ea typeface="Calibri"/>
                          <a:cs typeface="Times New Roman"/>
                        </a:rPr>
                        <a:t>81.1%</a:t>
                      </a:r>
                      <a:endParaRPr lang="en-ZA" sz="1600" b="0" dirty="0">
                        <a:solidFill>
                          <a:schemeClr val="tx1"/>
                        </a:solidFill>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b="0" dirty="0" smtClean="0">
                          <a:solidFill>
                            <a:schemeClr val="tx1"/>
                          </a:solidFill>
                          <a:effectLst/>
                          <a:latin typeface="+mj-lt"/>
                          <a:ea typeface="Times New Roman"/>
                          <a:cs typeface="Times New Roman"/>
                        </a:rPr>
                        <a:t>26 535</a:t>
                      </a:r>
                      <a:endParaRPr lang="en-ZA" sz="1600" b="0" dirty="0">
                        <a:solidFill>
                          <a:schemeClr val="tx1"/>
                        </a:solidFill>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b="0" dirty="0">
                          <a:solidFill>
                            <a:schemeClr val="tx1"/>
                          </a:solidFill>
                          <a:effectLst/>
                          <a:latin typeface="+mj-lt"/>
                          <a:ea typeface="Calibri"/>
                          <a:cs typeface="Times New Roman"/>
                        </a:rPr>
                        <a:t>74.7%</a:t>
                      </a:r>
                      <a:endParaRPr lang="en-ZA" sz="1600" b="0" dirty="0">
                        <a:solidFill>
                          <a:schemeClr val="tx1"/>
                        </a:solidFill>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b="0" dirty="0">
                          <a:solidFill>
                            <a:schemeClr val="tx1"/>
                          </a:solidFill>
                          <a:effectLst/>
                          <a:latin typeface="+mj-lt"/>
                          <a:ea typeface="Calibri"/>
                          <a:cs typeface="Times New Roman"/>
                        </a:rPr>
                        <a:t>6.5%</a:t>
                      </a:r>
                      <a:endParaRPr lang="en-ZA" sz="1600" b="0" dirty="0">
                        <a:solidFill>
                          <a:schemeClr val="tx1"/>
                        </a:solidFill>
                        <a:effectLst/>
                        <a:latin typeface="+mj-lt"/>
                        <a:ea typeface="Times New Roman"/>
                        <a:cs typeface="Times New Roman"/>
                      </a:endParaRPr>
                    </a:p>
                  </a:txBody>
                  <a:tcPr marL="68580" marR="68580" marT="0" marB="0" anchor="ctr"/>
                </a:tc>
              </a:tr>
              <a:tr h="667413">
                <a:tc>
                  <a:txBody>
                    <a:bodyPr/>
                    <a:lstStyle/>
                    <a:p>
                      <a:pPr marL="0" marR="0" algn="just">
                        <a:lnSpc>
                          <a:spcPct val="150000"/>
                        </a:lnSpc>
                        <a:spcBef>
                          <a:spcPts val="0"/>
                        </a:spcBef>
                        <a:spcAft>
                          <a:spcPts val="0"/>
                        </a:spcAft>
                      </a:pPr>
                      <a:r>
                        <a:rPr lang="en-US" sz="1600" b="1" dirty="0">
                          <a:effectLst/>
                          <a:latin typeface="+mj-lt"/>
                          <a:ea typeface="Calibri"/>
                          <a:cs typeface="Times New Roman"/>
                        </a:rPr>
                        <a:t>Province</a:t>
                      </a:r>
                      <a:endParaRPr lang="en-ZA" sz="1600" b="1"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b="1" dirty="0">
                          <a:effectLst/>
                          <a:latin typeface="+mj-lt"/>
                          <a:ea typeface="Calibri"/>
                          <a:cs typeface="Times New Roman"/>
                        </a:rPr>
                        <a:t>72.9%</a:t>
                      </a:r>
                      <a:endParaRPr lang="en-ZA" sz="1600" b="1"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b="1" dirty="0" smtClean="0">
                          <a:effectLst/>
                          <a:latin typeface="+mj-lt"/>
                          <a:ea typeface="Times New Roman"/>
                          <a:cs typeface="Times New Roman"/>
                        </a:rPr>
                        <a:t>101 575</a:t>
                      </a:r>
                      <a:endParaRPr lang="en-ZA" sz="1600" b="1"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b="1" dirty="0">
                          <a:effectLst/>
                          <a:latin typeface="+mj-lt"/>
                          <a:ea typeface="Calibri"/>
                          <a:cs typeface="Times New Roman"/>
                        </a:rPr>
                        <a:t>65.9%</a:t>
                      </a:r>
                      <a:endParaRPr lang="en-ZA" sz="1600" b="1" dirty="0">
                        <a:effectLst/>
                        <a:latin typeface="+mj-lt"/>
                        <a:ea typeface="Times New Roman"/>
                        <a:cs typeface="Times New Roman"/>
                      </a:endParaRPr>
                    </a:p>
                  </a:txBody>
                  <a:tcPr marL="68580" marR="68580" marT="0" marB="0" anchor="ctr"/>
                </a:tc>
                <a:tc>
                  <a:txBody>
                    <a:bodyPr/>
                    <a:lstStyle/>
                    <a:p>
                      <a:pPr marL="0" marR="0" algn="r">
                        <a:lnSpc>
                          <a:spcPct val="150000"/>
                        </a:lnSpc>
                        <a:spcBef>
                          <a:spcPts val="0"/>
                        </a:spcBef>
                        <a:spcAft>
                          <a:spcPts val="0"/>
                        </a:spcAft>
                      </a:pPr>
                      <a:r>
                        <a:rPr lang="en-US" sz="1600" b="1" dirty="0">
                          <a:effectLst/>
                          <a:latin typeface="+mj-lt"/>
                          <a:ea typeface="Calibri"/>
                          <a:cs typeface="Times New Roman"/>
                        </a:rPr>
                        <a:t>7.0%</a:t>
                      </a:r>
                      <a:endParaRPr lang="en-ZA" sz="1600" b="1" dirty="0">
                        <a:effectLst/>
                        <a:latin typeface="+mj-lt"/>
                        <a:ea typeface="Times New Roman"/>
                        <a:cs typeface="Times New Roman"/>
                      </a:endParaRPr>
                    </a:p>
                  </a:txBody>
                  <a:tcPr marL="68580" marR="68580" marT="0" marB="0" anchor="ctr"/>
                </a:tc>
              </a:tr>
            </a:tbl>
          </a:graphicData>
        </a:graphic>
      </p:graphicFrame>
      <p:sp>
        <p:nvSpPr>
          <p:cNvPr id="1848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46CB35AB-21EC-4F03-829F-AFDDE5233BDB}" type="slidenum">
              <a:rPr lang="en-ZA" sz="2000" smtClean="0"/>
              <a:pPr/>
              <a:t>32</a:t>
            </a:fld>
            <a:endParaRPr lang="en-ZA" sz="2000" dirty="0" smtClean="0"/>
          </a:p>
        </p:txBody>
      </p:sp>
    </p:spTree>
    <p:extLst>
      <p:ext uri="{BB962C8B-B14F-4D97-AF65-F5344CB8AC3E}">
        <p14:creationId xmlns:p14="http://schemas.microsoft.com/office/powerpoint/2010/main" val="217220235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868362"/>
          </a:xfrm>
        </p:spPr>
        <p:txBody>
          <a:bodyPr/>
          <a:lstStyle/>
          <a:p>
            <a:r>
              <a:rPr lang="en-US" sz="4800" dirty="0" smtClean="0"/>
              <a:t>P</a:t>
            </a:r>
            <a:r>
              <a:rPr lang="en-ZA" dirty="0" smtClean="0"/>
              <a:t>erformance </a:t>
            </a:r>
            <a:r>
              <a:rPr lang="en-ZA" dirty="0" smtClean="0"/>
              <a:t>in selected subjects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5366200"/>
              </p:ext>
            </p:extLst>
          </p:nvPr>
        </p:nvGraphicFramePr>
        <p:xfrm>
          <a:off x="152400" y="1371600"/>
          <a:ext cx="8915400" cy="5225753"/>
        </p:xfrm>
        <a:graphic>
          <a:graphicData uri="http://schemas.openxmlformats.org/drawingml/2006/table">
            <a:tbl>
              <a:tblPr firstRow="1" bandRow="1">
                <a:tableStyleId>{5C22544A-7EE6-4342-B048-85BDC9FD1C3A}</a:tableStyleId>
              </a:tblPr>
              <a:tblGrid>
                <a:gridCol w="1600199"/>
                <a:gridCol w="914400"/>
                <a:gridCol w="762000"/>
                <a:gridCol w="609600"/>
                <a:gridCol w="677417"/>
                <a:gridCol w="648072"/>
                <a:gridCol w="720080"/>
                <a:gridCol w="1008112"/>
                <a:gridCol w="936104"/>
                <a:gridCol w="1039416"/>
              </a:tblGrid>
              <a:tr h="772155">
                <a:tc>
                  <a:txBody>
                    <a:bodyPr/>
                    <a:lstStyle/>
                    <a:p>
                      <a:pPr algn="ctr" fontAlgn="b"/>
                      <a:r>
                        <a:rPr lang="en-ZA" sz="1400" b="0" i="0" u="none" strike="noStrike" dirty="0">
                          <a:solidFill>
                            <a:schemeClr val="bg1"/>
                          </a:solidFill>
                          <a:effectLst/>
                          <a:latin typeface="Calibri"/>
                        </a:rPr>
                        <a:t>Subject</a:t>
                      </a:r>
                    </a:p>
                  </a:txBody>
                  <a:tcPr marL="9525" marR="9525" marT="9524" marB="0" anchor="ctr"/>
                </a:tc>
                <a:tc>
                  <a:txBody>
                    <a:bodyPr/>
                    <a:lstStyle/>
                    <a:p>
                      <a:pPr algn="ctr" fontAlgn="b"/>
                      <a:r>
                        <a:rPr lang="en-ZA" sz="1400" b="0" i="0" u="none" strike="noStrike" dirty="0">
                          <a:solidFill>
                            <a:schemeClr val="bg1"/>
                          </a:solidFill>
                          <a:effectLst/>
                          <a:latin typeface="Calibri"/>
                        </a:rPr>
                        <a:t>Wrote</a:t>
                      </a:r>
                    </a:p>
                  </a:txBody>
                  <a:tcPr marL="9525" marR="9525" marT="9524" marB="0" anchor="ctr"/>
                </a:tc>
                <a:tc>
                  <a:txBody>
                    <a:bodyPr/>
                    <a:lstStyle/>
                    <a:p>
                      <a:pPr algn="ctr" fontAlgn="b"/>
                      <a:r>
                        <a:rPr lang="en-ZA" sz="1400" b="0" i="0" u="none" strike="noStrike" dirty="0" smtClean="0">
                          <a:solidFill>
                            <a:schemeClr val="bg1"/>
                          </a:solidFill>
                          <a:effectLst/>
                          <a:latin typeface="Calibri"/>
                        </a:rPr>
                        <a:t>Pass L2</a:t>
                      </a:r>
                      <a:r>
                        <a:rPr lang="en-ZA" sz="1400" b="0" i="0" u="none" strike="noStrike" dirty="0">
                          <a:solidFill>
                            <a:schemeClr val="bg1"/>
                          </a:solidFill>
                          <a:effectLst/>
                          <a:latin typeface="Calibri"/>
                        </a:rPr>
                        <a:t>+</a:t>
                      </a:r>
                    </a:p>
                  </a:txBody>
                  <a:tcPr marL="9525" marR="9525" marT="9524" marB="0" anchor="ctr"/>
                </a:tc>
                <a:tc>
                  <a:txBody>
                    <a:bodyPr/>
                    <a:lstStyle/>
                    <a:p>
                      <a:pPr algn="l" fontAlgn="b"/>
                      <a:r>
                        <a:rPr lang="en-ZA" sz="1400" b="0" i="0" u="none" strike="noStrike" dirty="0">
                          <a:solidFill>
                            <a:schemeClr val="bg1"/>
                          </a:solidFill>
                          <a:effectLst/>
                          <a:latin typeface="Calibri"/>
                        </a:rPr>
                        <a:t>L4</a:t>
                      </a:r>
                    </a:p>
                  </a:txBody>
                  <a:tcPr marL="9525" marR="9525" marT="9524" marB="0" anchor="ctr"/>
                </a:tc>
                <a:tc>
                  <a:txBody>
                    <a:bodyPr/>
                    <a:lstStyle/>
                    <a:p>
                      <a:pPr algn="l" fontAlgn="b"/>
                      <a:r>
                        <a:rPr lang="en-ZA" sz="1400" b="0" i="0" u="none" strike="noStrike" dirty="0">
                          <a:solidFill>
                            <a:schemeClr val="bg1"/>
                          </a:solidFill>
                          <a:effectLst/>
                          <a:latin typeface="Calibri"/>
                        </a:rPr>
                        <a:t>L5</a:t>
                      </a:r>
                    </a:p>
                  </a:txBody>
                  <a:tcPr marL="9525" marR="9525" marT="9524" marB="0" anchor="ctr"/>
                </a:tc>
                <a:tc>
                  <a:txBody>
                    <a:bodyPr/>
                    <a:lstStyle/>
                    <a:p>
                      <a:pPr algn="l" fontAlgn="b"/>
                      <a:r>
                        <a:rPr lang="en-ZA" sz="1400" b="0" i="0" u="none" strike="noStrike" dirty="0">
                          <a:solidFill>
                            <a:schemeClr val="bg1"/>
                          </a:solidFill>
                          <a:effectLst/>
                          <a:latin typeface="Calibri"/>
                        </a:rPr>
                        <a:t>L6</a:t>
                      </a:r>
                    </a:p>
                  </a:txBody>
                  <a:tcPr marL="9525" marR="9525" marT="9524" marB="0" anchor="ctr"/>
                </a:tc>
                <a:tc>
                  <a:txBody>
                    <a:bodyPr/>
                    <a:lstStyle/>
                    <a:p>
                      <a:pPr algn="l" fontAlgn="b"/>
                      <a:r>
                        <a:rPr lang="en-ZA" sz="1400" b="0" i="0" u="none" strike="noStrike" dirty="0">
                          <a:solidFill>
                            <a:schemeClr val="bg1"/>
                          </a:solidFill>
                          <a:effectLst/>
                          <a:latin typeface="Calibri"/>
                        </a:rPr>
                        <a:t>L7</a:t>
                      </a:r>
                    </a:p>
                  </a:txBody>
                  <a:tcPr marL="9525" marR="9525" marT="9524" marB="0" anchor="ctr"/>
                </a:tc>
                <a:tc>
                  <a:txBody>
                    <a:bodyPr/>
                    <a:lstStyle/>
                    <a:p>
                      <a:pPr algn="l" fontAlgn="b"/>
                      <a:r>
                        <a:rPr lang="en-ZA" sz="1400" b="0" i="0" u="none" strike="noStrike" dirty="0" smtClean="0">
                          <a:solidFill>
                            <a:schemeClr val="bg1"/>
                          </a:solidFill>
                          <a:effectLst/>
                          <a:latin typeface="Calibri"/>
                        </a:rPr>
                        <a:t>2015 Pass % L2</a:t>
                      </a:r>
                      <a:r>
                        <a:rPr lang="en-ZA" sz="1400" b="0" i="0" u="none" strike="noStrike" dirty="0">
                          <a:solidFill>
                            <a:schemeClr val="bg1"/>
                          </a:solidFill>
                          <a:effectLst/>
                          <a:latin typeface="Calibri"/>
                        </a:rPr>
                        <a:t>+</a:t>
                      </a:r>
                    </a:p>
                  </a:txBody>
                  <a:tcPr marL="9525" marR="9525" marT="9524" marB="0" anchor="ctr"/>
                </a:tc>
                <a:tc>
                  <a:txBody>
                    <a:bodyPr/>
                    <a:lstStyle/>
                    <a:p>
                      <a:pPr algn="l" fontAlgn="b"/>
                      <a:r>
                        <a:rPr lang="en-ZA" sz="1400" b="0" i="0" u="none" strike="noStrike" dirty="0">
                          <a:solidFill>
                            <a:schemeClr val="bg1"/>
                          </a:solidFill>
                          <a:effectLst/>
                          <a:latin typeface="Calibri"/>
                        </a:rPr>
                        <a:t>2014 Pass % L2+</a:t>
                      </a:r>
                    </a:p>
                  </a:txBody>
                  <a:tcPr marL="9525" marR="9525" marT="9524" marB="0" anchor="ctr"/>
                </a:tc>
                <a:tc>
                  <a:txBody>
                    <a:bodyPr/>
                    <a:lstStyle/>
                    <a:p>
                      <a:pPr algn="l" fontAlgn="b"/>
                      <a:r>
                        <a:rPr lang="en-ZA" sz="1400" b="0" i="0" u="none" strike="noStrike" dirty="0">
                          <a:solidFill>
                            <a:schemeClr val="bg1"/>
                          </a:solidFill>
                          <a:effectLst/>
                          <a:latin typeface="Calibri"/>
                        </a:rPr>
                        <a:t>Variance</a:t>
                      </a:r>
                    </a:p>
                  </a:txBody>
                  <a:tcPr marL="9525" marR="9525" marT="9524" marB="0" anchor="ctr"/>
                </a:tc>
              </a:tr>
              <a:tr h="392646">
                <a:tc>
                  <a:txBody>
                    <a:bodyPr/>
                    <a:lstStyle/>
                    <a:p>
                      <a:pPr algn="l" fontAlgn="b"/>
                      <a:r>
                        <a:rPr lang="en-ZA" sz="1400" b="0" i="0" u="none" strike="noStrike" dirty="0">
                          <a:solidFill>
                            <a:srgbClr val="000000"/>
                          </a:solidFill>
                          <a:effectLst/>
                          <a:latin typeface="Calibri"/>
                        </a:rPr>
                        <a:t>Accounting</a:t>
                      </a:r>
                    </a:p>
                  </a:txBody>
                  <a:tcPr marL="9525" marR="9525" marT="9524" marB="0" anchor="ctr"/>
                </a:tc>
                <a:tc>
                  <a:txBody>
                    <a:bodyPr/>
                    <a:lstStyle/>
                    <a:p>
                      <a:pPr algn="l" fontAlgn="b"/>
                      <a:r>
                        <a:rPr lang="en-ZA" sz="1400" b="0" i="0" u="none" strike="noStrike" dirty="0" smtClean="0">
                          <a:solidFill>
                            <a:srgbClr val="000000"/>
                          </a:solidFill>
                          <a:effectLst/>
                          <a:latin typeface="Calibri"/>
                        </a:rPr>
                        <a:t>22 945</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12 679</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1 719</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a:solidFill>
                            <a:srgbClr val="000000"/>
                          </a:solidFill>
                          <a:effectLst/>
                          <a:latin typeface="Calibri"/>
                        </a:rPr>
                        <a:t>907</a:t>
                      </a:r>
                    </a:p>
                  </a:txBody>
                  <a:tcPr marL="9525" marR="9525" marT="9524" marB="0" anchor="ctr"/>
                </a:tc>
                <a:tc>
                  <a:txBody>
                    <a:bodyPr/>
                    <a:lstStyle/>
                    <a:p>
                      <a:pPr algn="l" fontAlgn="b"/>
                      <a:r>
                        <a:rPr lang="en-ZA" sz="1400" b="0" i="0" u="none" strike="noStrike" dirty="0">
                          <a:solidFill>
                            <a:srgbClr val="000000"/>
                          </a:solidFill>
                          <a:effectLst/>
                          <a:latin typeface="Calibri"/>
                        </a:rPr>
                        <a:t>505</a:t>
                      </a:r>
                    </a:p>
                  </a:txBody>
                  <a:tcPr marL="9525" marR="9525" marT="9524" marB="0" anchor="ctr"/>
                </a:tc>
                <a:tc>
                  <a:txBody>
                    <a:bodyPr/>
                    <a:lstStyle/>
                    <a:p>
                      <a:pPr algn="l" fontAlgn="b"/>
                      <a:r>
                        <a:rPr lang="en-ZA" sz="1400" b="0" i="0" u="none" strike="noStrike" dirty="0">
                          <a:solidFill>
                            <a:srgbClr val="000000"/>
                          </a:solidFill>
                          <a:effectLst/>
                          <a:latin typeface="Calibri"/>
                        </a:rPr>
                        <a:t>447</a:t>
                      </a:r>
                    </a:p>
                  </a:txBody>
                  <a:tcPr marL="9525" marR="9525" marT="9524" marB="0" anchor="ctr"/>
                </a:tc>
                <a:tc>
                  <a:txBody>
                    <a:bodyPr/>
                    <a:lstStyle/>
                    <a:p>
                      <a:pPr algn="l" fontAlgn="b"/>
                      <a:r>
                        <a:rPr lang="en-ZA" sz="1400" b="1" i="0" u="none" strike="noStrike" dirty="0">
                          <a:solidFill>
                            <a:srgbClr val="FF0000"/>
                          </a:solidFill>
                          <a:effectLst/>
                          <a:latin typeface="Calibri"/>
                        </a:rPr>
                        <a:t>55.3</a:t>
                      </a:r>
                    </a:p>
                  </a:txBody>
                  <a:tcPr marL="9525" marR="9525" marT="9524" marB="0" anchor="ctr"/>
                </a:tc>
                <a:tc>
                  <a:txBody>
                    <a:bodyPr/>
                    <a:lstStyle/>
                    <a:p>
                      <a:pPr algn="l" fontAlgn="b"/>
                      <a:r>
                        <a:rPr lang="en-ZA" sz="1400" b="1" i="0" u="none" strike="noStrike" dirty="0">
                          <a:solidFill>
                            <a:srgbClr val="000000"/>
                          </a:solidFill>
                          <a:effectLst/>
                          <a:latin typeface="Calibri"/>
                        </a:rPr>
                        <a:t>69.7</a:t>
                      </a:r>
                    </a:p>
                  </a:txBody>
                  <a:tcPr marL="9525" marR="9525" marT="9524" marB="0" anchor="ctr"/>
                </a:tc>
                <a:tc>
                  <a:txBody>
                    <a:bodyPr/>
                    <a:lstStyle/>
                    <a:p>
                      <a:pPr algn="l" fontAlgn="b"/>
                      <a:r>
                        <a:rPr lang="en-ZA" sz="1400" b="0" i="0" u="none" strike="noStrike" dirty="0">
                          <a:solidFill>
                            <a:srgbClr val="000000"/>
                          </a:solidFill>
                          <a:effectLst/>
                          <a:latin typeface="Calibri"/>
                        </a:rPr>
                        <a:t>-</a:t>
                      </a:r>
                      <a:r>
                        <a:rPr lang="en-ZA" sz="1400" b="0" i="0" u="none" strike="noStrike" dirty="0">
                          <a:solidFill>
                            <a:srgbClr val="FF0000"/>
                          </a:solidFill>
                          <a:effectLst/>
                          <a:latin typeface="Calibri"/>
                        </a:rPr>
                        <a:t>14.5</a:t>
                      </a:r>
                    </a:p>
                  </a:txBody>
                  <a:tcPr marL="9525" marR="9525" marT="9524" marB="0" anchor="ctr"/>
                </a:tc>
              </a:tr>
              <a:tr h="517715">
                <a:tc>
                  <a:txBody>
                    <a:bodyPr/>
                    <a:lstStyle/>
                    <a:p>
                      <a:pPr algn="l" fontAlgn="b"/>
                      <a:r>
                        <a:rPr lang="en-ZA" sz="1400" b="0" i="0" u="none" strike="noStrike" dirty="0">
                          <a:solidFill>
                            <a:srgbClr val="000000"/>
                          </a:solidFill>
                          <a:effectLst/>
                          <a:latin typeface="Calibri"/>
                        </a:rPr>
                        <a:t>Agricultural Sciences</a:t>
                      </a:r>
                    </a:p>
                  </a:txBody>
                  <a:tcPr marL="9525" marR="9525" marT="9524" marB="0" anchor="ctr"/>
                </a:tc>
                <a:tc>
                  <a:txBody>
                    <a:bodyPr/>
                    <a:lstStyle/>
                    <a:p>
                      <a:pPr algn="l" fontAlgn="b"/>
                      <a:r>
                        <a:rPr lang="en-ZA" sz="1400" b="0" i="0" u="none" strike="noStrike" dirty="0" smtClean="0">
                          <a:solidFill>
                            <a:srgbClr val="000000"/>
                          </a:solidFill>
                          <a:effectLst/>
                          <a:latin typeface="Calibri"/>
                        </a:rPr>
                        <a:t>32 106</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24 454</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3 823</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1 353</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a:solidFill>
                            <a:srgbClr val="000000"/>
                          </a:solidFill>
                          <a:effectLst/>
                          <a:latin typeface="Calibri"/>
                        </a:rPr>
                        <a:t>352</a:t>
                      </a:r>
                    </a:p>
                  </a:txBody>
                  <a:tcPr marL="9525" marR="9525" marT="9524" marB="0" anchor="ctr"/>
                </a:tc>
                <a:tc>
                  <a:txBody>
                    <a:bodyPr/>
                    <a:lstStyle/>
                    <a:p>
                      <a:pPr algn="l" fontAlgn="b"/>
                      <a:r>
                        <a:rPr lang="en-ZA" sz="1400" b="0" i="0" u="none" strike="noStrike" dirty="0">
                          <a:solidFill>
                            <a:srgbClr val="000000"/>
                          </a:solidFill>
                          <a:effectLst/>
                          <a:latin typeface="Calibri"/>
                        </a:rPr>
                        <a:t>52</a:t>
                      </a:r>
                    </a:p>
                  </a:txBody>
                  <a:tcPr marL="9525" marR="9525" marT="9524" marB="0" anchor="ctr"/>
                </a:tc>
                <a:tc>
                  <a:txBody>
                    <a:bodyPr/>
                    <a:lstStyle/>
                    <a:p>
                      <a:pPr algn="l" fontAlgn="b"/>
                      <a:r>
                        <a:rPr lang="en-ZA" sz="1400" b="1" i="0" u="none" strike="noStrike" dirty="0">
                          <a:solidFill>
                            <a:srgbClr val="000000"/>
                          </a:solidFill>
                          <a:effectLst/>
                          <a:latin typeface="Calibri"/>
                        </a:rPr>
                        <a:t>76.2</a:t>
                      </a:r>
                    </a:p>
                  </a:txBody>
                  <a:tcPr marL="9525" marR="9525" marT="9524" marB="0" anchor="ctr"/>
                </a:tc>
                <a:tc>
                  <a:txBody>
                    <a:bodyPr/>
                    <a:lstStyle/>
                    <a:p>
                      <a:pPr algn="l" fontAlgn="b"/>
                      <a:r>
                        <a:rPr lang="en-ZA" sz="1400" b="1" i="0" u="none" strike="noStrike" dirty="0">
                          <a:solidFill>
                            <a:srgbClr val="000000"/>
                          </a:solidFill>
                          <a:effectLst/>
                          <a:latin typeface="Calibri"/>
                        </a:rPr>
                        <a:t>81.6</a:t>
                      </a:r>
                    </a:p>
                  </a:txBody>
                  <a:tcPr marL="9525" marR="9525" marT="9524" marB="0" anchor="ctr"/>
                </a:tc>
                <a:tc>
                  <a:txBody>
                    <a:bodyPr/>
                    <a:lstStyle/>
                    <a:p>
                      <a:pPr algn="l" fontAlgn="b"/>
                      <a:r>
                        <a:rPr lang="en-ZA" sz="1400" b="0" i="0" u="none" strike="noStrike" dirty="0">
                          <a:solidFill>
                            <a:srgbClr val="000000"/>
                          </a:solidFill>
                          <a:effectLst/>
                          <a:latin typeface="Calibri"/>
                        </a:rPr>
                        <a:t>-5.4</a:t>
                      </a:r>
                    </a:p>
                  </a:txBody>
                  <a:tcPr marL="9525" marR="9525" marT="9524" marB="0" anchor="ctr"/>
                </a:tc>
              </a:tr>
              <a:tr h="461896">
                <a:tc>
                  <a:txBody>
                    <a:bodyPr/>
                    <a:lstStyle/>
                    <a:p>
                      <a:pPr algn="l" fontAlgn="b"/>
                      <a:r>
                        <a:rPr lang="en-ZA" sz="1400" b="0" i="0" u="none" strike="noStrike" dirty="0">
                          <a:solidFill>
                            <a:srgbClr val="000000"/>
                          </a:solidFill>
                          <a:effectLst/>
                          <a:latin typeface="Calibri"/>
                        </a:rPr>
                        <a:t>Business Studies</a:t>
                      </a:r>
                    </a:p>
                  </a:txBody>
                  <a:tcPr marL="9525" marR="9525" marT="9524" marB="0" anchor="ctr"/>
                </a:tc>
                <a:tc>
                  <a:txBody>
                    <a:bodyPr/>
                    <a:lstStyle/>
                    <a:p>
                      <a:pPr algn="l" fontAlgn="b"/>
                      <a:r>
                        <a:rPr lang="en-ZA" sz="1400" b="0" i="0" u="none" strike="noStrike" dirty="0" smtClean="0">
                          <a:solidFill>
                            <a:srgbClr val="000000"/>
                          </a:solidFill>
                          <a:effectLst/>
                          <a:latin typeface="Calibri"/>
                        </a:rPr>
                        <a:t>28 300</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17 765</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2 665</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1 151</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a:solidFill>
                            <a:srgbClr val="000000"/>
                          </a:solidFill>
                          <a:effectLst/>
                          <a:latin typeface="Calibri"/>
                        </a:rPr>
                        <a:t>440</a:t>
                      </a:r>
                    </a:p>
                  </a:txBody>
                  <a:tcPr marL="9525" marR="9525" marT="9524" marB="0" anchor="ctr"/>
                </a:tc>
                <a:tc>
                  <a:txBody>
                    <a:bodyPr/>
                    <a:lstStyle/>
                    <a:p>
                      <a:pPr algn="l" fontAlgn="b"/>
                      <a:r>
                        <a:rPr lang="en-ZA" sz="1400" b="0" i="0" u="none" strike="noStrike" dirty="0">
                          <a:solidFill>
                            <a:srgbClr val="000000"/>
                          </a:solidFill>
                          <a:effectLst/>
                          <a:latin typeface="Calibri"/>
                        </a:rPr>
                        <a:t>133</a:t>
                      </a:r>
                    </a:p>
                  </a:txBody>
                  <a:tcPr marL="9525" marR="9525" marT="9524" marB="0" anchor="ctr"/>
                </a:tc>
                <a:tc>
                  <a:txBody>
                    <a:bodyPr/>
                    <a:lstStyle/>
                    <a:p>
                      <a:pPr algn="l" fontAlgn="b"/>
                      <a:r>
                        <a:rPr lang="en-ZA" sz="1400" b="1" i="0" u="none" strike="noStrike" dirty="0">
                          <a:solidFill>
                            <a:srgbClr val="000000"/>
                          </a:solidFill>
                          <a:effectLst/>
                          <a:latin typeface="Calibri"/>
                        </a:rPr>
                        <a:t>62.8</a:t>
                      </a:r>
                    </a:p>
                  </a:txBody>
                  <a:tcPr marL="9525" marR="9525" marT="9524" marB="0" anchor="ctr"/>
                </a:tc>
                <a:tc>
                  <a:txBody>
                    <a:bodyPr/>
                    <a:lstStyle/>
                    <a:p>
                      <a:pPr algn="l" fontAlgn="b"/>
                      <a:r>
                        <a:rPr lang="en-ZA" sz="1400" b="1" i="0" u="none" strike="noStrike" dirty="0">
                          <a:solidFill>
                            <a:srgbClr val="000000"/>
                          </a:solidFill>
                          <a:effectLst/>
                          <a:latin typeface="Calibri"/>
                        </a:rPr>
                        <a:t>67.1</a:t>
                      </a:r>
                    </a:p>
                  </a:txBody>
                  <a:tcPr marL="9525" marR="9525" marT="9524" marB="0" anchor="ctr"/>
                </a:tc>
                <a:tc>
                  <a:txBody>
                    <a:bodyPr/>
                    <a:lstStyle/>
                    <a:p>
                      <a:pPr algn="l" fontAlgn="b"/>
                      <a:r>
                        <a:rPr lang="en-ZA" sz="1400" b="0" i="0" u="none" strike="noStrike" dirty="0">
                          <a:solidFill>
                            <a:srgbClr val="000000"/>
                          </a:solidFill>
                          <a:effectLst/>
                          <a:latin typeface="Calibri"/>
                        </a:rPr>
                        <a:t>-4.3</a:t>
                      </a:r>
                    </a:p>
                  </a:txBody>
                  <a:tcPr marL="9525" marR="9525" marT="9524" marB="0" anchor="ctr"/>
                </a:tc>
              </a:tr>
              <a:tr h="392646">
                <a:tc>
                  <a:txBody>
                    <a:bodyPr/>
                    <a:lstStyle/>
                    <a:p>
                      <a:pPr algn="l" fontAlgn="b"/>
                      <a:r>
                        <a:rPr lang="en-ZA" sz="1400" b="0" i="0" u="none" strike="noStrike" dirty="0">
                          <a:solidFill>
                            <a:srgbClr val="000000"/>
                          </a:solidFill>
                          <a:effectLst/>
                          <a:latin typeface="Calibri"/>
                        </a:rPr>
                        <a:t>Economics</a:t>
                      </a:r>
                    </a:p>
                  </a:txBody>
                  <a:tcPr marL="9525" marR="9525" marT="9524" marB="0" anchor="ctr"/>
                </a:tc>
                <a:tc>
                  <a:txBody>
                    <a:bodyPr/>
                    <a:lstStyle/>
                    <a:p>
                      <a:pPr algn="l" fontAlgn="b"/>
                      <a:r>
                        <a:rPr lang="en-ZA" sz="1400" b="0" i="0" u="none" strike="noStrike" dirty="0" smtClean="0">
                          <a:solidFill>
                            <a:srgbClr val="000000"/>
                          </a:solidFill>
                          <a:effectLst/>
                          <a:latin typeface="Calibri"/>
                        </a:rPr>
                        <a:t>30 742</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21 036</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3 590</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1 517</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a:solidFill>
                            <a:srgbClr val="000000"/>
                          </a:solidFill>
                          <a:effectLst/>
                          <a:latin typeface="Calibri"/>
                        </a:rPr>
                        <a:t>580</a:t>
                      </a:r>
                    </a:p>
                  </a:txBody>
                  <a:tcPr marL="9525" marR="9525" marT="9524" marB="0" anchor="ctr"/>
                </a:tc>
                <a:tc>
                  <a:txBody>
                    <a:bodyPr/>
                    <a:lstStyle/>
                    <a:p>
                      <a:pPr algn="l" fontAlgn="b"/>
                      <a:r>
                        <a:rPr lang="en-ZA" sz="1400" b="0" i="0" u="none" strike="noStrike" dirty="0">
                          <a:solidFill>
                            <a:srgbClr val="000000"/>
                          </a:solidFill>
                          <a:effectLst/>
                          <a:latin typeface="Calibri"/>
                        </a:rPr>
                        <a:t>211</a:t>
                      </a:r>
                    </a:p>
                  </a:txBody>
                  <a:tcPr marL="9525" marR="9525" marT="9524" marB="0" anchor="ctr"/>
                </a:tc>
                <a:tc>
                  <a:txBody>
                    <a:bodyPr/>
                    <a:lstStyle/>
                    <a:p>
                      <a:pPr algn="l" fontAlgn="b"/>
                      <a:r>
                        <a:rPr lang="en-ZA" sz="1400" b="1" i="0" u="none" strike="noStrike" dirty="0">
                          <a:solidFill>
                            <a:srgbClr val="000000"/>
                          </a:solidFill>
                          <a:effectLst/>
                          <a:latin typeface="Calibri"/>
                        </a:rPr>
                        <a:t>68.4</a:t>
                      </a:r>
                    </a:p>
                  </a:txBody>
                  <a:tcPr marL="9525" marR="9525" marT="9524" marB="0" anchor="ctr"/>
                </a:tc>
                <a:tc>
                  <a:txBody>
                    <a:bodyPr/>
                    <a:lstStyle/>
                    <a:p>
                      <a:pPr algn="l" fontAlgn="b"/>
                      <a:r>
                        <a:rPr lang="en-ZA" sz="1400" b="1" i="0" u="none" strike="noStrike" dirty="0">
                          <a:solidFill>
                            <a:srgbClr val="000000"/>
                          </a:solidFill>
                          <a:effectLst/>
                          <a:latin typeface="Calibri"/>
                        </a:rPr>
                        <a:t>65.1</a:t>
                      </a:r>
                    </a:p>
                  </a:txBody>
                  <a:tcPr marL="9525" marR="9525" marT="9524" marB="0" anchor="ctr"/>
                </a:tc>
                <a:tc>
                  <a:txBody>
                    <a:bodyPr/>
                    <a:lstStyle/>
                    <a:p>
                      <a:pPr algn="l" fontAlgn="b"/>
                      <a:r>
                        <a:rPr lang="en-ZA" sz="1400" b="0" i="0" u="none" strike="noStrike" dirty="0">
                          <a:solidFill>
                            <a:srgbClr val="000000"/>
                          </a:solidFill>
                          <a:effectLst/>
                          <a:latin typeface="Calibri"/>
                        </a:rPr>
                        <a:t>3.3</a:t>
                      </a:r>
                    </a:p>
                  </a:txBody>
                  <a:tcPr marL="9525" marR="9525" marT="9524" marB="0" anchor="ctr"/>
                </a:tc>
              </a:tr>
              <a:tr h="392646">
                <a:tc>
                  <a:txBody>
                    <a:bodyPr/>
                    <a:lstStyle/>
                    <a:p>
                      <a:pPr algn="l" fontAlgn="b"/>
                      <a:r>
                        <a:rPr lang="en-ZA" sz="1400" b="0" i="0" u="none" strike="noStrike" dirty="0">
                          <a:solidFill>
                            <a:srgbClr val="000000"/>
                          </a:solidFill>
                          <a:effectLst/>
                          <a:latin typeface="Calibri"/>
                        </a:rPr>
                        <a:t>Geography</a:t>
                      </a:r>
                    </a:p>
                  </a:txBody>
                  <a:tcPr marL="9525" marR="9525" marT="9524" marB="0" anchor="ctr"/>
                </a:tc>
                <a:tc>
                  <a:txBody>
                    <a:bodyPr/>
                    <a:lstStyle/>
                    <a:p>
                      <a:pPr algn="l" fontAlgn="b"/>
                      <a:r>
                        <a:rPr lang="en-ZA" sz="1400" b="0" i="0" u="none" strike="noStrike" dirty="0" smtClean="0">
                          <a:solidFill>
                            <a:srgbClr val="000000"/>
                          </a:solidFill>
                          <a:effectLst/>
                          <a:latin typeface="Calibri"/>
                        </a:rPr>
                        <a:t>55 617</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42 776</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8 521</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4 524</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1 849</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a:solidFill>
                            <a:srgbClr val="000000"/>
                          </a:solidFill>
                          <a:effectLst/>
                          <a:latin typeface="Calibri"/>
                        </a:rPr>
                        <a:t>719</a:t>
                      </a:r>
                    </a:p>
                  </a:txBody>
                  <a:tcPr marL="9525" marR="9525" marT="9524" marB="0" anchor="ctr"/>
                </a:tc>
                <a:tc>
                  <a:txBody>
                    <a:bodyPr/>
                    <a:lstStyle/>
                    <a:p>
                      <a:pPr algn="l" fontAlgn="b"/>
                      <a:r>
                        <a:rPr lang="en-ZA" sz="1400" b="1" i="0" u="none" strike="noStrike" dirty="0">
                          <a:solidFill>
                            <a:srgbClr val="000000"/>
                          </a:solidFill>
                          <a:effectLst/>
                          <a:latin typeface="Calibri"/>
                        </a:rPr>
                        <a:t>76.9</a:t>
                      </a:r>
                    </a:p>
                  </a:txBody>
                  <a:tcPr marL="9525" marR="9525" marT="9524" marB="0" anchor="ctr"/>
                </a:tc>
                <a:tc>
                  <a:txBody>
                    <a:bodyPr/>
                    <a:lstStyle/>
                    <a:p>
                      <a:pPr algn="l" fontAlgn="b"/>
                      <a:r>
                        <a:rPr lang="en-ZA" sz="1400" b="1" i="0" u="none" strike="noStrike" dirty="0">
                          <a:solidFill>
                            <a:srgbClr val="000000"/>
                          </a:solidFill>
                          <a:effectLst/>
                          <a:latin typeface="Calibri"/>
                        </a:rPr>
                        <a:t>81.7</a:t>
                      </a:r>
                    </a:p>
                  </a:txBody>
                  <a:tcPr marL="9525" marR="9525" marT="9524" marB="0" anchor="ctr"/>
                </a:tc>
                <a:tc>
                  <a:txBody>
                    <a:bodyPr/>
                    <a:lstStyle/>
                    <a:p>
                      <a:pPr algn="l" fontAlgn="b"/>
                      <a:r>
                        <a:rPr lang="en-ZA" sz="1400" b="0" i="0" u="none" strike="noStrike" dirty="0">
                          <a:solidFill>
                            <a:srgbClr val="000000"/>
                          </a:solidFill>
                          <a:effectLst/>
                          <a:latin typeface="Calibri"/>
                        </a:rPr>
                        <a:t>-4.8</a:t>
                      </a:r>
                    </a:p>
                  </a:txBody>
                  <a:tcPr marL="9525" marR="9525" marT="9524" marB="0" anchor="ctr"/>
                </a:tc>
              </a:tr>
              <a:tr h="392646">
                <a:tc>
                  <a:txBody>
                    <a:bodyPr/>
                    <a:lstStyle/>
                    <a:p>
                      <a:pPr algn="l" fontAlgn="b"/>
                      <a:r>
                        <a:rPr lang="en-ZA" sz="1400" b="0" i="0" u="none" strike="noStrike" dirty="0">
                          <a:solidFill>
                            <a:srgbClr val="000000"/>
                          </a:solidFill>
                          <a:effectLst/>
                          <a:latin typeface="Calibri"/>
                        </a:rPr>
                        <a:t>History</a:t>
                      </a:r>
                    </a:p>
                  </a:txBody>
                  <a:tcPr marL="9525" marR="9525" marT="9524" marB="0" anchor="ctr"/>
                </a:tc>
                <a:tc>
                  <a:txBody>
                    <a:bodyPr/>
                    <a:lstStyle/>
                    <a:p>
                      <a:pPr algn="l" fontAlgn="b"/>
                      <a:r>
                        <a:rPr lang="en-ZA" sz="1400" b="0" i="0" u="none" strike="noStrike" dirty="0" smtClean="0">
                          <a:solidFill>
                            <a:srgbClr val="000000"/>
                          </a:solidFill>
                          <a:effectLst/>
                          <a:latin typeface="Calibri"/>
                        </a:rPr>
                        <a:t>18 478</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14 301</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3 140</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1 176</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a:solidFill>
                            <a:srgbClr val="000000"/>
                          </a:solidFill>
                          <a:effectLst/>
                          <a:latin typeface="Calibri"/>
                        </a:rPr>
                        <a:t>266</a:t>
                      </a:r>
                    </a:p>
                  </a:txBody>
                  <a:tcPr marL="9525" marR="9525" marT="9524" marB="0" anchor="ctr"/>
                </a:tc>
                <a:tc>
                  <a:txBody>
                    <a:bodyPr/>
                    <a:lstStyle/>
                    <a:p>
                      <a:pPr algn="l" fontAlgn="b"/>
                      <a:r>
                        <a:rPr lang="en-ZA" sz="1400" b="0" i="0" u="none" strike="noStrike" dirty="0">
                          <a:solidFill>
                            <a:srgbClr val="000000"/>
                          </a:solidFill>
                          <a:effectLst/>
                          <a:latin typeface="Calibri"/>
                        </a:rPr>
                        <a:t>33</a:t>
                      </a:r>
                    </a:p>
                  </a:txBody>
                  <a:tcPr marL="9525" marR="9525" marT="9524" marB="0" anchor="ctr"/>
                </a:tc>
                <a:tc>
                  <a:txBody>
                    <a:bodyPr/>
                    <a:lstStyle/>
                    <a:p>
                      <a:pPr algn="l" fontAlgn="b"/>
                      <a:r>
                        <a:rPr lang="en-ZA" sz="1400" b="1" i="0" u="none" strike="noStrike" dirty="0">
                          <a:solidFill>
                            <a:srgbClr val="000000"/>
                          </a:solidFill>
                          <a:effectLst/>
                          <a:latin typeface="Calibri"/>
                        </a:rPr>
                        <a:t>77.4</a:t>
                      </a:r>
                    </a:p>
                  </a:txBody>
                  <a:tcPr marL="9525" marR="9525" marT="9524" marB="0" anchor="ctr"/>
                </a:tc>
                <a:tc>
                  <a:txBody>
                    <a:bodyPr/>
                    <a:lstStyle/>
                    <a:p>
                      <a:pPr algn="l" fontAlgn="b"/>
                      <a:r>
                        <a:rPr lang="en-ZA" sz="1400" b="1" i="0" u="none" strike="noStrike" dirty="0">
                          <a:solidFill>
                            <a:srgbClr val="000000"/>
                          </a:solidFill>
                          <a:effectLst/>
                          <a:latin typeface="Calibri"/>
                        </a:rPr>
                        <a:t>74.9</a:t>
                      </a:r>
                    </a:p>
                  </a:txBody>
                  <a:tcPr marL="9525" marR="9525" marT="9524" marB="0" anchor="ctr"/>
                </a:tc>
                <a:tc>
                  <a:txBody>
                    <a:bodyPr/>
                    <a:lstStyle/>
                    <a:p>
                      <a:pPr algn="l" fontAlgn="b"/>
                      <a:r>
                        <a:rPr lang="en-ZA" sz="1400" b="0" i="0" u="none" strike="noStrike" dirty="0">
                          <a:solidFill>
                            <a:srgbClr val="000000"/>
                          </a:solidFill>
                          <a:effectLst/>
                          <a:latin typeface="Calibri"/>
                        </a:rPr>
                        <a:t>2.5</a:t>
                      </a:r>
                    </a:p>
                  </a:txBody>
                  <a:tcPr marL="9525" marR="9525" marT="9524" marB="0" anchor="ctr"/>
                </a:tc>
              </a:tr>
              <a:tr h="461896">
                <a:tc>
                  <a:txBody>
                    <a:bodyPr/>
                    <a:lstStyle/>
                    <a:p>
                      <a:pPr algn="l" fontAlgn="b"/>
                      <a:r>
                        <a:rPr lang="en-ZA" sz="1400" b="0" i="0" u="none" strike="noStrike" dirty="0">
                          <a:solidFill>
                            <a:srgbClr val="000000"/>
                          </a:solidFill>
                          <a:effectLst/>
                          <a:latin typeface="Calibri"/>
                        </a:rPr>
                        <a:t>Life Sciences</a:t>
                      </a:r>
                    </a:p>
                  </a:txBody>
                  <a:tcPr marL="9525" marR="9525" marT="9524" marB="0" anchor="ctr"/>
                </a:tc>
                <a:tc>
                  <a:txBody>
                    <a:bodyPr/>
                    <a:lstStyle/>
                    <a:p>
                      <a:pPr algn="l" fontAlgn="b"/>
                      <a:r>
                        <a:rPr lang="en-ZA" sz="1400" b="0" i="0" u="none" strike="noStrike" dirty="0" smtClean="0">
                          <a:solidFill>
                            <a:srgbClr val="000000"/>
                          </a:solidFill>
                          <a:effectLst/>
                          <a:latin typeface="Calibri"/>
                        </a:rPr>
                        <a:t>62 531</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42 817</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7 096</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4 111</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2 061</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a:solidFill>
                            <a:srgbClr val="000000"/>
                          </a:solidFill>
                          <a:effectLst/>
                          <a:latin typeface="Calibri"/>
                        </a:rPr>
                        <a:t>927</a:t>
                      </a:r>
                    </a:p>
                  </a:txBody>
                  <a:tcPr marL="9525" marR="9525" marT="9524" marB="0" anchor="ctr"/>
                </a:tc>
                <a:tc>
                  <a:txBody>
                    <a:bodyPr/>
                    <a:lstStyle/>
                    <a:p>
                      <a:pPr algn="l" fontAlgn="b"/>
                      <a:r>
                        <a:rPr lang="en-ZA" sz="1400" b="1" i="0" u="none" strike="noStrike" dirty="0">
                          <a:solidFill>
                            <a:srgbClr val="000000"/>
                          </a:solidFill>
                          <a:effectLst/>
                          <a:latin typeface="Calibri"/>
                        </a:rPr>
                        <a:t>68.5</a:t>
                      </a:r>
                    </a:p>
                  </a:txBody>
                  <a:tcPr marL="9525" marR="9525" marT="9524" marB="0" anchor="ctr"/>
                </a:tc>
                <a:tc>
                  <a:txBody>
                    <a:bodyPr/>
                    <a:lstStyle/>
                    <a:p>
                      <a:pPr algn="l" fontAlgn="b"/>
                      <a:r>
                        <a:rPr lang="en-ZA" sz="1400" b="1" i="0" u="none" strike="noStrike" dirty="0">
                          <a:solidFill>
                            <a:srgbClr val="000000"/>
                          </a:solidFill>
                          <a:effectLst/>
                          <a:latin typeface="Calibri"/>
                        </a:rPr>
                        <a:t>71.7</a:t>
                      </a:r>
                    </a:p>
                  </a:txBody>
                  <a:tcPr marL="9525" marR="9525" marT="9524" marB="0" anchor="ctr"/>
                </a:tc>
                <a:tc>
                  <a:txBody>
                    <a:bodyPr/>
                    <a:lstStyle/>
                    <a:p>
                      <a:pPr algn="l" fontAlgn="b"/>
                      <a:r>
                        <a:rPr lang="en-ZA" sz="1400" b="0" i="0" u="none" strike="noStrike" dirty="0">
                          <a:solidFill>
                            <a:srgbClr val="000000"/>
                          </a:solidFill>
                          <a:effectLst/>
                          <a:latin typeface="Calibri"/>
                        </a:rPr>
                        <a:t>-3.2</a:t>
                      </a:r>
                    </a:p>
                  </a:txBody>
                  <a:tcPr marL="9525" marR="9525" marT="9524" marB="0" anchor="ctr"/>
                </a:tc>
              </a:tr>
              <a:tr h="461896">
                <a:tc>
                  <a:txBody>
                    <a:bodyPr/>
                    <a:lstStyle/>
                    <a:p>
                      <a:pPr algn="l" fontAlgn="b"/>
                      <a:r>
                        <a:rPr lang="en-ZA" sz="1400" b="0" i="0" u="none" strike="noStrike" dirty="0">
                          <a:solidFill>
                            <a:srgbClr val="000000"/>
                          </a:solidFill>
                          <a:effectLst/>
                          <a:latin typeface="Calibri"/>
                        </a:rPr>
                        <a:t>Mathematics</a:t>
                      </a:r>
                    </a:p>
                  </a:txBody>
                  <a:tcPr marL="9525" marR="9525" marT="9524" marB="0" anchor="ctr"/>
                </a:tc>
                <a:tc>
                  <a:txBody>
                    <a:bodyPr/>
                    <a:lstStyle/>
                    <a:p>
                      <a:pPr algn="l" fontAlgn="b"/>
                      <a:r>
                        <a:rPr lang="en-ZA" sz="1400" b="0" i="0" u="none" strike="noStrike" dirty="0" smtClean="0">
                          <a:solidFill>
                            <a:srgbClr val="000000"/>
                          </a:solidFill>
                          <a:effectLst/>
                          <a:latin typeface="Calibri"/>
                        </a:rPr>
                        <a:t>40 673</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21 188</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3 522</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2 120</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1 317</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a:solidFill>
                            <a:srgbClr val="000000"/>
                          </a:solidFill>
                          <a:effectLst/>
                          <a:latin typeface="Calibri"/>
                        </a:rPr>
                        <a:t>963</a:t>
                      </a:r>
                    </a:p>
                  </a:txBody>
                  <a:tcPr marL="9525" marR="9525" marT="9524" marB="0" anchor="ctr"/>
                </a:tc>
                <a:tc>
                  <a:txBody>
                    <a:bodyPr/>
                    <a:lstStyle/>
                    <a:p>
                      <a:pPr algn="l" fontAlgn="b"/>
                      <a:r>
                        <a:rPr lang="en-ZA" sz="1400" b="1" i="0" u="none" strike="noStrike" dirty="0">
                          <a:solidFill>
                            <a:srgbClr val="FF0000"/>
                          </a:solidFill>
                          <a:effectLst/>
                          <a:latin typeface="Calibri"/>
                        </a:rPr>
                        <a:t>52.1</a:t>
                      </a:r>
                    </a:p>
                  </a:txBody>
                  <a:tcPr marL="9525" marR="9525" marT="9524" marB="0" anchor="ctr"/>
                </a:tc>
                <a:tc>
                  <a:txBody>
                    <a:bodyPr/>
                    <a:lstStyle/>
                    <a:p>
                      <a:pPr algn="l" fontAlgn="b"/>
                      <a:r>
                        <a:rPr lang="en-ZA" sz="1400" b="1" i="0" u="none" strike="noStrike" dirty="0">
                          <a:solidFill>
                            <a:srgbClr val="FF0000"/>
                          </a:solidFill>
                          <a:effectLst/>
                          <a:latin typeface="Calibri"/>
                        </a:rPr>
                        <a:t>56.9</a:t>
                      </a:r>
                    </a:p>
                  </a:txBody>
                  <a:tcPr marL="9525" marR="9525" marT="9524" marB="0" anchor="ctr"/>
                </a:tc>
                <a:tc>
                  <a:txBody>
                    <a:bodyPr/>
                    <a:lstStyle/>
                    <a:p>
                      <a:pPr algn="l" fontAlgn="b"/>
                      <a:r>
                        <a:rPr lang="en-ZA" sz="1400" b="0" i="0" u="none" strike="noStrike" dirty="0">
                          <a:solidFill>
                            <a:srgbClr val="000000"/>
                          </a:solidFill>
                          <a:effectLst/>
                          <a:latin typeface="Calibri"/>
                        </a:rPr>
                        <a:t>-4.8</a:t>
                      </a:r>
                    </a:p>
                  </a:txBody>
                  <a:tcPr marL="9525" marR="9525" marT="9524" marB="0" anchor="ctr"/>
                </a:tc>
              </a:tr>
              <a:tr h="517715">
                <a:tc>
                  <a:txBody>
                    <a:bodyPr/>
                    <a:lstStyle/>
                    <a:p>
                      <a:pPr algn="l" fontAlgn="b"/>
                      <a:r>
                        <a:rPr lang="en-ZA" sz="1400" b="0" i="0" u="none" strike="noStrike" dirty="0">
                          <a:solidFill>
                            <a:srgbClr val="000000"/>
                          </a:solidFill>
                          <a:effectLst/>
                          <a:latin typeface="Calibri"/>
                        </a:rPr>
                        <a:t>Mathematical Literacy</a:t>
                      </a:r>
                    </a:p>
                  </a:txBody>
                  <a:tcPr marL="9525" marR="9525" marT="9524" marB="0" anchor="ctr"/>
                </a:tc>
                <a:tc>
                  <a:txBody>
                    <a:bodyPr/>
                    <a:lstStyle/>
                    <a:p>
                      <a:pPr algn="l" fontAlgn="b"/>
                      <a:r>
                        <a:rPr lang="en-ZA" sz="1400" b="0" i="0" u="none" strike="noStrike" dirty="0" smtClean="0">
                          <a:solidFill>
                            <a:srgbClr val="000000"/>
                          </a:solidFill>
                          <a:effectLst/>
                          <a:latin typeface="Calibri"/>
                        </a:rPr>
                        <a:t>61 282</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41 807</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5 706</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2 245</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a:solidFill>
                            <a:srgbClr val="000000"/>
                          </a:solidFill>
                          <a:effectLst/>
                          <a:latin typeface="Calibri"/>
                        </a:rPr>
                        <a:t>819</a:t>
                      </a:r>
                    </a:p>
                  </a:txBody>
                  <a:tcPr marL="9525" marR="9525" marT="9524" marB="0" anchor="ctr"/>
                </a:tc>
                <a:tc>
                  <a:txBody>
                    <a:bodyPr/>
                    <a:lstStyle/>
                    <a:p>
                      <a:pPr algn="l" fontAlgn="b"/>
                      <a:r>
                        <a:rPr lang="en-ZA" sz="1400" b="0" i="0" u="none" strike="noStrike" dirty="0">
                          <a:solidFill>
                            <a:srgbClr val="000000"/>
                          </a:solidFill>
                          <a:effectLst/>
                          <a:latin typeface="Calibri"/>
                        </a:rPr>
                        <a:t>245</a:t>
                      </a:r>
                    </a:p>
                  </a:txBody>
                  <a:tcPr marL="9525" marR="9525" marT="9524" marB="0" anchor="ctr"/>
                </a:tc>
                <a:tc>
                  <a:txBody>
                    <a:bodyPr/>
                    <a:lstStyle/>
                    <a:p>
                      <a:pPr algn="l" fontAlgn="b"/>
                      <a:r>
                        <a:rPr lang="en-ZA" sz="1400" b="1" i="0" u="none" strike="noStrike" dirty="0">
                          <a:solidFill>
                            <a:srgbClr val="000000"/>
                          </a:solidFill>
                          <a:effectLst/>
                          <a:latin typeface="Calibri"/>
                        </a:rPr>
                        <a:t>68.2</a:t>
                      </a:r>
                    </a:p>
                  </a:txBody>
                  <a:tcPr marL="9525" marR="9525" marT="9524" marB="0" anchor="ctr"/>
                </a:tc>
                <a:tc>
                  <a:txBody>
                    <a:bodyPr/>
                    <a:lstStyle/>
                    <a:p>
                      <a:pPr algn="l" fontAlgn="b"/>
                      <a:r>
                        <a:rPr lang="en-ZA" sz="1400" b="1" i="0" u="none" strike="noStrike" dirty="0">
                          <a:solidFill>
                            <a:srgbClr val="000000"/>
                          </a:solidFill>
                          <a:effectLst/>
                          <a:latin typeface="Calibri"/>
                        </a:rPr>
                        <a:t>83.2</a:t>
                      </a:r>
                    </a:p>
                  </a:txBody>
                  <a:tcPr marL="9525" marR="9525" marT="9524" marB="0" anchor="ctr"/>
                </a:tc>
                <a:tc>
                  <a:txBody>
                    <a:bodyPr/>
                    <a:lstStyle/>
                    <a:p>
                      <a:pPr algn="l" fontAlgn="b"/>
                      <a:r>
                        <a:rPr lang="en-ZA" sz="1400" b="0" i="0" u="none" strike="noStrike" dirty="0">
                          <a:solidFill>
                            <a:srgbClr val="000000"/>
                          </a:solidFill>
                          <a:effectLst/>
                          <a:latin typeface="Calibri"/>
                        </a:rPr>
                        <a:t>-</a:t>
                      </a:r>
                      <a:r>
                        <a:rPr lang="en-ZA" sz="1400" b="0" i="0" u="none" strike="noStrike" dirty="0">
                          <a:solidFill>
                            <a:srgbClr val="FF0000"/>
                          </a:solidFill>
                          <a:effectLst/>
                          <a:latin typeface="Calibri"/>
                        </a:rPr>
                        <a:t>14.9</a:t>
                      </a:r>
                    </a:p>
                  </a:txBody>
                  <a:tcPr marL="9525" marR="9525" marT="9524" marB="0" anchor="ctr"/>
                </a:tc>
              </a:tr>
              <a:tr h="461896">
                <a:tc>
                  <a:txBody>
                    <a:bodyPr/>
                    <a:lstStyle/>
                    <a:p>
                      <a:pPr algn="l" fontAlgn="b"/>
                      <a:r>
                        <a:rPr lang="en-ZA" sz="1400" b="0" i="0" u="none" strike="noStrike" dirty="0">
                          <a:solidFill>
                            <a:srgbClr val="000000"/>
                          </a:solidFill>
                          <a:effectLst/>
                          <a:latin typeface="Calibri"/>
                        </a:rPr>
                        <a:t>Physical Sciences</a:t>
                      </a:r>
                    </a:p>
                  </a:txBody>
                  <a:tcPr marL="9525" marR="9525" marT="9524" marB="0" anchor="ctr"/>
                </a:tc>
                <a:tc>
                  <a:txBody>
                    <a:bodyPr/>
                    <a:lstStyle/>
                    <a:p>
                      <a:pPr algn="l" fontAlgn="b"/>
                      <a:r>
                        <a:rPr lang="en-ZA" sz="1400" b="0" i="0" u="none" strike="noStrike" dirty="0" smtClean="0">
                          <a:solidFill>
                            <a:srgbClr val="000000"/>
                          </a:solidFill>
                          <a:effectLst/>
                          <a:latin typeface="Calibri"/>
                        </a:rPr>
                        <a:t>33 680</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20 063</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3 273</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smtClean="0">
                          <a:solidFill>
                            <a:srgbClr val="000000"/>
                          </a:solidFill>
                          <a:effectLst/>
                          <a:latin typeface="Calibri"/>
                        </a:rPr>
                        <a:t>1 904</a:t>
                      </a:r>
                      <a:endParaRPr lang="en-ZA" sz="1400" b="0" i="0" u="none" strike="noStrike" dirty="0">
                        <a:solidFill>
                          <a:srgbClr val="000000"/>
                        </a:solidFill>
                        <a:effectLst/>
                        <a:latin typeface="Calibri"/>
                      </a:endParaRPr>
                    </a:p>
                  </a:txBody>
                  <a:tcPr marL="9525" marR="9525" marT="9524" marB="0" anchor="ctr"/>
                </a:tc>
                <a:tc>
                  <a:txBody>
                    <a:bodyPr/>
                    <a:lstStyle/>
                    <a:p>
                      <a:pPr algn="l" fontAlgn="b"/>
                      <a:r>
                        <a:rPr lang="en-ZA" sz="1400" b="0" i="0" u="none" strike="noStrike" dirty="0">
                          <a:solidFill>
                            <a:srgbClr val="000000"/>
                          </a:solidFill>
                          <a:effectLst/>
                          <a:latin typeface="Calibri"/>
                        </a:rPr>
                        <a:t>989</a:t>
                      </a:r>
                    </a:p>
                  </a:txBody>
                  <a:tcPr marL="9525" marR="9525" marT="9524" marB="0" anchor="ctr"/>
                </a:tc>
                <a:tc>
                  <a:txBody>
                    <a:bodyPr/>
                    <a:lstStyle/>
                    <a:p>
                      <a:pPr algn="l" fontAlgn="b"/>
                      <a:r>
                        <a:rPr lang="en-ZA" sz="1400" b="0" i="0" u="none" strike="noStrike" dirty="0">
                          <a:solidFill>
                            <a:srgbClr val="000000"/>
                          </a:solidFill>
                          <a:effectLst/>
                          <a:latin typeface="Calibri"/>
                        </a:rPr>
                        <a:t>629</a:t>
                      </a:r>
                    </a:p>
                  </a:txBody>
                  <a:tcPr marL="9525" marR="9525" marT="9524" marB="0" anchor="ctr"/>
                </a:tc>
                <a:tc>
                  <a:txBody>
                    <a:bodyPr/>
                    <a:lstStyle/>
                    <a:p>
                      <a:pPr algn="l" fontAlgn="b"/>
                      <a:r>
                        <a:rPr lang="en-ZA" sz="1400" b="1" i="0" u="none" strike="noStrike" dirty="0">
                          <a:solidFill>
                            <a:srgbClr val="FF0000"/>
                          </a:solidFill>
                          <a:effectLst/>
                          <a:latin typeface="Calibri"/>
                        </a:rPr>
                        <a:t>59.6</a:t>
                      </a:r>
                    </a:p>
                  </a:txBody>
                  <a:tcPr marL="9525" marR="9525" marT="9524" marB="0" anchor="ctr"/>
                </a:tc>
                <a:tc>
                  <a:txBody>
                    <a:bodyPr/>
                    <a:lstStyle/>
                    <a:p>
                      <a:pPr algn="l" fontAlgn="b"/>
                      <a:r>
                        <a:rPr lang="en-ZA" sz="1400" b="1" i="0" u="none" strike="noStrike" dirty="0">
                          <a:solidFill>
                            <a:srgbClr val="000000"/>
                          </a:solidFill>
                          <a:effectLst/>
                          <a:latin typeface="Calibri"/>
                        </a:rPr>
                        <a:t>66.7</a:t>
                      </a:r>
                    </a:p>
                  </a:txBody>
                  <a:tcPr marL="9525" marR="9525" marT="9524" marB="0" anchor="ctr"/>
                </a:tc>
                <a:tc>
                  <a:txBody>
                    <a:bodyPr/>
                    <a:lstStyle/>
                    <a:p>
                      <a:pPr algn="l" fontAlgn="b"/>
                      <a:r>
                        <a:rPr lang="en-ZA" sz="1400" b="0" i="0" u="none" strike="noStrike" dirty="0">
                          <a:solidFill>
                            <a:srgbClr val="000000"/>
                          </a:solidFill>
                          <a:effectLst/>
                          <a:latin typeface="Calibri"/>
                        </a:rPr>
                        <a:t>-7.1</a:t>
                      </a:r>
                    </a:p>
                  </a:txBody>
                  <a:tcPr marL="9525" marR="9525" marT="9524" marB="0" anchor="ctr"/>
                </a:tc>
              </a:tr>
            </a:tbl>
          </a:graphicData>
        </a:graphic>
      </p:graphicFrame>
      <p:sp>
        <p:nvSpPr>
          <p:cNvPr id="1959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B261DE96-5A7F-45D7-9FC9-94FC9C0B5648}" type="slidenum">
              <a:rPr lang="en-ZA" sz="2000" smtClean="0"/>
              <a:pPr/>
              <a:t>33</a:t>
            </a:fld>
            <a:endParaRPr lang="en-ZA" sz="2000" dirty="0" smtClean="0"/>
          </a:p>
        </p:txBody>
      </p:sp>
    </p:spTree>
    <p:extLst>
      <p:ext uri="{BB962C8B-B14F-4D97-AF65-F5344CB8AC3E}">
        <p14:creationId xmlns:p14="http://schemas.microsoft.com/office/powerpoint/2010/main" val="3130432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95400" y="131763"/>
            <a:ext cx="7620000" cy="1001712"/>
          </a:xfrm>
        </p:spPr>
        <p:txBody>
          <a:bodyPr/>
          <a:lstStyle/>
          <a:p>
            <a:r>
              <a:rPr lang="en-US" sz="3600" dirty="0" smtClean="0"/>
              <a:t>Performance of Progressed Learners</a:t>
            </a:r>
            <a:endParaRPr lang="en-ZA" sz="3600"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4917687"/>
              </p:ext>
            </p:extLst>
          </p:nvPr>
        </p:nvGraphicFramePr>
        <p:xfrm>
          <a:off x="457200" y="1600200"/>
          <a:ext cx="7620000" cy="2570163"/>
        </p:xfrm>
        <a:graphic>
          <a:graphicData uri="http://schemas.openxmlformats.org/drawingml/2006/table">
            <a:tbl>
              <a:tblPr firstRow="1" bandRow="1">
                <a:tableStyleId>{5C22544A-7EE6-4342-B048-85BDC9FD1C3A}</a:tableStyleId>
              </a:tblPr>
              <a:tblGrid>
                <a:gridCol w="1905000"/>
                <a:gridCol w="1905000"/>
                <a:gridCol w="1905000"/>
                <a:gridCol w="1905000"/>
              </a:tblGrid>
              <a:tr h="1188720">
                <a:tc>
                  <a:txBody>
                    <a:bodyPr/>
                    <a:lstStyle/>
                    <a:p>
                      <a:pPr algn="ctr"/>
                      <a:r>
                        <a:rPr lang="en-US" sz="2400" dirty="0" smtClean="0"/>
                        <a:t>Total</a:t>
                      </a:r>
                      <a:r>
                        <a:rPr lang="en-US" sz="2400" baseline="0" dirty="0" smtClean="0"/>
                        <a:t> number of Progressed</a:t>
                      </a:r>
                      <a:endParaRPr lang="en-ZA" sz="2400" dirty="0"/>
                    </a:p>
                  </a:txBody>
                  <a:tcPr marL="84667" marR="84667" anchor="ctr"/>
                </a:tc>
                <a:tc>
                  <a:txBody>
                    <a:bodyPr/>
                    <a:lstStyle/>
                    <a:p>
                      <a:pPr algn="ctr"/>
                      <a:r>
                        <a:rPr lang="en-US" sz="2400" dirty="0" smtClean="0"/>
                        <a:t>Number wrote</a:t>
                      </a:r>
                      <a:endParaRPr lang="en-ZA" sz="2400" dirty="0"/>
                    </a:p>
                  </a:txBody>
                  <a:tcPr marL="84667" marR="84667" anchor="ctr"/>
                </a:tc>
                <a:tc>
                  <a:txBody>
                    <a:bodyPr/>
                    <a:lstStyle/>
                    <a:p>
                      <a:pPr algn="ctr"/>
                      <a:r>
                        <a:rPr lang="en-US" sz="2400" dirty="0" smtClean="0"/>
                        <a:t>Number passed</a:t>
                      </a:r>
                      <a:endParaRPr lang="en-ZA" sz="2400" dirty="0"/>
                    </a:p>
                  </a:txBody>
                  <a:tcPr marL="84667" marR="84667" anchor="ctr"/>
                </a:tc>
                <a:tc>
                  <a:txBody>
                    <a:bodyPr/>
                    <a:lstStyle/>
                    <a:p>
                      <a:pPr algn="ctr"/>
                      <a:r>
                        <a:rPr lang="en-US" sz="2400" dirty="0" smtClean="0"/>
                        <a:t>Pass %</a:t>
                      </a:r>
                      <a:endParaRPr lang="en-ZA" sz="2400" dirty="0"/>
                    </a:p>
                  </a:txBody>
                  <a:tcPr marL="84667" marR="84667" anchor="ctr"/>
                </a:tc>
              </a:tr>
              <a:tr h="1381443">
                <a:tc>
                  <a:txBody>
                    <a:bodyPr/>
                    <a:lstStyle/>
                    <a:p>
                      <a:pPr algn="r"/>
                      <a:r>
                        <a:rPr lang="en-US" sz="4000" dirty="0" smtClean="0"/>
                        <a:t>13 </a:t>
                      </a:r>
                      <a:r>
                        <a:rPr lang="en-US" sz="4000" dirty="0" smtClean="0"/>
                        <a:t>229</a:t>
                      </a:r>
                      <a:endParaRPr lang="en-ZA" sz="4000" dirty="0"/>
                    </a:p>
                  </a:txBody>
                  <a:tcPr marL="84667" marR="84667" anchor="ctr"/>
                </a:tc>
                <a:tc>
                  <a:txBody>
                    <a:bodyPr/>
                    <a:lstStyle/>
                    <a:p>
                      <a:pPr algn="r"/>
                      <a:r>
                        <a:rPr lang="en-US" sz="4000" dirty="0" smtClean="0"/>
                        <a:t>13 022</a:t>
                      </a:r>
                      <a:endParaRPr lang="en-ZA" sz="4000" dirty="0"/>
                    </a:p>
                  </a:txBody>
                  <a:tcPr marL="84667" marR="84667" anchor="ctr"/>
                </a:tc>
                <a:tc>
                  <a:txBody>
                    <a:bodyPr/>
                    <a:lstStyle/>
                    <a:p>
                      <a:pPr algn="r"/>
                      <a:r>
                        <a:rPr lang="en-US" sz="4000" dirty="0" smtClean="0"/>
                        <a:t>3 492</a:t>
                      </a:r>
                      <a:endParaRPr lang="en-ZA" sz="4000" dirty="0"/>
                    </a:p>
                  </a:txBody>
                  <a:tcPr marL="84667" marR="84667" anchor="ctr"/>
                </a:tc>
                <a:tc>
                  <a:txBody>
                    <a:bodyPr/>
                    <a:lstStyle/>
                    <a:p>
                      <a:pPr algn="r"/>
                      <a:r>
                        <a:rPr lang="en-US" sz="4000" dirty="0" smtClean="0"/>
                        <a:t>26.8%</a:t>
                      </a:r>
                      <a:endParaRPr lang="en-ZA" sz="4000" dirty="0"/>
                    </a:p>
                  </a:txBody>
                  <a:tcPr marL="84667" marR="84667" anchor="ctr"/>
                </a:tc>
              </a:tr>
            </a:tbl>
          </a:graphicData>
        </a:graphic>
      </p:graphicFrame>
      <p:sp>
        <p:nvSpPr>
          <p:cNvPr id="2050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42B2EEF8-625C-430D-A147-AD9BE8CE4E6B}" type="slidenum">
              <a:rPr lang="en-ZA" sz="2000" smtClean="0"/>
              <a:pPr/>
              <a:t>34</a:t>
            </a:fld>
            <a:endParaRPr lang="en-ZA" sz="2000" dirty="0" smtClean="0"/>
          </a:p>
        </p:txBody>
      </p:sp>
    </p:spTree>
    <p:extLst>
      <p:ext uri="{BB962C8B-B14F-4D97-AF65-F5344CB8AC3E}">
        <p14:creationId xmlns:p14="http://schemas.microsoft.com/office/powerpoint/2010/main" val="310921499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2016 vs 2015 Progressed Learners</a:t>
            </a:r>
          </a:p>
        </p:txBody>
      </p:sp>
      <p:sp>
        <p:nvSpPr>
          <p:cNvPr id="3" name="Text Placeholder 2"/>
          <p:cNvSpPr>
            <a:spLocks noGrp="1"/>
          </p:cNvSpPr>
          <p:nvPr>
            <p:ph type="body" sz="half" idx="1"/>
          </p:nvPr>
        </p:nvSpPr>
        <p:spPr/>
        <p:txBody>
          <a:bodyPr/>
          <a:lstStyle/>
          <a:p>
            <a:pPr marL="0" indent="0">
              <a:buNone/>
            </a:pPr>
            <a:endParaRPr lang="en-ZA" dirty="0"/>
          </a:p>
        </p:txBody>
      </p:sp>
      <p:sp>
        <p:nvSpPr>
          <p:cNvPr id="5" name="Slide Number Placeholder 4"/>
          <p:cNvSpPr>
            <a:spLocks noGrp="1"/>
          </p:cNvSpPr>
          <p:nvPr>
            <p:ph type="sldNum" sz="quarter" idx="12"/>
          </p:nvPr>
        </p:nvSpPr>
        <p:spPr/>
        <p:txBody>
          <a:bodyPr/>
          <a:lstStyle/>
          <a:p>
            <a:pPr>
              <a:defRPr/>
            </a:pPr>
            <a:fld id="{C164F8AE-61F1-4DFE-8CE1-CD9D4AA4B30D}" type="slidenum">
              <a:rPr lang="en-US" smtClean="0"/>
              <a:pPr>
                <a:defRPr/>
              </a:pPr>
              <a:t>35</a:t>
            </a:fld>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844824"/>
            <a:ext cx="367240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19700" y="2728096"/>
            <a:ext cx="3771900" cy="227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03722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pPr algn="ctr"/>
            <a:r>
              <a:rPr lang="en-US" sz="3200" dirty="0" smtClean="0"/>
              <a:t>Circuit Performance (Summary)</a:t>
            </a:r>
            <a:endParaRPr lang="en-Z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9089003"/>
              </p:ext>
            </p:extLst>
          </p:nvPr>
        </p:nvGraphicFramePr>
        <p:xfrm>
          <a:off x="683568" y="1052736"/>
          <a:ext cx="8305802" cy="4619286"/>
        </p:xfrm>
        <a:graphic>
          <a:graphicData uri="http://schemas.openxmlformats.org/drawingml/2006/table">
            <a:tbl>
              <a:tblPr firstRow="1" bandRow="1">
                <a:tableStyleId>{5C22544A-7EE6-4342-B048-85BDC9FD1C3A}</a:tableStyleId>
              </a:tblPr>
              <a:tblGrid>
                <a:gridCol w="1434185"/>
                <a:gridCol w="1434185"/>
                <a:gridCol w="1434185"/>
                <a:gridCol w="1434185"/>
                <a:gridCol w="1434185"/>
                <a:gridCol w="1134877"/>
              </a:tblGrid>
              <a:tr h="1093092">
                <a:tc>
                  <a:txBody>
                    <a:bodyPr/>
                    <a:lstStyle/>
                    <a:p>
                      <a:r>
                        <a:rPr lang="en-US" sz="1600" dirty="0" smtClean="0"/>
                        <a:t>District</a:t>
                      </a:r>
                      <a:endParaRPr lang="en-ZA" sz="1600" dirty="0"/>
                    </a:p>
                  </a:txBody>
                  <a:tcPr/>
                </a:tc>
                <a:tc>
                  <a:txBody>
                    <a:bodyPr/>
                    <a:lstStyle/>
                    <a:p>
                      <a:r>
                        <a:rPr lang="en-US" sz="1600" dirty="0" smtClean="0"/>
                        <a:t>Total number of circuits</a:t>
                      </a:r>
                      <a:endParaRPr lang="en-ZA" sz="1600" dirty="0"/>
                    </a:p>
                  </a:txBody>
                  <a:tcPr/>
                </a:tc>
                <a:tc>
                  <a:txBody>
                    <a:bodyPr/>
                    <a:lstStyle/>
                    <a:p>
                      <a:r>
                        <a:rPr lang="en-US" sz="1600" dirty="0" smtClean="0"/>
                        <a:t>Performance in 2014</a:t>
                      </a:r>
                      <a:endParaRPr lang="en-ZA" sz="1600" dirty="0"/>
                    </a:p>
                  </a:txBody>
                  <a:tcPr/>
                </a:tc>
                <a:tc>
                  <a:txBody>
                    <a:bodyPr/>
                    <a:lstStyle/>
                    <a:p>
                      <a:r>
                        <a:rPr lang="en-US" sz="1600" dirty="0" smtClean="0"/>
                        <a:t>Under-performance in 2014</a:t>
                      </a:r>
                      <a:endParaRPr lang="en-ZA" sz="1600" dirty="0"/>
                    </a:p>
                  </a:txBody>
                  <a:tcPr/>
                </a:tc>
                <a:tc>
                  <a:txBody>
                    <a:bodyPr/>
                    <a:lstStyle/>
                    <a:p>
                      <a:r>
                        <a:rPr lang="en-US" sz="1600" dirty="0" smtClean="0"/>
                        <a:t>Performance in 2015</a:t>
                      </a:r>
                      <a:endParaRPr lang="en-ZA" sz="1600" dirty="0"/>
                    </a:p>
                  </a:txBody>
                  <a:tcPr/>
                </a:tc>
                <a:tc>
                  <a:txBody>
                    <a:bodyPr/>
                    <a:lstStyle/>
                    <a:p>
                      <a:r>
                        <a:rPr lang="en-US" sz="1600" dirty="0" smtClean="0"/>
                        <a:t>Under-performance in 2015</a:t>
                      </a:r>
                      <a:endParaRPr lang="en-ZA" sz="1600" dirty="0"/>
                    </a:p>
                  </a:txBody>
                  <a:tcPr/>
                </a:tc>
              </a:tr>
              <a:tr h="477020">
                <a:tc>
                  <a:txBody>
                    <a:bodyPr/>
                    <a:lstStyle/>
                    <a:p>
                      <a:r>
                        <a:rPr lang="en-US" sz="1600" dirty="0" smtClean="0"/>
                        <a:t>Capricorn</a:t>
                      </a:r>
                      <a:endParaRPr lang="en-ZA" sz="1600" dirty="0"/>
                    </a:p>
                  </a:txBody>
                  <a:tcPr anchor="ctr"/>
                </a:tc>
                <a:tc>
                  <a:txBody>
                    <a:bodyPr/>
                    <a:lstStyle/>
                    <a:p>
                      <a:pPr algn="ctr"/>
                      <a:r>
                        <a:rPr lang="en-US" sz="1600" dirty="0" smtClean="0"/>
                        <a:t>32</a:t>
                      </a:r>
                      <a:endParaRPr lang="en-ZA" sz="1600" dirty="0"/>
                    </a:p>
                  </a:txBody>
                  <a:tcPr anchor="ctr"/>
                </a:tc>
                <a:tc>
                  <a:txBody>
                    <a:bodyPr/>
                    <a:lstStyle/>
                    <a:p>
                      <a:pPr algn="ctr"/>
                      <a:r>
                        <a:rPr lang="en-US" sz="1600" dirty="0" smtClean="0"/>
                        <a:t>29</a:t>
                      </a:r>
                      <a:endParaRPr lang="en-ZA" sz="1600" dirty="0"/>
                    </a:p>
                  </a:txBody>
                  <a:tcPr anchor="ctr"/>
                </a:tc>
                <a:tc>
                  <a:txBody>
                    <a:bodyPr/>
                    <a:lstStyle/>
                    <a:p>
                      <a:pPr algn="ctr"/>
                      <a:r>
                        <a:rPr lang="en-US" sz="1600" dirty="0" smtClean="0"/>
                        <a:t>3</a:t>
                      </a:r>
                      <a:endParaRPr lang="en-ZA" sz="1600" dirty="0"/>
                    </a:p>
                  </a:txBody>
                  <a:tcPr anchor="ctr"/>
                </a:tc>
                <a:tc>
                  <a:txBody>
                    <a:bodyPr/>
                    <a:lstStyle/>
                    <a:p>
                      <a:pPr algn="ctr"/>
                      <a:r>
                        <a:rPr lang="en-US" sz="1600" dirty="0" smtClean="0"/>
                        <a:t>23</a:t>
                      </a:r>
                      <a:endParaRPr lang="en-ZA" sz="1600" dirty="0"/>
                    </a:p>
                  </a:txBody>
                  <a:tcPr anchor="ctr"/>
                </a:tc>
                <a:tc>
                  <a:txBody>
                    <a:bodyPr/>
                    <a:lstStyle/>
                    <a:p>
                      <a:pPr algn="ctr"/>
                      <a:r>
                        <a:rPr lang="en-US" sz="1600" dirty="0" smtClean="0"/>
                        <a:t>9</a:t>
                      </a:r>
                      <a:endParaRPr lang="en-ZA" sz="1600" dirty="0"/>
                    </a:p>
                  </a:txBody>
                  <a:tcPr anchor="ctr"/>
                </a:tc>
              </a:tr>
              <a:tr h="576064">
                <a:tc>
                  <a:txBody>
                    <a:bodyPr/>
                    <a:lstStyle/>
                    <a:p>
                      <a:r>
                        <a:rPr lang="en-US" sz="1600" dirty="0" smtClean="0"/>
                        <a:t>Sekhukhune</a:t>
                      </a:r>
                      <a:endParaRPr lang="en-ZA" sz="1600" dirty="0"/>
                    </a:p>
                  </a:txBody>
                  <a:tcPr anchor="ctr"/>
                </a:tc>
                <a:tc>
                  <a:txBody>
                    <a:bodyPr/>
                    <a:lstStyle/>
                    <a:p>
                      <a:pPr algn="ctr"/>
                      <a:r>
                        <a:rPr lang="en-US" sz="1600" dirty="0" smtClean="0"/>
                        <a:t>33</a:t>
                      </a:r>
                      <a:endParaRPr lang="en-ZA" sz="1600" dirty="0"/>
                    </a:p>
                  </a:txBody>
                  <a:tcPr anchor="ctr"/>
                </a:tc>
                <a:tc>
                  <a:txBody>
                    <a:bodyPr/>
                    <a:lstStyle/>
                    <a:p>
                      <a:pPr algn="ctr"/>
                      <a:r>
                        <a:rPr lang="en-US" sz="1600" dirty="0" smtClean="0"/>
                        <a:t>20</a:t>
                      </a:r>
                      <a:endParaRPr lang="en-ZA" sz="1600" dirty="0"/>
                    </a:p>
                  </a:txBody>
                  <a:tcPr anchor="ctr"/>
                </a:tc>
                <a:tc>
                  <a:txBody>
                    <a:bodyPr/>
                    <a:lstStyle/>
                    <a:p>
                      <a:pPr algn="ctr"/>
                      <a:r>
                        <a:rPr lang="en-US" sz="1600" dirty="0" smtClean="0"/>
                        <a:t>13</a:t>
                      </a:r>
                      <a:endParaRPr lang="en-ZA" sz="1600" dirty="0"/>
                    </a:p>
                  </a:txBody>
                  <a:tcPr anchor="ctr"/>
                </a:tc>
                <a:tc>
                  <a:txBody>
                    <a:bodyPr/>
                    <a:lstStyle/>
                    <a:p>
                      <a:pPr algn="ctr"/>
                      <a:r>
                        <a:rPr lang="en-US" sz="1600" dirty="0" smtClean="0"/>
                        <a:t>11</a:t>
                      </a:r>
                      <a:endParaRPr lang="en-ZA" sz="1600" dirty="0"/>
                    </a:p>
                  </a:txBody>
                  <a:tcPr anchor="ctr"/>
                </a:tc>
                <a:tc>
                  <a:txBody>
                    <a:bodyPr/>
                    <a:lstStyle/>
                    <a:p>
                      <a:pPr algn="ctr"/>
                      <a:r>
                        <a:rPr lang="en-US" sz="1600" dirty="0" smtClean="0"/>
                        <a:t>22</a:t>
                      </a:r>
                      <a:endParaRPr lang="en-ZA" sz="1600" dirty="0"/>
                    </a:p>
                  </a:txBody>
                  <a:tcPr anchor="ctr"/>
                </a:tc>
              </a:tr>
              <a:tr h="576064">
                <a:tc>
                  <a:txBody>
                    <a:bodyPr/>
                    <a:lstStyle/>
                    <a:p>
                      <a:r>
                        <a:rPr lang="en-US" sz="1600" dirty="0" smtClean="0"/>
                        <a:t>Mopani</a:t>
                      </a:r>
                      <a:endParaRPr lang="en-ZA" sz="1600" dirty="0"/>
                    </a:p>
                  </a:txBody>
                  <a:tcPr anchor="ctr"/>
                </a:tc>
                <a:tc>
                  <a:txBody>
                    <a:bodyPr/>
                    <a:lstStyle/>
                    <a:p>
                      <a:pPr algn="ctr"/>
                      <a:r>
                        <a:rPr lang="en-US" sz="1600" dirty="0" smtClean="0"/>
                        <a:t>24</a:t>
                      </a:r>
                      <a:endParaRPr lang="en-ZA" sz="1600" dirty="0"/>
                    </a:p>
                  </a:txBody>
                  <a:tcPr anchor="ctr"/>
                </a:tc>
                <a:tc>
                  <a:txBody>
                    <a:bodyPr/>
                    <a:lstStyle/>
                    <a:p>
                      <a:pPr algn="ctr"/>
                      <a:r>
                        <a:rPr lang="en-US" sz="1600" dirty="0" smtClean="0"/>
                        <a:t>23</a:t>
                      </a:r>
                      <a:endParaRPr lang="en-ZA" sz="1600" dirty="0"/>
                    </a:p>
                  </a:txBody>
                  <a:tcPr anchor="ctr"/>
                </a:tc>
                <a:tc>
                  <a:txBody>
                    <a:bodyPr/>
                    <a:lstStyle/>
                    <a:p>
                      <a:pPr algn="ctr"/>
                      <a:r>
                        <a:rPr lang="en-US" sz="1600" dirty="0" smtClean="0"/>
                        <a:t>1</a:t>
                      </a:r>
                      <a:endParaRPr lang="en-ZA" sz="1600" dirty="0"/>
                    </a:p>
                  </a:txBody>
                  <a:tcPr anchor="ctr"/>
                </a:tc>
                <a:tc>
                  <a:txBody>
                    <a:bodyPr/>
                    <a:lstStyle/>
                    <a:p>
                      <a:pPr algn="ctr"/>
                      <a:r>
                        <a:rPr lang="en-US" sz="1600" dirty="0" smtClean="0"/>
                        <a:t>16</a:t>
                      </a:r>
                      <a:endParaRPr lang="en-ZA" sz="1600" dirty="0"/>
                    </a:p>
                  </a:txBody>
                  <a:tcPr anchor="ctr"/>
                </a:tc>
                <a:tc>
                  <a:txBody>
                    <a:bodyPr/>
                    <a:lstStyle/>
                    <a:p>
                      <a:pPr algn="ctr"/>
                      <a:r>
                        <a:rPr lang="en-US" sz="1600" dirty="0" smtClean="0"/>
                        <a:t>8</a:t>
                      </a:r>
                      <a:endParaRPr lang="en-ZA" sz="1600" dirty="0"/>
                    </a:p>
                  </a:txBody>
                  <a:tcPr anchor="ctr"/>
                </a:tc>
              </a:tr>
              <a:tr h="576064">
                <a:tc>
                  <a:txBody>
                    <a:bodyPr/>
                    <a:lstStyle/>
                    <a:p>
                      <a:r>
                        <a:rPr lang="en-US" sz="1600" dirty="0" smtClean="0">
                          <a:solidFill>
                            <a:schemeClr val="tx1"/>
                          </a:solidFill>
                        </a:rPr>
                        <a:t>Vhembe</a:t>
                      </a:r>
                      <a:endParaRPr lang="en-ZA" sz="1600" dirty="0">
                        <a:solidFill>
                          <a:schemeClr val="tx1"/>
                        </a:solidFill>
                      </a:endParaRPr>
                    </a:p>
                  </a:txBody>
                  <a:tcPr anchor="ctr"/>
                </a:tc>
                <a:tc>
                  <a:txBody>
                    <a:bodyPr/>
                    <a:lstStyle/>
                    <a:p>
                      <a:pPr algn="ctr"/>
                      <a:r>
                        <a:rPr lang="en-US" sz="1600" dirty="0" smtClean="0">
                          <a:solidFill>
                            <a:schemeClr val="tx1"/>
                          </a:solidFill>
                        </a:rPr>
                        <a:t>27</a:t>
                      </a:r>
                      <a:endParaRPr lang="en-ZA" sz="1600" dirty="0">
                        <a:solidFill>
                          <a:schemeClr val="tx1"/>
                        </a:solidFill>
                      </a:endParaRPr>
                    </a:p>
                  </a:txBody>
                  <a:tcPr anchor="ctr"/>
                </a:tc>
                <a:tc>
                  <a:txBody>
                    <a:bodyPr/>
                    <a:lstStyle/>
                    <a:p>
                      <a:pPr algn="ctr"/>
                      <a:r>
                        <a:rPr lang="en-US" sz="1600" dirty="0" smtClean="0">
                          <a:solidFill>
                            <a:schemeClr val="tx1"/>
                          </a:solidFill>
                        </a:rPr>
                        <a:t>27</a:t>
                      </a:r>
                      <a:endParaRPr lang="en-ZA" sz="1600" dirty="0">
                        <a:solidFill>
                          <a:schemeClr val="tx1"/>
                        </a:solidFill>
                      </a:endParaRPr>
                    </a:p>
                  </a:txBody>
                  <a:tcPr anchor="ctr"/>
                </a:tc>
                <a:tc>
                  <a:txBody>
                    <a:bodyPr/>
                    <a:lstStyle/>
                    <a:p>
                      <a:pPr algn="ctr"/>
                      <a:r>
                        <a:rPr lang="en-US" sz="1600" dirty="0" smtClean="0">
                          <a:solidFill>
                            <a:schemeClr val="tx1"/>
                          </a:solidFill>
                        </a:rPr>
                        <a:t>0</a:t>
                      </a:r>
                      <a:endParaRPr lang="en-ZA" sz="1600" dirty="0">
                        <a:solidFill>
                          <a:schemeClr val="tx1"/>
                        </a:solidFill>
                      </a:endParaRPr>
                    </a:p>
                  </a:txBody>
                  <a:tcPr anchor="ctr"/>
                </a:tc>
                <a:tc>
                  <a:txBody>
                    <a:bodyPr/>
                    <a:lstStyle/>
                    <a:p>
                      <a:pPr algn="ctr"/>
                      <a:r>
                        <a:rPr lang="en-US" sz="1600" dirty="0" smtClean="0">
                          <a:solidFill>
                            <a:schemeClr val="tx1"/>
                          </a:solidFill>
                        </a:rPr>
                        <a:t>26</a:t>
                      </a:r>
                      <a:endParaRPr lang="en-ZA" sz="1600" dirty="0">
                        <a:solidFill>
                          <a:schemeClr val="tx1"/>
                        </a:solidFill>
                      </a:endParaRPr>
                    </a:p>
                  </a:txBody>
                  <a:tcPr anchor="ctr"/>
                </a:tc>
                <a:tc>
                  <a:txBody>
                    <a:bodyPr/>
                    <a:lstStyle/>
                    <a:p>
                      <a:pPr algn="ctr"/>
                      <a:r>
                        <a:rPr lang="en-US" sz="1600" dirty="0" smtClean="0">
                          <a:solidFill>
                            <a:schemeClr val="tx1"/>
                          </a:solidFill>
                        </a:rPr>
                        <a:t>1</a:t>
                      </a:r>
                      <a:endParaRPr lang="en-ZA" sz="1600" dirty="0">
                        <a:solidFill>
                          <a:schemeClr val="tx1"/>
                        </a:solidFill>
                      </a:endParaRPr>
                    </a:p>
                  </a:txBody>
                  <a:tcPr anchor="ctr"/>
                </a:tc>
              </a:tr>
              <a:tr h="576064">
                <a:tc>
                  <a:txBody>
                    <a:bodyPr/>
                    <a:lstStyle/>
                    <a:p>
                      <a:r>
                        <a:rPr lang="en-US" sz="1600" dirty="0" smtClean="0"/>
                        <a:t>Waterberg</a:t>
                      </a:r>
                      <a:endParaRPr lang="en-ZA" sz="1600" dirty="0"/>
                    </a:p>
                  </a:txBody>
                  <a:tcPr anchor="ctr"/>
                </a:tc>
                <a:tc>
                  <a:txBody>
                    <a:bodyPr/>
                    <a:lstStyle/>
                    <a:p>
                      <a:pPr algn="ctr"/>
                      <a:r>
                        <a:rPr lang="en-US" sz="1600" dirty="0" smtClean="0"/>
                        <a:t>18</a:t>
                      </a:r>
                      <a:endParaRPr lang="en-ZA" sz="1600" dirty="0"/>
                    </a:p>
                  </a:txBody>
                  <a:tcPr anchor="ctr"/>
                </a:tc>
                <a:tc>
                  <a:txBody>
                    <a:bodyPr/>
                    <a:lstStyle/>
                    <a:p>
                      <a:pPr algn="ctr"/>
                      <a:r>
                        <a:rPr lang="en-US" sz="1600" dirty="0" smtClean="0"/>
                        <a:t>14</a:t>
                      </a:r>
                      <a:endParaRPr lang="en-ZA" sz="1600" dirty="0"/>
                    </a:p>
                  </a:txBody>
                  <a:tcPr anchor="ctr"/>
                </a:tc>
                <a:tc>
                  <a:txBody>
                    <a:bodyPr/>
                    <a:lstStyle/>
                    <a:p>
                      <a:pPr algn="ctr"/>
                      <a:r>
                        <a:rPr lang="en-US" sz="1600" dirty="0" smtClean="0"/>
                        <a:t>4</a:t>
                      </a:r>
                      <a:endParaRPr lang="en-ZA" sz="1600" dirty="0"/>
                    </a:p>
                  </a:txBody>
                  <a:tcPr anchor="ctr"/>
                </a:tc>
                <a:tc>
                  <a:txBody>
                    <a:bodyPr/>
                    <a:lstStyle/>
                    <a:p>
                      <a:pPr algn="ctr"/>
                      <a:r>
                        <a:rPr lang="en-US" sz="1600" dirty="0" smtClean="0"/>
                        <a:t>8</a:t>
                      </a:r>
                      <a:endParaRPr lang="en-ZA" sz="1600" dirty="0"/>
                    </a:p>
                  </a:txBody>
                  <a:tcPr anchor="ctr"/>
                </a:tc>
                <a:tc>
                  <a:txBody>
                    <a:bodyPr/>
                    <a:lstStyle/>
                    <a:p>
                      <a:pPr algn="ctr"/>
                      <a:r>
                        <a:rPr lang="en-US" sz="1600" dirty="0" smtClean="0"/>
                        <a:t>10</a:t>
                      </a:r>
                      <a:endParaRPr lang="en-ZA" sz="1600" dirty="0"/>
                    </a:p>
                  </a:txBody>
                  <a:tcPr anchor="ctr"/>
                </a:tc>
              </a:tr>
              <a:tr h="744918">
                <a:tc>
                  <a:txBody>
                    <a:bodyPr/>
                    <a:lstStyle/>
                    <a:p>
                      <a:r>
                        <a:rPr lang="en-US" sz="1600" dirty="0" smtClean="0"/>
                        <a:t>Province</a:t>
                      </a:r>
                      <a:endParaRPr lang="en-ZA" sz="1600" dirty="0"/>
                    </a:p>
                  </a:txBody>
                  <a:tcPr anchor="ctr"/>
                </a:tc>
                <a:tc>
                  <a:txBody>
                    <a:bodyPr/>
                    <a:lstStyle/>
                    <a:p>
                      <a:pPr algn="ctr"/>
                      <a:r>
                        <a:rPr lang="en-US" sz="1600" dirty="0" smtClean="0"/>
                        <a:t>134</a:t>
                      </a:r>
                      <a:endParaRPr lang="en-ZA" sz="1600" dirty="0"/>
                    </a:p>
                  </a:txBody>
                  <a:tcPr anchor="ctr"/>
                </a:tc>
                <a:tc>
                  <a:txBody>
                    <a:bodyPr/>
                    <a:lstStyle/>
                    <a:p>
                      <a:pPr algn="ctr"/>
                      <a:r>
                        <a:rPr lang="en-US" sz="1600" dirty="0" smtClean="0"/>
                        <a:t>113</a:t>
                      </a:r>
                      <a:endParaRPr lang="en-ZA" sz="1600" dirty="0"/>
                    </a:p>
                  </a:txBody>
                  <a:tcPr anchor="ctr"/>
                </a:tc>
                <a:tc>
                  <a:txBody>
                    <a:bodyPr/>
                    <a:lstStyle/>
                    <a:p>
                      <a:pPr algn="ctr"/>
                      <a:r>
                        <a:rPr lang="en-US" sz="1600" dirty="0" smtClean="0"/>
                        <a:t>21</a:t>
                      </a:r>
                      <a:endParaRPr lang="en-ZA" sz="1600" dirty="0"/>
                    </a:p>
                  </a:txBody>
                  <a:tcPr anchor="ctr"/>
                </a:tc>
                <a:tc>
                  <a:txBody>
                    <a:bodyPr/>
                    <a:lstStyle/>
                    <a:p>
                      <a:pPr algn="ctr"/>
                      <a:r>
                        <a:rPr lang="en-US" sz="1600" dirty="0" smtClean="0"/>
                        <a:t>84</a:t>
                      </a:r>
                      <a:endParaRPr lang="en-ZA" sz="1600" dirty="0"/>
                    </a:p>
                  </a:txBody>
                  <a:tcPr anchor="ctr"/>
                </a:tc>
                <a:tc>
                  <a:txBody>
                    <a:bodyPr/>
                    <a:lstStyle/>
                    <a:p>
                      <a:pPr algn="ctr"/>
                      <a:r>
                        <a:rPr lang="en-US" sz="1600" dirty="0" smtClean="0"/>
                        <a:t>50</a:t>
                      </a:r>
                      <a:endParaRPr lang="en-ZA" sz="1600" dirty="0"/>
                    </a:p>
                  </a:txBody>
                  <a:tcPr anchor="ctr"/>
                </a:tc>
              </a:tr>
            </a:tbl>
          </a:graphicData>
        </a:graphic>
      </p:graphicFrame>
    </p:spTree>
    <p:extLst>
      <p:ext uri="{BB962C8B-B14F-4D97-AF65-F5344CB8AC3E}">
        <p14:creationId xmlns:p14="http://schemas.microsoft.com/office/powerpoint/2010/main" val="108073522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ZA" sz="3200" dirty="0" smtClean="0"/>
              <a:t>    Number of underperforming public schools</a:t>
            </a:r>
            <a:endParaRPr lang="en-ZA"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1558154"/>
              </p:ext>
            </p:extLst>
          </p:nvPr>
        </p:nvGraphicFramePr>
        <p:xfrm>
          <a:off x="611559" y="1268759"/>
          <a:ext cx="8280918" cy="3857573"/>
        </p:xfrm>
        <a:graphic>
          <a:graphicData uri="http://schemas.openxmlformats.org/drawingml/2006/table">
            <a:tbl>
              <a:tblPr firstRow="1" bandRow="1">
                <a:tableStyleId>{5C22544A-7EE6-4342-B048-85BDC9FD1C3A}</a:tableStyleId>
              </a:tblPr>
              <a:tblGrid>
                <a:gridCol w="2421201"/>
                <a:gridCol w="1953239"/>
                <a:gridCol w="1953239"/>
                <a:gridCol w="1953239"/>
              </a:tblGrid>
              <a:tr h="696245">
                <a:tc>
                  <a:txBody>
                    <a:bodyPr/>
                    <a:lstStyle/>
                    <a:p>
                      <a:r>
                        <a:rPr lang="en-ZA" sz="1600" dirty="0" smtClean="0"/>
                        <a:t>District</a:t>
                      </a:r>
                      <a:endParaRPr lang="en-ZA" sz="1600" dirty="0"/>
                    </a:p>
                  </a:txBody>
                  <a:tcPr anchor="ctr"/>
                </a:tc>
                <a:tc>
                  <a:txBody>
                    <a:bodyPr/>
                    <a:lstStyle/>
                    <a:p>
                      <a:r>
                        <a:rPr lang="en-ZA" sz="1600" dirty="0" smtClean="0"/>
                        <a:t>2014/11</a:t>
                      </a:r>
                      <a:endParaRPr lang="en-ZA" sz="1600" dirty="0"/>
                    </a:p>
                  </a:txBody>
                  <a:tcPr anchor="ctr"/>
                </a:tc>
                <a:tc>
                  <a:txBody>
                    <a:bodyPr/>
                    <a:lstStyle/>
                    <a:p>
                      <a:r>
                        <a:rPr lang="en-ZA" sz="1600" dirty="0" smtClean="0"/>
                        <a:t>2015/11</a:t>
                      </a:r>
                      <a:endParaRPr lang="en-ZA" sz="1600" dirty="0"/>
                    </a:p>
                  </a:txBody>
                  <a:tcPr anchor="ctr"/>
                </a:tc>
                <a:tc>
                  <a:txBody>
                    <a:bodyPr/>
                    <a:lstStyle/>
                    <a:p>
                      <a:r>
                        <a:rPr lang="en-ZA" sz="1600" dirty="0" smtClean="0"/>
                        <a:t>Variance</a:t>
                      </a:r>
                      <a:endParaRPr lang="en-ZA" sz="1600" dirty="0"/>
                    </a:p>
                  </a:txBody>
                  <a:tcPr anchor="ctr"/>
                </a:tc>
              </a:tr>
              <a:tr h="489253">
                <a:tc>
                  <a:txBody>
                    <a:bodyPr/>
                    <a:lstStyle/>
                    <a:p>
                      <a:r>
                        <a:rPr lang="en-ZA" sz="1600" dirty="0" smtClean="0"/>
                        <a:t>Waterberg</a:t>
                      </a:r>
                    </a:p>
                  </a:txBody>
                  <a:tcPr anchor="ctr"/>
                </a:tc>
                <a:tc>
                  <a:txBody>
                    <a:bodyPr/>
                    <a:lstStyle/>
                    <a:p>
                      <a:pPr algn="ctr"/>
                      <a:r>
                        <a:rPr lang="en-ZA" sz="1600" dirty="0" smtClean="0"/>
                        <a:t>50</a:t>
                      </a:r>
                      <a:endParaRPr lang="en-ZA" sz="1600" dirty="0"/>
                    </a:p>
                  </a:txBody>
                  <a:tcPr anchor="ctr"/>
                </a:tc>
                <a:tc>
                  <a:txBody>
                    <a:bodyPr/>
                    <a:lstStyle/>
                    <a:p>
                      <a:pPr algn="ctr"/>
                      <a:r>
                        <a:rPr lang="en-ZA" sz="1600" dirty="0" smtClean="0"/>
                        <a:t>85</a:t>
                      </a:r>
                      <a:endParaRPr lang="en-ZA" sz="1600" dirty="0"/>
                    </a:p>
                  </a:txBody>
                  <a:tcPr anchor="ctr"/>
                </a:tc>
                <a:tc>
                  <a:txBody>
                    <a:bodyPr/>
                    <a:lstStyle/>
                    <a:p>
                      <a:pPr algn="ctr"/>
                      <a:r>
                        <a:rPr lang="en-ZA" sz="1600" dirty="0" smtClean="0"/>
                        <a:t>35</a:t>
                      </a:r>
                      <a:endParaRPr lang="en-ZA" sz="1600" dirty="0"/>
                    </a:p>
                  </a:txBody>
                  <a:tcPr anchor="ctr"/>
                </a:tc>
              </a:tr>
              <a:tr h="526888">
                <a:tc>
                  <a:txBody>
                    <a:bodyPr/>
                    <a:lstStyle/>
                    <a:p>
                      <a:r>
                        <a:rPr lang="en-ZA" sz="1600" dirty="0" smtClean="0"/>
                        <a:t>Capricorn</a:t>
                      </a:r>
                    </a:p>
                  </a:txBody>
                  <a:tcPr anchor="ctr"/>
                </a:tc>
                <a:tc>
                  <a:txBody>
                    <a:bodyPr/>
                    <a:lstStyle/>
                    <a:p>
                      <a:pPr algn="ctr"/>
                      <a:r>
                        <a:rPr lang="en-ZA" sz="1600" dirty="0" smtClean="0"/>
                        <a:t>97</a:t>
                      </a:r>
                      <a:endParaRPr lang="en-ZA" sz="1600" dirty="0"/>
                    </a:p>
                  </a:txBody>
                  <a:tcPr anchor="ctr"/>
                </a:tc>
                <a:tc>
                  <a:txBody>
                    <a:bodyPr/>
                    <a:lstStyle/>
                    <a:p>
                      <a:pPr algn="ctr"/>
                      <a:r>
                        <a:rPr lang="en-ZA" sz="1600" dirty="0" smtClean="0"/>
                        <a:t>144</a:t>
                      </a:r>
                      <a:endParaRPr lang="en-ZA" sz="1600" dirty="0"/>
                    </a:p>
                  </a:txBody>
                  <a:tcPr anchor="ctr"/>
                </a:tc>
                <a:tc>
                  <a:txBody>
                    <a:bodyPr/>
                    <a:lstStyle/>
                    <a:p>
                      <a:pPr algn="ctr"/>
                      <a:r>
                        <a:rPr lang="en-ZA" sz="1600" dirty="0" smtClean="0"/>
                        <a:t>47</a:t>
                      </a:r>
                      <a:endParaRPr lang="en-ZA" sz="1600" dirty="0"/>
                    </a:p>
                  </a:txBody>
                  <a:tcPr anchor="ctr"/>
                </a:tc>
              </a:tr>
              <a:tr h="592749">
                <a:tc>
                  <a:txBody>
                    <a:bodyPr/>
                    <a:lstStyle/>
                    <a:p>
                      <a:r>
                        <a:rPr lang="en-ZA" sz="1600" dirty="0" smtClean="0">
                          <a:solidFill>
                            <a:schemeClr val="tx1"/>
                          </a:solidFill>
                        </a:rPr>
                        <a:t>Vhembe</a:t>
                      </a:r>
                    </a:p>
                  </a:txBody>
                  <a:tcPr anchor="ctr"/>
                </a:tc>
                <a:tc>
                  <a:txBody>
                    <a:bodyPr/>
                    <a:lstStyle/>
                    <a:p>
                      <a:pPr algn="ctr"/>
                      <a:r>
                        <a:rPr lang="en-ZA" sz="1600" dirty="0" smtClean="0">
                          <a:solidFill>
                            <a:schemeClr val="tx1"/>
                          </a:solidFill>
                        </a:rPr>
                        <a:t>23</a:t>
                      </a:r>
                      <a:endParaRPr lang="en-ZA" sz="1600" dirty="0">
                        <a:solidFill>
                          <a:schemeClr val="tx1"/>
                        </a:solidFill>
                      </a:endParaRPr>
                    </a:p>
                  </a:txBody>
                  <a:tcPr anchor="ctr"/>
                </a:tc>
                <a:tc>
                  <a:txBody>
                    <a:bodyPr/>
                    <a:lstStyle/>
                    <a:p>
                      <a:pPr algn="ctr"/>
                      <a:r>
                        <a:rPr lang="en-ZA" sz="1600" dirty="0" smtClean="0">
                          <a:solidFill>
                            <a:schemeClr val="tx1"/>
                          </a:solidFill>
                        </a:rPr>
                        <a:t>62</a:t>
                      </a:r>
                      <a:endParaRPr lang="en-ZA" sz="1600" dirty="0">
                        <a:solidFill>
                          <a:schemeClr val="tx1"/>
                        </a:solidFill>
                      </a:endParaRPr>
                    </a:p>
                  </a:txBody>
                  <a:tcPr anchor="ctr"/>
                </a:tc>
                <a:tc>
                  <a:txBody>
                    <a:bodyPr/>
                    <a:lstStyle/>
                    <a:p>
                      <a:pPr algn="ctr"/>
                      <a:r>
                        <a:rPr lang="en-ZA" sz="1600" dirty="0" smtClean="0">
                          <a:solidFill>
                            <a:schemeClr val="tx1"/>
                          </a:solidFill>
                        </a:rPr>
                        <a:t>39</a:t>
                      </a:r>
                      <a:endParaRPr lang="en-ZA" sz="1600" dirty="0">
                        <a:solidFill>
                          <a:schemeClr val="tx1"/>
                        </a:solidFill>
                      </a:endParaRPr>
                    </a:p>
                  </a:txBody>
                  <a:tcPr anchor="ctr"/>
                </a:tc>
              </a:tr>
              <a:tr h="395166">
                <a:tc>
                  <a:txBody>
                    <a:bodyPr/>
                    <a:lstStyle/>
                    <a:p>
                      <a:r>
                        <a:rPr lang="en-ZA" sz="1600" dirty="0" smtClean="0"/>
                        <a:t>Mopani</a:t>
                      </a:r>
                    </a:p>
                  </a:txBody>
                  <a:tcPr anchor="ctr"/>
                </a:tc>
                <a:tc>
                  <a:txBody>
                    <a:bodyPr/>
                    <a:lstStyle/>
                    <a:p>
                      <a:pPr algn="ctr"/>
                      <a:r>
                        <a:rPr lang="en-ZA" sz="1600" dirty="0" smtClean="0"/>
                        <a:t>54</a:t>
                      </a:r>
                      <a:endParaRPr lang="en-ZA" sz="1600" dirty="0"/>
                    </a:p>
                  </a:txBody>
                  <a:tcPr anchor="ctr"/>
                </a:tc>
                <a:tc>
                  <a:txBody>
                    <a:bodyPr/>
                    <a:lstStyle/>
                    <a:p>
                      <a:pPr algn="ctr"/>
                      <a:r>
                        <a:rPr lang="en-ZA" sz="1600" dirty="0" smtClean="0"/>
                        <a:t>77</a:t>
                      </a:r>
                      <a:endParaRPr lang="en-ZA" sz="1600" dirty="0"/>
                    </a:p>
                  </a:txBody>
                  <a:tcPr anchor="ctr"/>
                </a:tc>
                <a:tc>
                  <a:txBody>
                    <a:bodyPr/>
                    <a:lstStyle/>
                    <a:p>
                      <a:pPr algn="ctr"/>
                      <a:r>
                        <a:rPr lang="en-ZA" sz="1600" dirty="0" smtClean="0"/>
                        <a:t>23</a:t>
                      </a:r>
                      <a:endParaRPr lang="en-ZA" sz="1600" dirty="0"/>
                    </a:p>
                  </a:txBody>
                  <a:tcPr anchor="ctr"/>
                </a:tc>
              </a:tr>
              <a:tr h="461027">
                <a:tc>
                  <a:txBody>
                    <a:bodyPr/>
                    <a:lstStyle/>
                    <a:p>
                      <a:r>
                        <a:rPr lang="en-ZA" sz="1600" dirty="0" smtClean="0"/>
                        <a:t>Sekhukhune</a:t>
                      </a:r>
                    </a:p>
                  </a:txBody>
                  <a:tcPr anchor="ctr"/>
                </a:tc>
                <a:tc>
                  <a:txBody>
                    <a:bodyPr/>
                    <a:lstStyle/>
                    <a:p>
                      <a:pPr algn="ctr"/>
                      <a:r>
                        <a:rPr lang="en-ZA" sz="1600" dirty="0" smtClean="0"/>
                        <a:t>147</a:t>
                      </a:r>
                      <a:endParaRPr lang="en-ZA" sz="1600" dirty="0"/>
                    </a:p>
                  </a:txBody>
                  <a:tcPr anchor="ctr"/>
                </a:tc>
                <a:tc>
                  <a:txBody>
                    <a:bodyPr/>
                    <a:lstStyle/>
                    <a:p>
                      <a:pPr algn="ctr"/>
                      <a:r>
                        <a:rPr lang="en-ZA" sz="1600" dirty="0" smtClean="0"/>
                        <a:t>195</a:t>
                      </a:r>
                      <a:endParaRPr lang="en-ZA" sz="1600" dirty="0"/>
                    </a:p>
                  </a:txBody>
                  <a:tcPr anchor="ctr"/>
                </a:tc>
                <a:tc>
                  <a:txBody>
                    <a:bodyPr/>
                    <a:lstStyle/>
                    <a:p>
                      <a:pPr algn="ctr"/>
                      <a:r>
                        <a:rPr lang="en-ZA" sz="1600" dirty="0" smtClean="0"/>
                        <a:t>48</a:t>
                      </a:r>
                      <a:endParaRPr lang="en-ZA" sz="1600" dirty="0"/>
                    </a:p>
                  </a:txBody>
                  <a:tcPr anchor="ctr"/>
                </a:tc>
              </a:tr>
              <a:tr h="696245">
                <a:tc>
                  <a:txBody>
                    <a:bodyPr/>
                    <a:lstStyle/>
                    <a:p>
                      <a:r>
                        <a:rPr lang="en-ZA" sz="1600" dirty="0" smtClean="0"/>
                        <a:t>PROVINCE</a:t>
                      </a:r>
                    </a:p>
                  </a:txBody>
                  <a:tcPr anchor="ctr"/>
                </a:tc>
                <a:tc>
                  <a:txBody>
                    <a:bodyPr/>
                    <a:lstStyle/>
                    <a:p>
                      <a:pPr algn="ctr"/>
                      <a:r>
                        <a:rPr lang="en-ZA" sz="1600" dirty="0" smtClean="0"/>
                        <a:t>371</a:t>
                      </a:r>
                      <a:endParaRPr lang="en-ZA" sz="1600" dirty="0"/>
                    </a:p>
                  </a:txBody>
                  <a:tcPr anchor="ctr"/>
                </a:tc>
                <a:tc>
                  <a:txBody>
                    <a:bodyPr/>
                    <a:lstStyle/>
                    <a:p>
                      <a:pPr algn="ctr"/>
                      <a:r>
                        <a:rPr lang="en-ZA" sz="1600" dirty="0" smtClean="0"/>
                        <a:t>563</a:t>
                      </a:r>
                      <a:endParaRPr lang="en-ZA" sz="1600" dirty="0"/>
                    </a:p>
                  </a:txBody>
                  <a:tcPr anchor="ctr"/>
                </a:tc>
                <a:tc>
                  <a:txBody>
                    <a:bodyPr/>
                    <a:lstStyle/>
                    <a:p>
                      <a:pPr algn="ctr"/>
                      <a:r>
                        <a:rPr lang="en-ZA" sz="1600" dirty="0" smtClean="0"/>
                        <a:t>192</a:t>
                      </a:r>
                      <a:endParaRPr lang="en-ZA" sz="1600" dirty="0"/>
                    </a:p>
                  </a:txBody>
                  <a:tcPr anchor="ctr"/>
                </a:tc>
              </a:tr>
            </a:tbl>
          </a:graphicData>
        </a:graphic>
      </p:graphicFrame>
    </p:spTree>
    <p:extLst>
      <p:ext uri="{BB962C8B-B14F-4D97-AF65-F5344CB8AC3E}">
        <p14:creationId xmlns:p14="http://schemas.microsoft.com/office/powerpoint/2010/main" val="88456960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81113" y="514350"/>
            <a:ext cx="7620000" cy="608013"/>
          </a:xfrm>
        </p:spPr>
        <p:txBody>
          <a:bodyPr/>
          <a:lstStyle/>
          <a:p>
            <a:r>
              <a:rPr lang="en-US" sz="3600" dirty="0" smtClean="0"/>
              <a:t>Small and Non-viable schools</a:t>
            </a:r>
            <a:br>
              <a:rPr lang="en-US" sz="3600" dirty="0" smtClean="0"/>
            </a:br>
            <a:endParaRPr lang="en-ZA" sz="3600" dirty="0" smtClean="0"/>
          </a:p>
        </p:txBody>
      </p:sp>
      <p:sp>
        <p:nvSpPr>
          <p:cNvPr id="22531" name="Content Placeholder 2"/>
          <p:cNvSpPr>
            <a:spLocks noGrp="1"/>
          </p:cNvSpPr>
          <p:nvPr>
            <p:ph idx="1"/>
          </p:nvPr>
        </p:nvSpPr>
        <p:spPr>
          <a:xfrm>
            <a:off x="600075" y="609600"/>
            <a:ext cx="8543925" cy="6019800"/>
          </a:xfrm>
        </p:spPr>
        <p:txBody>
          <a:bodyPr/>
          <a:lstStyle/>
          <a:p>
            <a:endParaRPr lang="en-ZA" sz="2000" dirty="0" smtClean="0"/>
          </a:p>
          <a:p>
            <a:pPr>
              <a:buFont typeface="Arial" charset="0"/>
              <a:buChar char="•"/>
            </a:pPr>
            <a:endParaRPr lang="en-ZA" sz="2000" dirty="0" smtClean="0"/>
          </a:p>
          <a:p>
            <a:pPr>
              <a:buClrTx/>
              <a:buFont typeface="Arial" charset="0"/>
              <a:buChar char="•"/>
            </a:pPr>
            <a:endParaRPr lang="en-ZA" sz="2000" dirty="0" smtClean="0"/>
          </a:p>
        </p:txBody>
      </p:sp>
      <p:sp>
        <p:nvSpPr>
          <p:cNvPr id="225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27D5046D-8959-44CE-8062-14E90126E516}" type="slidenum">
              <a:rPr lang="en-ZA" sz="2000" smtClean="0"/>
              <a:pPr/>
              <a:t>38</a:t>
            </a:fld>
            <a:endParaRPr lang="en-ZA" sz="2000" dirty="0" smtClean="0"/>
          </a:p>
        </p:txBody>
      </p:sp>
      <p:graphicFrame>
        <p:nvGraphicFramePr>
          <p:cNvPr id="3" name="Table 2"/>
          <p:cNvGraphicFramePr>
            <a:graphicFrameLocks noGrp="1"/>
          </p:cNvGraphicFramePr>
          <p:nvPr>
            <p:extLst>
              <p:ext uri="{D42A27DB-BD31-4B8C-83A1-F6EECF244321}">
                <p14:modId xmlns:p14="http://schemas.microsoft.com/office/powerpoint/2010/main" val="2868732345"/>
              </p:ext>
            </p:extLst>
          </p:nvPr>
        </p:nvGraphicFramePr>
        <p:xfrm>
          <a:off x="755577" y="1447800"/>
          <a:ext cx="7704854" cy="4876802"/>
        </p:xfrm>
        <a:graphic>
          <a:graphicData uri="http://schemas.openxmlformats.org/drawingml/2006/table">
            <a:tbl>
              <a:tblPr firstRow="1" bandRow="1">
                <a:tableStyleId>{5C22544A-7EE6-4342-B048-85BDC9FD1C3A}</a:tableStyleId>
              </a:tblPr>
              <a:tblGrid>
                <a:gridCol w="1440159"/>
                <a:gridCol w="1008112"/>
                <a:gridCol w="1008112"/>
                <a:gridCol w="936104"/>
                <a:gridCol w="1080120"/>
                <a:gridCol w="1080120"/>
                <a:gridCol w="1152127"/>
              </a:tblGrid>
              <a:tr h="931341">
                <a:tc>
                  <a:txBody>
                    <a:bodyPr/>
                    <a:lstStyle/>
                    <a:p>
                      <a:pPr marL="0" marR="0">
                        <a:lnSpc>
                          <a:spcPct val="115000"/>
                        </a:lnSpc>
                        <a:spcBef>
                          <a:spcPts val="0"/>
                        </a:spcBef>
                        <a:spcAft>
                          <a:spcPts val="0"/>
                        </a:spcAft>
                      </a:pPr>
                      <a:r>
                        <a:rPr lang="en-ZA" sz="1400" kern="1200" dirty="0">
                          <a:solidFill>
                            <a:schemeClr val="tx1"/>
                          </a:solidFill>
                          <a:effectLst/>
                        </a:rPr>
                        <a:t>District </a:t>
                      </a:r>
                      <a:endParaRPr lang="en-US" sz="1100" dirty="0">
                        <a:solidFill>
                          <a:schemeClr val="tx1"/>
                        </a:solidFill>
                        <a:effectLst/>
                        <a:latin typeface="Calibri"/>
                        <a:ea typeface="Calibri"/>
                        <a:cs typeface="Times New Roman"/>
                      </a:endParaRPr>
                    </a:p>
                  </a:txBody>
                  <a:tcPr/>
                </a:tc>
                <a:tc>
                  <a:txBody>
                    <a:bodyPr/>
                    <a:lstStyle/>
                    <a:p>
                      <a:pPr marL="0" marR="0">
                        <a:lnSpc>
                          <a:spcPct val="115000"/>
                        </a:lnSpc>
                        <a:spcBef>
                          <a:spcPts val="0"/>
                        </a:spcBef>
                        <a:spcAft>
                          <a:spcPts val="0"/>
                        </a:spcAft>
                      </a:pPr>
                      <a:r>
                        <a:rPr lang="en-ZA" sz="1400" dirty="0">
                          <a:solidFill>
                            <a:schemeClr val="tx1"/>
                          </a:solidFill>
                          <a:effectLst/>
                        </a:rPr>
                        <a:t>Number Of Schools To Be Merged</a:t>
                      </a:r>
                      <a:endParaRPr lang="en-US" sz="1100" dirty="0">
                        <a:solidFill>
                          <a:schemeClr val="tx1"/>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ZA" sz="1400" dirty="0">
                          <a:solidFill>
                            <a:schemeClr val="tx1"/>
                          </a:solidFill>
                          <a:effectLst/>
                        </a:rPr>
                        <a:t>No. Of Merged Schools</a:t>
                      </a:r>
                      <a:endParaRPr lang="en-US" sz="1100" dirty="0">
                        <a:solidFill>
                          <a:schemeClr val="tx1"/>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ZA" sz="1400" kern="1200" dirty="0">
                          <a:solidFill>
                            <a:schemeClr val="tx1"/>
                          </a:solidFill>
                          <a:effectLst/>
                        </a:rPr>
                        <a:t>No. Learner Affected</a:t>
                      </a:r>
                      <a:endParaRPr lang="en-US" sz="1100" dirty="0">
                        <a:solidFill>
                          <a:schemeClr val="tx1"/>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ZA" sz="1400" kern="1200" dirty="0">
                          <a:solidFill>
                            <a:schemeClr val="tx1"/>
                          </a:solidFill>
                          <a:effectLst/>
                        </a:rPr>
                        <a:t>No. Of Educators Affected</a:t>
                      </a:r>
                      <a:endParaRPr lang="en-US" sz="1100" dirty="0">
                        <a:solidFill>
                          <a:schemeClr val="tx1"/>
                        </a:solidFill>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ZA" sz="1400" kern="1200" dirty="0">
                          <a:solidFill>
                            <a:schemeClr val="tx1"/>
                          </a:solidFill>
                          <a:effectLst/>
                        </a:rPr>
                        <a:t>Scholar </a:t>
                      </a:r>
                      <a:r>
                        <a:rPr lang="en-ZA" sz="1400" kern="1200" dirty="0" smtClean="0">
                          <a:solidFill>
                            <a:schemeClr val="tx1"/>
                          </a:solidFill>
                          <a:effectLst/>
                        </a:rPr>
                        <a:t>Transport required</a:t>
                      </a:r>
                      <a:endParaRPr lang="en-US" sz="1100" dirty="0">
                        <a:solidFill>
                          <a:schemeClr val="tx1"/>
                        </a:solidFill>
                        <a:effectLst/>
                        <a:latin typeface="Calibri"/>
                        <a:ea typeface="Calibri"/>
                        <a:cs typeface="Times New Roman"/>
                      </a:endParaRPr>
                    </a:p>
                  </a:txBody>
                  <a:tcPr/>
                </a:tc>
                <a:tc>
                  <a:txBody>
                    <a:bodyPr/>
                    <a:lstStyle/>
                    <a:p>
                      <a:pPr marL="0" marR="0">
                        <a:lnSpc>
                          <a:spcPct val="115000"/>
                        </a:lnSpc>
                        <a:spcBef>
                          <a:spcPts val="0"/>
                        </a:spcBef>
                        <a:spcAft>
                          <a:spcPts val="0"/>
                        </a:spcAft>
                      </a:pPr>
                      <a:r>
                        <a:rPr lang="en-ZA" sz="1400" kern="1200" dirty="0">
                          <a:solidFill>
                            <a:schemeClr val="tx1"/>
                          </a:solidFill>
                          <a:effectLst/>
                        </a:rPr>
                        <a:t>Mobile</a:t>
                      </a:r>
                      <a:endParaRPr lang="en-US" sz="1100" dirty="0">
                        <a:solidFill>
                          <a:schemeClr val="tx1"/>
                        </a:solidFill>
                        <a:effectLst/>
                      </a:endParaRPr>
                    </a:p>
                    <a:p>
                      <a:pPr marL="0" marR="0">
                        <a:lnSpc>
                          <a:spcPct val="115000"/>
                        </a:lnSpc>
                        <a:spcBef>
                          <a:spcPts val="0"/>
                        </a:spcBef>
                        <a:spcAft>
                          <a:spcPts val="0"/>
                        </a:spcAft>
                      </a:pPr>
                      <a:r>
                        <a:rPr lang="en-ZA" sz="1400" kern="1200" dirty="0" smtClean="0">
                          <a:solidFill>
                            <a:schemeClr val="tx1"/>
                          </a:solidFill>
                          <a:effectLst/>
                        </a:rPr>
                        <a:t>Classrooms required</a:t>
                      </a:r>
                      <a:endParaRPr lang="en-US" sz="1100" dirty="0">
                        <a:solidFill>
                          <a:schemeClr val="tx1"/>
                        </a:solidFill>
                        <a:effectLst/>
                        <a:latin typeface="Calibri"/>
                        <a:ea typeface="Calibri"/>
                        <a:cs typeface="Times New Roman"/>
                      </a:endParaRPr>
                    </a:p>
                  </a:txBody>
                  <a:tcPr/>
                </a:tc>
              </a:tr>
              <a:tr h="643010">
                <a:tc>
                  <a:txBody>
                    <a:bodyPr/>
                    <a:lstStyle/>
                    <a:p>
                      <a:pPr marL="0" marR="0">
                        <a:lnSpc>
                          <a:spcPct val="115000"/>
                        </a:lnSpc>
                        <a:spcBef>
                          <a:spcPts val="0"/>
                        </a:spcBef>
                        <a:spcAft>
                          <a:spcPts val="0"/>
                        </a:spcAft>
                      </a:pPr>
                      <a:r>
                        <a:rPr lang="en-ZA" sz="1600" kern="1200" dirty="0">
                          <a:effectLst/>
                        </a:rPr>
                        <a:t>Capricorn </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600" dirty="0">
                          <a:effectLst/>
                        </a:rPr>
                        <a:t>49</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25</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5388</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184</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09</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600" kern="1200" dirty="0">
                          <a:effectLst/>
                        </a:rPr>
                        <a:t>46</a:t>
                      </a:r>
                      <a:endParaRPr lang="en-US" sz="1100" dirty="0">
                        <a:effectLst/>
                        <a:latin typeface="Calibri"/>
                        <a:ea typeface="Calibri"/>
                        <a:cs typeface="Times New Roman"/>
                      </a:endParaRPr>
                    </a:p>
                  </a:txBody>
                  <a:tcPr/>
                </a:tc>
              </a:tr>
              <a:tr h="643010">
                <a:tc>
                  <a:txBody>
                    <a:bodyPr/>
                    <a:lstStyle/>
                    <a:p>
                      <a:pPr marL="0" marR="0">
                        <a:lnSpc>
                          <a:spcPct val="115000"/>
                        </a:lnSpc>
                        <a:spcBef>
                          <a:spcPts val="0"/>
                        </a:spcBef>
                        <a:spcAft>
                          <a:spcPts val="0"/>
                        </a:spcAft>
                      </a:pPr>
                      <a:r>
                        <a:rPr lang="en-ZA" sz="1600" kern="1200" dirty="0">
                          <a:effectLst/>
                        </a:rPr>
                        <a:t>Mopani </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600" dirty="0">
                          <a:effectLst/>
                        </a:rPr>
                        <a:t>49</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08</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1901</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59</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Nil </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600" kern="1200" dirty="0">
                          <a:effectLst/>
                        </a:rPr>
                        <a:t>Nil </a:t>
                      </a:r>
                      <a:endParaRPr lang="en-US" sz="1100" dirty="0">
                        <a:effectLst/>
                        <a:latin typeface="Calibri"/>
                        <a:ea typeface="Calibri"/>
                        <a:cs typeface="Times New Roman"/>
                      </a:endParaRPr>
                    </a:p>
                  </a:txBody>
                  <a:tcPr/>
                </a:tc>
              </a:tr>
              <a:tr h="643010">
                <a:tc>
                  <a:txBody>
                    <a:bodyPr/>
                    <a:lstStyle/>
                    <a:p>
                      <a:pPr marL="0" marR="0">
                        <a:lnSpc>
                          <a:spcPct val="115000"/>
                        </a:lnSpc>
                        <a:spcBef>
                          <a:spcPts val="0"/>
                        </a:spcBef>
                        <a:spcAft>
                          <a:spcPts val="0"/>
                        </a:spcAft>
                      </a:pPr>
                      <a:r>
                        <a:rPr lang="en-ZA" sz="1600" kern="1200" dirty="0">
                          <a:effectLst/>
                        </a:rPr>
                        <a:t>Sekhukhune </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600" kern="1200" dirty="0">
                          <a:effectLst/>
                        </a:rPr>
                        <a:t>42</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06</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1531</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43</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07</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600" kern="1200" dirty="0">
                          <a:effectLst/>
                        </a:rPr>
                        <a:t>35</a:t>
                      </a:r>
                      <a:endParaRPr lang="en-US" sz="1100" dirty="0">
                        <a:effectLst/>
                        <a:latin typeface="Calibri"/>
                        <a:ea typeface="Calibri"/>
                        <a:cs typeface="Times New Roman"/>
                      </a:endParaRPr>
                    </a:p>
                  </a:txBody>
                  <a:tcPr/>
                </a:tc>
              </a:tr>
              <a:tr h="643010">
                <a:tc>
                  <a:txBody>
                    <a:bodyPr/>
                    <a:lstStyle/>
                    <a:p>
                      <a:pPr marL="0" marR="0">
                        <a:lnSpc>
                          <a:spcPct val="115000"/>
                        </a:lnSpc>
                        <a:spcBef>
                          <a:spcPts val="0"/>
                        </a:spcBef>
                        <a:spcAft>
                          <a:spcPts val="0"/>
                        </a:spcAft>
                      </a:pPr>
                      <a:r>
                        <a:rPr lang="en-ZA" sz="1600" b="0" kern="1200" dirty="0">
                          <a:solidFill>
                            <a:schemeClr val="tx1"/>
                          </a:solidFill>
                          <a:effectLst/>
                        </a:rPr>
                        <a:t>Vhembe </a:t>
                      </a:r>
                      <a:endParaRPr lang="en-US" sz="1100" b="0" dirty="0">
                        <a:solidFill>
                          <a:schemeClr val="tx1"/>
                        </a:solidFill>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600" b="0" kern="1200" dirty="0">
                          <a:solidFill>
                            <a:schemeClr val="tx1"/>
                          </a:solidFill>
                          <a:effectLst/>
                        </a:rPr>
                        <a:t>109</a:t>
                      </a:r>
                      <a:endParaRPr lang="en-US" sz="1100" b="0" dirty="0">
                        <a:solidFill>
                          <a:schemeClr val="tx1"/>
                        </a:solidFill>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b="0" kern="1200" dirty="0">
                          <a:solidFill>
                            <a:schemeClr val="tx1"/>
                          </a:solidFill>
                          <a:effectLst/>
                        </a:rPr>
                        <a:t>40</a:t>
                      </a:r>
                      <a:endParaRPr lang="en-US" sz="1100" b="0" dirty="0">
                        <a:solidFill>
                          <a:schemeClr val="tx1"/>
                        </a:solidFill>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b="0" kern="1200" dirty="0">
                          <a:solidFill>
                            <a:schemeClr val="tx1"/>
                          </a:solidFill>
                          <a:effectLst/>
                        </a:rPr>
                        <a:t>4678</a:t>
                      </a:r>
                      <a:endParaRPr lang="en-US" sz="1100" b="0" dirty="0">
                        <a:solidFill>
                          <a:schemeClr val="tx1"/>
                        </a:solidFill>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b="0" kern="1200" dirty="0">
                          <a:solidFill>
                            <a:schemeClr val="tx1"/>
                          </a:solidFill>
                          <a:effectLst/>
                        </a:rPr>
                        <a:t>159</a:t>
                      </a:r>
                      <a:endParaRPr lang="en-US" sz="1100" b="0" dirty="0">
                        <a:solidFill>
                          <a:schemeClr val="tx1"/>
                        </a:solidFill>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b="0" kern="1200" dirty="0">
                          <a:solidFill>
                            <a:schemeClr val="tx1"/>
                          </a:solidFill>
                          <a:effectLst/>
                        </a:rPr>
                        <a:t>15</a:t>
                      </a:r>
                      <a:endParaRPr lang="en-US" sz="1100" b="0" dirty="0">
                        <a:solidFill>
                          <a:schemeClr val="tx1"/>
                        </a:solidFill>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600" b="0" kern="1200" dirty="0">
                          <a:solidFill>
                            <a:schemeClr val="tx1"/>
                          </a:solidFill>
                          <a:effectLst/>
                        </a:rPr>
                        <a:t>66</a:t>
                      </a:r>
                      <a:endParaRPr lang="en-US" sz="1100" b="0" dirty="0">
                        <a:solidFill>
                          <a:schemeClr val="tx1"/>
                        </a:solidFill>
                        <a:effectLst/>
                        <a:latin typeface="Calibri"/>
                        <a:ea typeface="Calibri"/>
                        <a:cs typeface="Times New Roman"/>
                      </a:endParaRPr>
                    </a:p>
                  </a:txBody>
                  <a:tcPr/>
                </a:tc>
              </a:tr>
              <a:tr h="669800">
                <a:tc>
                  <a:txBody>
                    <a:bodyPr/>
                    <a:lstStyle/>
                    <a:p>
                      <a:pPr marL="0" marR="0">
                        <a:lnSpc>
                          <a:spcPct val="115000"/>
                        </a:lnSpc>
                        <a:spcBef>
                          <a:spcPts val="0"/>
                        </a:spcBef>
                        <a:spcAft>
                          <a:spcPts val="0"/>
                        </a:spcAft>
                      </a:pPr>
                      <a:r>
                        <a:rPr lang="en-ZA" sz="1600" kern="1200" dirty="0">
                          <a:effectLst/>
                        </a:rPr>
                        <a:t>Waterberg </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600" kern="1200" dirty="0">
                          <a:effectLst/>
                        </a:rPr>
                        <a:t>91</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21</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3314</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115</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600" kern="1200" dirty="0">
                          <a:effectLst/>
                        </a:rPr>
                        <a:t>37</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600" kern="1200" dirty="0">
                          <a:effectLst/>
                        </a:rPr>
                        <a:t>12</a:t>
                      </a:r>
                      <a:endParaRPr lang="en-US" sz="1100" dirty="0">
                        <a:effectLst/>
                        <a:latin typeface="Calibri"/>
                        <a:ea typeface="Calibri"/>
                        <a:cs typeface="Times New Roman"/>
                      </a:endParaRPr>
                    </a:p>
                  </a:txBody>
                  <a:tcPr/>
                </a:tc>
              </a:tr>
              <a:tr h="703621">
                <a:tc>
                  <a:txBody>
                    <a:bodyPr/>
                    <a:lstStyle/>
                    <a:p>
                      <a:pPr marL="0" marR="0">
                        <a:lnSpc>
                          <a:spcPct val="115000"/>
                        </a:lnSpc>
                        <a:spcBef>
                          <a:spcPts val="0"/>
                        </a:spcBef>
                        <a:spcAft>
                          <a:spcPts val="0"/>
                        </a:spcAft>
                      </a:pPr>
                      <a:r>
                        <a:rPr lang="en-ZA" sz="1800" dirty="0">
                          <a:effectLst/>
                        </a:rPr>
                        <a:t>TOTAL </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800" kern="1200" dirty="0">
                          <a:effectLst/>
                        </a:rPr>
                        <a:t>301</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800" kern="1200" dirty="0">
                          <a:effectLst/>
                        </a:rPr>
                        <a:t>100</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800" kern="1200" dirty="0">
                          <a:effectLst/>
                        </a:rPr>
                        <a:t>16812</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800" kern="1200" dirty="0">
                          <a:effectLst/>
                        </a:rPr>
                        <a:t>560</a:t>
                      </a:r>
                      <a:endParaRPr lang="en-US" sz="11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0"/>
                        </a:spcAft>
                      </a:pPr>
                      <a:r>
                        <a:rPr lang="en-ZA" sz="1800" kern="1200" dirty="0">
                          <a:effectLst/>
                        </a:rPr>
                        <a:t>68</a:t>
                      </a:r>
                      <a:endParaRPr lang="en-US" sz="1100" dirty="0">
                        <a:effectLst/>
                        <a:latin typeface="Calibri"/>
                        <a:ea typeface="Calibri"/>
                        <a:cs typeface="Times New Roman"/>
                      </a:endParaRPr>
                    </a:p>
                  </a:txBody>
                  <a:tcPr/>
                </a:tc>
                <a:tc>
                  <a:txBody>
                    <a:bodyPr/>
                    <a:lstStyle/>
                    <a:p>
                      <a:pPr marL="0" marR="0" algn="ctr">
                        <a:lnSpc>
                          <a:spcPct val="115000"/>
                        </a:lnSpc>
                        <a:spcBef>
                          <a:spcPts val="0"/>
                        </a:spcBef>
                        <a:spcAft>
                          <a:spcPts val="0"/>
                        </a:spcAft>
                      </a:pPr>
                      <a:r>
                        <a:rPr lang="en-ZA" sz="1800" kern="1200" dirty="0">
                          <a:effectLst/>
                        </a:rPr>
                        <a:t>159</a:t>
                      </a:r>
                      <a:endParaRPr lang="en-US" sz="1100" dirty="0">
                        <a:effectLst/>
                        <a:latin typeface="Calibri"/>
                        <a:ea typeface="Calibri"/>
                        <a:cs typeface="Times New Roman"/>
                      </a:endParaRPr>
                    </a:p>
                  </a:txBody>
                  <a:tcPr/>
                </a:tc>
              </a:tr>
            </a:tbl>
          </a:graphicData>
        </a:graphic>
      </p:graphicFrame>
    </p:spTree>
    <p:extLst>
      <p:ext uri="{BB962C8B-B14F-4D97-AF65-F5344CB8AC3E}">
        <p14:creationId xmlns:p14="http://schemas.microsoft.com/office/powerpoint/2010/main" val="344525346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916832"/>
            <a:ext cx="7620000" cy="1944216"/>
          </a:xfrm>
        </p:spPr>
        <p:txBody>
          <a:bodyPr/>
          <a:lstStyle/>
          <a:p>
            <a:r>
              <a:rPr lang="en-ZA" dirty="0" smtClean="0"/>
              <a:t>EDUCATION SECTOR VALUE CHAIN</a:t>
            </a:r>
            <a:endParaRPr lang="en-ZA" dirty="0"/>
          </a:p>
        </p:txBody>
      </p:sp>
      <p:sp>
        <p:nvSpPr>
          <p:cNvPr id="3" name="Slide Number Placeholder 2"/>
          <p:cNvSpPr>
            <a:spLocks noGrp="1"/>
          </p:cNvSpPr>
          <p:nvPr>
            <p:ph type="sldNum" sz="quarter" idx="12"/>
          </p:nvPr>
        </p:nvSpPr>
        <p:spPr/>
        <p:txBody>
          <a:bodyPr/>
          <a:lstStyle/>
          <a:p>
            <a:pPr>
              <a:defRPr/>
            </a:pPr>
            <a:fld id="{6C308769-088B-42CC-A61E-BC4011AF2EA4}" type="slidenum">
              <a:rPr lang="en-US" smtClean="0"/>
              <a:pPr>
                <a:defRPr/>
              </a:pPr>
              <a:t>39</a:t>
            </a:fld>
            <a:endParaRPr lang="en-US" dirty="0"/>
          </a:p>
        </p:txBody>
      </p:sp>
    </p:spTree>
    <p:extLst>
      <p:ext uri="{BB962C8B-B14F-4D97-AF65-F5344CB8AC3E}">
        <p14:creationId xmlns:p14="http://schemas.microsoft.com/office/powerpoint/2010/main" val="11678949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200" dirty="0" smtClean="0"/>
              <a:t>Mandate</a:t>
            </a:r>
          </a:p>
        </p:txBody>
      </p:sp>
      <p:sp>
        <p:nvSpPr>
          <p:cNvPr id="7171" name="Content Placeholder 2"/>
          <p:cNvSpPr>
            <a:spLocks noGrp="1"/>
          </p:cNvSpPr>
          <p:nvPr>
            <p:ph idx="1"/>
          </p:nvPr>
        </p:nvSpPr>
        <p:spPr>
          <a:xfrm>
            <a:off x="468313" y="990600"/>
            <a:ext cx="8523287" cy="5380038"/>
          </a:xfrm>
        </p:spPr>
        <p:txBody>
          <a:bodyPr/>
          <a:lstStyle/>
          <a:p>
            <a:r>
              <a:rPr lang="en-US" dirty="0" smtClean="0"/>
              <a:t>The Department derives its mandate from:</a:t>
            </a:r>
          </a:p>
          <a:p>
            <a:pPr lvl="1">
              <a:buClr>
                <a:schemeClr val="tx1"/>
              </a:buClr>
              <a:buFont typeface="Arial" charset="0"/>
              <a:buChar char="•"/>
            </a:pPr>
            <a:r>
              <a:rPr lang="en-US" sz="2400" dirty="0" smtClean="0"/>
              <a:t>The Constitution of the Republic of South Africa</a:t>
            </a:r>
          </a:p>
          <a:p>
            <a:pPr lvl="1">
              <a:buClr>
                <a:schemeClr val="tx1"/>
              </a:buClr>
              <a:buFont typeface="Arial" charset="0"/>
              <a:buChar char="•"/>
            </a:pPr>
            <a:r>
              <a:rPr lang="en-US" sz="2400" dirty="0" smtClean="0"/>
              <a:t>National Development Plan</a:t>
            </a:r>
          </a:p>
          <a:p>
            <a:pPr lvl="1">
              <a:buClr>
                <a:schemeClr val="tx1"/>
              </a:buClr>
              <a:buFont typeface="Arial" charset="0"/>
              <a:buChar char="•"/>
            </a:pPr>
            <a:r>
              <a:rPr lang="en-US" sz="2400" dirty="0" smtClean="0"/>
              <a:t>Limpopo Development Plan</a:t>
            </a:r>
          </a:p>
          <a:p>
            <a:pPr lvl="1">
              <a:buClr>
                <a:schemeClr val="tx1"/>
              </a:buClr>
              <a:buFont typeface="Arial" charset="0"/>
              <a:buChar char="•"/>
            </a:pPr>
            <a:r>
              <a:rPr lang="en-US" sz="2400" dirty="0" smtClean="0"/>
              <a:t>Medium Term Strategic Framework</a:t>
            </a:r>
          </a:p>
          <a:p>
            <a:pPr lvl="1">
              <a:buClr>
                <a:schemeClr val="tx1"/>
              </a:buClr>
              <a:buFont typeface="Arial" charset="0"/>
              <a:buChar char="•"/>
            </a:pPr>
            <a:r>
              <a:rPr lang="en-US" sz="2400" dirty="0" smtClean="0"/>
              <a:t>Sector Plan ‘Action Plan to 2019, Towards the Realization of Schooling 2030”</a:t>
            </a:r>
          </a:p>
          <a:p>
            <a:pPr lvl="1">
              <a:buClr>
                <a:schemeClr val="tx1"/>
              </a:buClr>
              <a:buFont typeface="Arial" charset="0"/>
              <a:buChar char="•"/>
            </a:pPr>
            <a:r>
              <a:rPr lang="en-US" sz="2400" dirty="0" smtClean="0"/>
              <a:t>Delivery Agreement between the MEC and the Minister for Basic Education</a:t>
            </a:r>
          </a:p>
          <a:p>
            <a:pPr lvl="1">
              <a:buClr>
                <a:schemeClr val="tx1"/>
              </a:buClr>
              <a:buFont typeface="Arial" charset="0"/>
              <a:buChar char="•"/>
            </a:pPr>
            <a:r>
              <a:rPr lang="en-US" sz="2400" dirty="0" smtClean="0"/>
              <a:t>State of the Nation Address</a:t>
            </a:r>
          </a:p>
          <a:p>
            <a:pPr lvl="1">
              <a:buClr>
                <a:schemeClr val="tx1"/>
              </a:buClr>
              <a:buFont typeface="Arial" charset="0"/>
              <a:buChar char="•"/>
            </a:pPr>
            <a:r>
              <a:rPr lang="en-US" sz="2400" dirty="0" smtClean="0"/>
              <a:t>State of the Province Address</a:t>
            </a:r>
          </a:p>
          <a:p>
            <a:pPr lvl="1"/>
            <a:endParaRPr lang="en-US" dirty="0" smtClean="0"/>
          </a:p>
          <a:p>
            <a:pPr lvl="1"/>
            <a:endParaRPr lang="en-US" dirty="0" smtClean="0"/>
          </a:p>
          <a:p>
            <a:pPr lvl="1"/>
            <a:endParaRPr lang="en-US" dirty="0" smtClean="0"/>
          </a:p>
        </p:txBody>
      </p:sp>
      <p:sp>
        <p:nvSpPr>
          <p:cNvPr id="717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C9B71CA9-B492-42AC-A939-EBBB14A0EED7}" type="slidenum">
              <a:rPr lang="en-ZA" sz="2000" smtClean="0"/>
              <a:pPr/>
              <a:t>4</a:t>
            </a:fld>
            <a:endParaRPr lang="en-ZA" sz="2000" dirty="0" smtClean="0"/>
          </a:p>
        </p:txBody>
      </p:sp>
    </p:spTree>
    <p:extLst>
      <p:ext uri="{BB962C8B-B14F-4D97-AF65-F5344CB8AC3E}">
        <p14:creationId xmlns:p14="http://schemas.microsoft.com/office/powerpoint/2010/main" val="403861743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609600"/>
            <a:ext cx="88392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smtClean="0">
                <a:solidFill>
                  <a:prstClr val="white"/>
                </a:solidFill>
              </a:rPr>
              <a:t>Access</a:t>
            </a:r>
          </a:p>
          <a:p>
            <a:r>
              <a:rPr lang="en-ZA" dirty="0" smtClean="0">
                <a:solidFill>
                  <a:prstClr val="white"/>
                </a:solidFill>
              </a:rPr>
              <a:t>to quality</a:t>
            </a:r>
          </a:p>
          <a:p>
            <a:r>
              <a:rPr lang="en-ZA" dirty="0" smtClean="0">
                <a:solidFill>
                  <a:prstClr val="white"/>
                </a:solidFill>
              </a:rPr>
              <a:t>education</a:t>
            </a:r>
          </a:p>
          <a:p>
            <a:endParaRPr lang="en-ZA" dirty="0">
              <a:solidFill>
                <a:prstClr val="white"/>
              </a:solidFill>
            </a:endParaRPr>
          </a:p>
        </p:txBody>
      </p:sp>
      <p:graphicFrame>
        <p:nvGraphicFramePr>
          <p:cNvPr id="7" name="Diagram 6"/>
          <p:cNvGraphicFramePr/>
          <p:nvPr>
            <p:extLst>
              <p:ext uri="{D42A27DB-BD31-4B8C-83A1-F6EECF244321}">
                <p14:modId xmlns:p14="http://schemas.microsoft.com/office/powerpoint/2010/main" val="2574580861"/>
              </p:ext>
            </p:extLst>
          </p:nvPr>
        </p:nvGraphicFramePr>
        <p:xfrm>
          <a:off x="152400" y="1047466"/>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1187624" y="2233"/>
            <a:ext cx="7620000" cy="6614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ZA" sz="2800" b="1" dirty="0" smtClean="0">
                <a:solidFill>
                  <a:srgbClr val="741202"/>
                </a:solidFill>
                <a:latin typeface="+mn-lt"/>
                <a:ea typeface="+mn-ea"/>
                <a:cs typeface="+mn-cs"/>
              </a:rPr>
              <a:t>EDUCATION SECTOR VALUE CHAIN</a:t>
            </a:r>
            <a:endParaRPr lang="en-ZA" sz="2800" b="1" kern="1200" dirty="0">
              <a:solidFill>
                <a:srgbClr val="741202"/>
              </a:solidFill>
              <a:latin typeface="+mn-lt"/>
              <a:ea typeface="+mn-ea"/>
              <a:cs typeface="+mn-cs"/>
            </a:endParaRPr>
          </a:p>
        </p:txBody>
      </p:sp>
    </p:spTree>
    <p:extLst>
      <p:ext uri="{BB962C8B-B14F-4D97-AF65-F5344CB8AC3E}">
        <p14:creationId xmlns:p14="http://schemas.microsoft.com/office/powerpoint/2010/main" val="259209797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01000" cy="563562"/>
          </a:xfrm>
        </p:spPr>
        <p:txBody>
          <a:bodyPr/>
          <a:lstStyle/>
          <a:p>
            <a:r>
              <a:rPr lang="en-ZA" b="1" dirty="0" smtClean="0">
                <a:solidFill>
                  <a:srgbClr val="009999"/>
                </a:solidFill>
              </a:rPr>
              <a:t>Education and Training Value Chain</a:t>
            </a:r>
            <a:endParaRPr lang="en-ZA" b="1" dirty="0">
              <a:solidFill>
                <a:srgbClr val="009999"/>
              </a:solidFill>
            </a:endParaRPr>
          </a:p>
        </p:txBody>
      </p:sp>
      <p:graphicFrame>
        <p:nvGraphicFramePr>
          <p:cNvPr id="5" name="Diagram 4"/>
          <p:cNvGraphicFramePr/>
          <p:nvPr>
            <p:extLst>
              <p:ext uri="{D42A27DB-BD31-4B8C-83A1-F6EECF244321}">
                <p14:modId xmlns:p14="http://schemas.microsoft.com/office/powerpoint/2010/main" val="476462132"/>
              </p:ext>
            </p:extLst>
          </p:nvPr>
        </p:nvGraphicFramePr>
        <p:xfrm>
          <a:off x="76200" y="838200"/>
          <a:ext cx="8914427"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urved Connector 6"/>
          <p:cNvCxnSpPr/>
          <p:nvPr/>
        </p:nvCxnSpPr>
        <p:spPr>
          <a:xfrm rot="5400000" flipH="1" flipV="1">
            <a:off x="2531423" y="2895600"/>
            <a:ext cx="2514602" cy="2209801"/>
          </a:xfrm>
          <a:prstGeom prst="curvedConnector3">
            <a:avLst>
              <a:gd name="adj1" fmla="val 78808"/>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flipV="1">
            <a:off x="2743200" y="3770416"/>
            <a:ext cx="1731979" cy="801584"/>
          </a:xfrm>
          <a:prstGeom prst="curved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21" name="Diagram 20"/>
          <p:cNvGraphicFramePr/>
          <p:nvPr>
            <p:extLst>
              <p:ext uri="{D42A27DB-BD31-4B8C-83A1-F6EECF244321}">
                <p14:modId xmlns:p14="http://schemas.microsoft.com/office/powerpoint/2010/main" val="75942426"/>
              </p:ext>
            </p:extLst>
          </p:nvPr>
        </p:nvGraphicFramePr>
        <p:xfrm>
          <a:off x="6668381" y="4499758"/>
          <a:ext cx="2323219" cy="17895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Diagram 25"/>
          <p:cNvGraphicFramePr/>
          <p:nvPr>
            <p:extLst>
              <p:ext uri="{D42A27DB-BD31-4B8C-83A1-F6EECF244321}">
                <p14:modId xmlns:p14="http://schemas.microsoft.com/office/powerpoint/2010/main" val="1108407294"/>
              </p:ext>
            </p:extLst>
          </p:nvPr>
        </p:nvGraphicFramePr>
        <p:xfrm>
          <a:off x="6553200" y="990600"/>
          <a:ext cx="2743200" cy="1600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 name="Diagram 3"/>
          <p:cNvGraphicFramePr/>
          <p:nvPr>
            <p:extLst>
              <p:ext uri="{D42A27DB-BD31-4B8C-83A1-F6EECF244321}">
                <p14:modId xmlns:p14="http://schemas.microsoft.com/office/powerpoint/2010/main" val="1586518059"/>
              </p:ext>
            </p:extLst>
          </p:nvPr>
        </p:nvGraphicFramePr>
        <p:xfrm>
          <a:off x="283524" y="762000"/>
          <a:ext cx="3505200" cy="2260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Oval 7"/>
          <p:cNvSpPr/>
          <p:nvPr/>
        </p:nvSpPr>
        <p:spPr>
          <a:xfrm>
            <a:off x="5191001" y="533400"/>
            <a:ext cx="1295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prstClr val="white"/>
                </a:solidFill>
              </a:rPr>
              <a:t>Quality of Life</a:t>
            </a:r>
            <a:endParaRPr lang="en-ZA" dirty="0">
              <a:solidFill>
                <a:prstClr val="white"/>
              </a:solidFill>
            </a:endParaRPr>
          </a:p>
        </p:txBody>
      </p:sp>
      <p:graphicFrame>
        <p:nvGraphicFramePr>
          <p:cNvPr id="10" name="Diagram 9"/>
          <p:cNvGraphicFramePr/>
          <p:nvPr>
            <p:extLst>
              <p:ext uri="{D42A27DB-BD31-4B8C-83A1-F6EECF244321}">
                <p14:modId xmlns:p14="http://schemas.microsoft.com/office/powerpoint/2010/main" val="3200959836"/>
              </p:ext>
            </p:extLst>
          </p:nvPr>
        </p:nvGraphicFramePr>
        <p:xfrm>
          <a:off x="223652" y="3124200"/>
          <a:ext cx="2438400" cy="1905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3074581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21" grpId="0">
        <p:bldAsOne/>
      </p:bldGraphic>
      <p:bldGraphic spid="26" grpId="0">
        <p:bldAsOne/>
      </p:bldGraphic>
      <p:bldGraphic spid="4" grpId="0">
        <p:bldAsOne/>
      </p:bldGraphic>
      <p:bldP spid="8" grpId="0" animBg="1"/>
      <p:bldGraphic spid="10"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Object 84" hidden="1"/>
          <p:cNvGraphicFramePr>
            <a:graphicFrameLocks noChangeAspect="1"/>
          </p:cNvGraphicFramePr>
          <p:nvPr>
            <p:custDataLst>
              <p:tags r:id="rId3"/>
            </p:custDataLst>
            <p:extLst>
              <p:ext uri="{D42A27DB-BD31-4B8C-83A1-F6EECF244321}">
                <p14:modId xmlns:p14="http://schemas.microsoft.com/office/powerpoint/2010/main" val="3695241316"/>
              </p:ext>
            </p:extLst>
          </p:nvPr>
        </p:nvGraphicFramePr>
        <p:xfrm>
          <a:off x="1621" y="1623"/>
          <a:ext cx="1619" cy="1619"/>
        </p:xfrm>
        <a:graphic>
          <a:graphicData uri="http://schemas.openxmlformats.org/presentationml/2006/ole">
            <mc:AlternateContent xmlns:mc="http://schemas.openxmlformats.org/markup-compatibility/2006">
              <mc:Choice xmlns:v="urn:schemas-microsoft-com:vml" Requires="v">
                <p:oleObj spid="_x0000_s15471"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621" y="1623"/>
                        <a:ext cx="1619" cy="1619"/>
                      </a:xfrm>
                      <a:prstGeom prst="rect">
                        <a:avLst/>
                      </a:prstGeom>
                    </p:spPr>
                  </p:pic>
                </p:oleObj>
              </mc:Fallback>
            </mc:AlternateContent>
          </a:graphicData>
        </a:graphic>
      </p:graphicFrame>
      <p:sp>
        <p:nvSpPr>
          <p:cNvPr id="26665" name="Rectangle 26664"/>
          <p:cNvSpPr>
            <a:spLocks/>
          </p:cNvSpPr>
          <p:nvPr/>
        </p:nvSpPr>
        <p:spPr>
          <a:xfrm>
            <a:off x="313719" y="1316611"/>
            <a:ext cx="8536895" cy="4908638"/>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smtClean="0">
              <a:solidFill>
                <a:srgbClr val="000000"/>
              </a:solidFill>
            </a:endParaRPr>
          </a:p>
        </p:txBody>
      </p:sp>
      <p:cxnSp>
        <p:nvCxnSpPr>
          <p:cNvPr id="38" name="AutoShape 249"/>
          <p:cNvCxnSpPr>
            <a:cxnSpLocks noChangeShapeType="1"/>
          </p:cNvCxnSpPr>
          <p:nvPr/>
        </p:nvCxnSpPr>
        <p:spPr bwMode="gray">
          <a:xfrm>
            <a:off x="2537312" y="1432594"/>
            <a:ext cx="2880000"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AutoShape 250"/>
          <p:cNvSpPr>
            <a:spLocks noChangeArrowheads="1"/>
          </p:cNvSpPr>
          <p:nvPr/>
        </p:nvSpPr>
        <p:spPr bwMode="gray">
          <a:xfrm>
            <a:off x="2554523" y="1090395"/>
            <a:ext cx="2880000" cy="22621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fontAlgn="base">
              <a:spcBef>
                <a:spcPct val="0"/>
              </a:spcBef>
              <a:spcAft>
                <a:spcPct val="0"/>
              </a:spcAft>
            </a:pPr>
            <a:r>
              <a:rPr lang="en-US" sz="1350" b="1" dirty="0" smtClean="0">
                <a:solidFill>
                  <a:srgbClr val="910002"/>
                </a:solidFill>
              </a:rPr>
              <a:t>Ideal end-state</a:t>
            </a:r>
            <a:endParaRPr lang="en-US" sz="1350" b="1" dirty="0">
              <a:solidFill>
                <a:srgbClr val="910002"/>
              </a:solidFill>
            </a:endParaRPr>
          </a:p>
        </p:txBody>
      </p:sp>
      <p:cxnSp>
        <p:nvCxnSpPr>
          <p:cNvPr id="75" name="AutoShape 249"/>
          <p:cNvCxnSpPr>
            <a:cxnSpLocks noChangeShapeType="1"/>
          </p:cNvCxnSpPr>
          <p:nvPr/>
        </p:nvCxnSpPr>
        <p:spPr bwMode="gray">
          <a:xfrm>
            <a:off x="2548517" y="3501008"/>
            <a:ext cx="6190227" cy="0"/>
          </a:xfrm>
          <a:prstGeom prst="straightConnector1">
            <a:avLst/>
          </a:prstGeom>
          <a:noFill/>
          <a:ln w="9525">
            <a:solidFill>
              <a:schemeClr val="accent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AutoShape 249"/>
          <p:cNvCxnSpPr>
            <a:cxnSpLocks noChangeShapeType="1"/>
          </p:cNvCxnSpPr>
          <p:nvPr/>
        </p:nvCxnSpPr>
        <p:spPr bwMode="gray">
          <a:xfrm>
            <a:off x="2565109" y="4509120"/>
            <a:ext cx="6190227" cy="0"/>
          </a:xfrm>
          <a:prstGeom prst="straightConnector1">
            <a:avLst/>
          </a:prstGeom>
          <a:noFill/>
          <a:ln w="9525">
            <a:solidFill>
              <a:schemeClr val="accent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AutoShape 249"/>
          <p:cNvCxnSpPr>
            <a:cxnSpLocks noChangeShapeType="1"/>
          </p:cNvCxnSpPr>
          <p:nvPr/>
        </p:nvCxnSpPr>
        <p:spPr bwMode="gray">
          <a:xfrm>
            <a:off x="2527549" y="2196706"/>
            <a:ext cx="6190227" cy="0"/>
          </a:xfrm>
          <a:prstGeom prst="straightConnector1">
            <a:avLst/>
          </a:prstGeom>
          <a:noFill/>
          <a:ln w="9525">
            <a:solidFill>
              <a:schemeClr val="accent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AutoShape 250"/>
          <p:cNvSpPr>
            <a:spLocks noChangeArrowheads="1"/>
          </p:cNvSpPr>
          <p:nvPr/>
        </p:nvSpPr>
        <p:spPr bwMode="gray">
          <a:xfrm>
            <a:off x="5494301" y="1090393"/>
            <a:ext cx="3240000" cy="22621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fontAlgn="base">
              <a:spcBef>
                <a:spcPct val="0"/>
              </a:spcBef>
              <a:spcAft>
                <a:spcPct val="0"/>
              </a:spcAft>
            </a:pPr>
            <a:r>
              <a:rPr lang="en-US" sz="1350" b="1" dirty="0" smtClean="0">
                <a:solidFill>
                  <a:srgbClr val="910002"/>
                </a:solidFill>
              </a:rPr>
              <a:t>Associated initiatives</a:t>
            </a:r>
            <a:endParaRPr lang="en-US" sz="1350" b="1" dirty="0">
              <a:solidFill>
                <a:srgbClr val="910002"/>
              </a:solidFill>
            </a:endParaRPr>
          </a:p>
        </p:txBody>
      </p:sp>
      <p:grpSp>
        <p:nvGrpSpPr>
          <p:cNvPr id="7" name="Group 6"/>
          <p:cNvGrpSpPr/>
          <p:nvPr/>
        </p:nvGrpSpPr>
        <p:grpSpPr>
          <a:xfrm>
            <a:off x="431272" y="1316610"/>
            <a:ext cx="1982829" cy="772780"/>
            <a:chOff x="315958" y="1385629"/>
            <a:chExt cx="2046748" cy="772780"/>
          </a:xfrm>
        </p:grpSpPr>
        <p:sp>
          <p:nvSpPr>
            <p:cNvPr id="50" name="TextBox 75"/>
            <p:cNvSpPr txBox="1">
              <a:spLocks/>
            </p:cNvSpPr>
            <p:nvPr>
              <p:custDataLst>
                <p:tags r:id="rId7"/>
              </p:custDataLst>
            </p:nvPr>
          </p:nvSpPr>
          <p:spPr>
            <a:xfrm>
              <a:off x="315958" y="1385629"/>
              <a:ext cx="1692442" cy="772780"/>
            </a:xfrm>
            <a:prstGeom prst="rect">
              <a:avLst/>
            </a:prstGeom>
            <a:solidFill>
              <a:schemeClr val="accent1"/>
            </a:solidFill>
            <a:ln w="9525">
              <a:solidFill>
                <a:schemeClr val="bg1"/>
              </a:solid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buClr>
                  <a:srgbClr val="000000"/>
                </a:buClr>
              </a:pPr>
              <a:r>
                <a:rPr lang="en-US" sz="1350" dirty="0" smtClean="0">
                  <a:solidFill>
                    <a:srgbClr val="000000"/>
                  </a:solidFill>
                </a:rPr>
                <a:t>Clear</a:t>
              </a:r>
              <a:r>
                <a:rPr lang="en-US" sz="1350" b="1" dirty="0" smtClean="0">
                  <a:solidFill>
                    <a:srgbClr val="000000"/>
                  </a:solidFill>
                </a:rPr>
                <a:t> </a:t>
              </a:r>
              <a:r>
                <a:rPr lang="en-US" sz="1350" b="1" dirty="0" smtClean="0">
                  <a:solidFill>
                    <a:srgbClr val="910002"/>
                  </a:solidFill>
                </a:rPr>
                <a:t>mandate</a:t>
              </a:r>
              <a:r>
                <a:rPr lang="en-US" sz="1350" b="1" dirty="0" smtClean="0">
                  <a:solidFill>
                    <a:srgbClr val="000000"/>
                  </a:solidFill>
                </a:rPr>
                <a:t> </a:t>
              </a:r>
              <a:br>
                <a:rPr lang="en-US" sz="1350" b="1" dirty="0" smtClean="0">
                  <a:solidFill>
                    <a:srgbClr val="000000"/>
                  </a:solidFill>
                </a:rPr>
              </a:br>
              <a:r>
                <a:rPr lang="en-US" sz="1350" dirty="0" smtClean="0">
                  <a:solidFill>
                    <a:srgbClr val="000000"/>
                  </a:solidFill>
                </a:rPr>
                <a:t>and effective </a:t>
              </a:r>
              <a:r>
                <a:rPr lang="en-US" sz="1350" b="1" dirty="0" smtClean="0">
                  <a:solidFill>
                    <a:srgbClr val="910002"/>
                  </a:solidFill>
                </a:rPr>
                <a:t>structure</a:t>
              </a:r>
              <a:endParaRPr lang="en-US" sz="1350" dirty="0">
                <a:solidFill>
                  <a:srgbClr val="910002"/>
                </a:solidFill>
              </a:endParaRPr>
            </a:p>
          </p:txBody>
        </p:sp>
        <p:sp>
          <p:nvSpPr>
            <p:cNvPr id="30" name="Oval 29"/>
            <p:cNvSpPr>
              <a:spLocks/>
            </p:cNvSpPr>
            <p:nvPr/>
          </p:nvSpPr>
          <p:spPr>
            <a:xfrm>
              <a:off x="1589926" y="1385629"/>
              <a:ext cx="772780" cy="772780"/>
            </a:xfrm>
            <a:prstGeom prst="ellips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1350" dirty="0" smtClean="0">
                <a:solidFill>
                  <a:srgbClr val="000000"/>
                </a:solidFill>
              </a:endParaRPr>
            </a:p>
          </p:txBody>
        </p:sp>
        <p:pic>
          <p:nvPicPr>
            <p:cNvPr id="26651" name="Picture 27" descr="http://med.mahidol.ac.th/obgyn/sites/default/files/public/img/Organization-Chart-Icon-110518582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27245" y="1522948"/>
              <a:ext cx="498142" cy="498142"/>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Rectangle 55"/>
          <p:cNvSpPr txBox="1">
            <a:spLocks/>
          </p:cNvSpPr>
          <p:nvPr/>
        </p:nvSpPr>
        <p:spPr>
          <a:xfrm>
            <a:off x="2536232" y="1497139"/>
            <a:ext cx="2880000" cy="6409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buClr>
                <a:srgbClr val="000000"/>
              </a:buClr>
            </a:pPr>
            <a:r>
              <a:rPr lang="en-US" sz="1350" dirty="0" smtClean="0">
                <a:solidFill>
                  <a:srgbClr val="000000"/>
                </a:solidFill>
              </a:rPr>
              <a:t>Policy </a:t>
            </a:r>
            <a:r>
              <a:rPr lang="en-US" sz="1350" dirty="0">
                <a:solidFill>
                  <a:srgbClr val="000000"/>
                </a:solidFill>
              </a:rPr>
              <a:t>basis</a:t>
            </a:r>
            <a:r>
              <a:rPr lang="en-US" sz="1350" dirty="0" smtClean="0">
                <a:solidFill>
                  <a:srgbClr val="000000"/>
                </a:solidFill>
              </a:rPr>
              <a:t> for the </a:t>
            </a:r>
            <a:r>
              <a:rPr lang="en-US" sz="1350" dirty="0">
                <a:solidFill>
                  <a:srgbClr val="000000"/>
                </a:solidFill>
              </a:rPr>
              <a:t>role and structure of districts and circuits, to ensure effective school coverage</a:t>
            </a:r>
          </a:p>
        </p:txBody>
      </p:sp>
      <p:sp>
        <p:nvSpPr>
          <p:cNvPr id="65" name="Rectangle 55"/>
          <p:cNvSpPr txBox="1">
            <a:spLocks/>
          </p:cNvSpPr>
          <p:nvPr/>
        </p:nvSpPr>
        <p:spPr>
          <a:xfrm>
            <a:off x="5790711" y="1497140"/>
            <a:ext cx="2952000" cy="4154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fontAlgn="base">
              <a:spcBef>
                <a:spcPct val="0"/>
              </a:spcBef>
              <a:spcAft>
                <a:spcPct val="0"/>
              </a:spcAft>
              <a:buClr>
                <a:srgbClr val="000000"/>
              </a:buClr>
              <a:buFont typeface="Arial" charset="0"/>
              <a:buNone/>
            </a:pPr>
            <a:r>
              <a:rPr lang="en-US" sz="1350" dirty="0" smtClean="0">
                <a:solidFill>
                  <a:srgbClr val="000000"/>
                </a:solidFill>
              </a:rPr>
              <a:t>Publish and </a:t>
            </a:r>
            <a:r>
              <a:rPr lang="en-US" sz="1350" dirty="0">
                <a:solidFill>
                  <a:srgbClr val="000000"/>
                </a:solidFill>
              </a:rPr>
              <a:t>embed flexible</a:t>
            </a:r>
            <a:r>
              <a:rPr lang="en-US" sz="1350" b="1" dirty="0" smtClean="0">
                <a:solidFill>
                  <a:srgbClr val="910002"/>
                </a:solidFill>
              </a:rPr>
              <a:t> norms </a:t>
            </a:r>
            <a:r>
              <a:rPr lang="en-US" sz="1350" b="1" dirty="0">
                <a:solidFill>
                  <a:srgbClr val="910002"/>
                </a:solidFill>
              </a:rPr>
              <a:t>and standards into </a:t>
            </a:r>
            <a:r>
              <a:rPr lang="en-US" sz="1350" b="1" dirty="0" smtClean="0">
                <a:solidFill>
                  <a:srgbClr val="910002"/>
                </a:solidFill>
              </a:rPr>
              <a:t>regulations</a:t>
            </a:r>
            <a:endParaRPr lang="en-US" sz="1350" b="1" dirty="0">
              <a:solidFill>
                <a:srgbClr val="910002"/>
              </a:solidFill>
            </a:endParaRPr>
          </a:p>
        </p:txBody>
      </p:sp>
      <p:sp>
        <p:nvSpPr>
          <p:cNvPr id="67" name="Marvin tracker circle"/>
          <p:cNvSpPr/>
          <p:nvPr/>
        </p:nvSpPr>
        <p:spPr>
          <a:xfrm>
            <a:off x="5515335" y="1497141"/>
            <a:ext cx="214656" cy="22221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fontAlgn="base">
              <a:spcBef>
                <a:spcPct val="0"/>
              </a:spcBef>
              <a:spcAft>
                <a:spcPct val="0"/>
              </a:spcAft>
            </a:pPr>
            <a:r>
              <a:rPr lang="en-US" sz="1350" b="1" dirty="0" smtClean="0">
                <a:solidFill>
                  <a:srgbClr val="910002"/>
                </a:solidFill>
              </a:rPr>
              <a:t>1</a:t>
            </a:r>
          </a:p>
        </p:txBody>
      </p:sp>
      <p:sp>
        <p:nvSpPr>
          <p:cNvPr id="41" name="Rectangle 55"/>
          <p:cNvSpPr txBox="1">
            <a:spLocks/>
          </p:cNvSpPr>
          <p:nvPr/>
        </p:nvSpPr>
        <p:spPr>
          <a:xfrm>
            <a:off x="2527548" y="2247389"/>
            <a:ext cx="2880000"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buClr>
                <a:srgbClr val="000000"/>
              </a:buClr>
            </a:pPr>
            <a:r>
              <a:rPr lang="en-US" sz="1350" dirty="0" smtClean="0">
                <a:solidFill>
                  <a:srgbClr val="000000"/>
                </a:solidFill>
              </a:rPr>
              <a:t>Districts and circuits have </a:t>
            </a:r>
            <a:r>
              <a:rPr lang="en-US" sz="1350" dirty="0">
                <a:solidFill>
                  <a:srgbClr val="000000"/>
                </a:solidFill>
              </a:rPr>
              <a:t>enough people in the right roles, who know their responsibilities, and have the capabilities and skills to fulfil them</a:t>
            </a:r>
          </a:p>
        </p:txBody>
      </p:sp>
      <p:grpSp>
        <p:nvGrpSpPr>
          <p:cNvPr id="13" name="Group 12"/>
          <p:cNvGrpSpPr/>
          <p:nvPr/>
        </p:nvGrpSpPr>
        <p:grpSpPr>
          <a:xfrm>
            <a:off x="431272" y="2210388"/>
            <a:ext cx="1982829" cy="1188268"/>
            <a:chOff x="315958" y="2278077"/>
            <a:chExt cx="2046748" cy="1188268"/>
          </a:xfrm>
        </p:grpSpPr>
        <p:sp>
          <p:nvSpPr>
            <p:cNvPr id="39" name="TextBox 75"/>
            <p:cNvSpPr txBox="1">
              <a:spLocks/>
            </p:cNvSpPr>
            <p:nvPr>
              <p:custDataLst>
                <p:tags r:id="rId6"/>
              </p:custDataLst>
            </p:nvPr>
          </p:nvSpPr>
          <p:spPr>
            <a:xfrm>
              <a:off x="315958" y="2278077"/>
              <a:ext cx="1692442" cy="1188268"/>
            </a:xfrm>
            <a:prstGeom prst="rect">
              <a:avLst/>
            </a:prstGeom>
            <a:solidFill>
              <a:schemeClr val="accent1"/>
            </a:solidFill>
            <a:ln w="9525">
              <a:solidFill>
                <a:schemeClr val="bg1"/>
              </a:solid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buClr>
                  <a:srgbClr val="000000"/>
                </a:buClr>
              </a:pPr>
              <a:r>
                <a:rPr lang="en-US" sz="1350" dirty="0" smtClean="0">
                  <a:solidFill>
                    <a:srgbClr val="000000"/>
                  </a:solidFill>
                </a:rPr>
                <a:t>Right</a:t>
              </a:r>
              <a:r>
                <a:rPr lang="en-US" sz="1350" b="1" dirty="0" smtClean="0">
                  <a:solidFill>
                    <a:srgbClr val="000000"/>
                  </a:solidFill>
                </a:rPr>
                <a:t> </a:t>
              </a:r>
              <a:r>
                <a:rPr lang="en-US" sz="1350" b="1" dirty="0" smtClean="0">
                  <a:solidFill>
                    <a:srgbClr val="910002"/>
                  </a:solidFill>
                </a:rPr>
                <a:t>people</a:t>
              </a:r>
              <a:r>
                <a:rPr lang="en-US" sz="1350" dirty="0" smtClean="0">
                  <a:solidFill>
                    <a:srgbClr val="000000"/>
                  </a:solidFill>
                </a:rPr>
                <a:t> </a:t>
              </a:r>
              <a:br>
                <a:rPr lang="en-US" sz="1350" dirty="0" smtClean="0">
                  <a:solidFill>
                    <a:srgbClr val="000000"/>
                  </a:solidFill>
                </a:rPr>
              </a:br>
              <a:r>
                <a:rPr lang="en-US" sz="1350" dirty="0" smtClean="0">
                  <a:solidFill>
                    <a:srgbClr val="000000"/>
                  </a:solidFill>
                </a:rPr>
                <a:t>in the right </a:t>
              </a:r>
              <a:br>
                <a:rPr lang="en-US" sz="1350" dirty="0" smtClean="0">
                  <a:solidFill>
                    <a:srgbClr val="000000"/>
                  </a:solidFill>
                </a:rPr>
              </a:br>
              <a:r>
                <a:rPr lang="en-US" sz="1350" dirty="0" smtClean="0">
                  <a:solidFill>
                    <a:srgbClr val="000000"/>
                  </a:solidFill>
                </a:rPr>
                <a:t>roles</a:t>
              </a:r>
              <a:endParaRPr lang="en-US" sz="1350" dirty="0">
                <a:solidFill>
                  <a:srgbClr val="000000"/>
                </a:solidFill>
              </a:endParaRPr>
            </a:p>
          </p:txBody>
        </p:sp>
        <p:sp>
          <p:nvSpPr>
            <p:cNvPr id="63" name="Oval 62"/>
            <p:cNvSpPr/>
            <p:nvPr/>
          </p:nvSpPr>
          <p:spPr>
            <a:xfrm>
              <a:off x="1589926" y="2485821"/>
              <a:ext cx="772780" cy="772780"/>
            </a:xfrm>
            <a:prstGeom prst="ellips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1350" dirty="0" smtClean="0">
                <a:solidFill>
                  <a:srgbClr val="000000"/>
                </a:solidFill>
              </a:endParaRPr>
            </a:p>
          </p:txBody>
        </p:sp>
        <p:pic>
          <p:nvPicPr>
            <p:cNvPr id="26654" name="Picture 30" descr="http://icons.iconarchive.com/icons/aha-soft/people/256/check-user-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29232" y="2625127"/>
              <a:ext cx="494168" cy="494168"/>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Marvin tracker circle"/>
          <p:cNvSpPr/>
          <p:nvPr/>
        </p:nvSpPr>
        <p:spPr>
          <a:xfrm>
            <a:off x="5515333" y="2689386"/>
            <a:ext cx="214656" cy="22221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fontAlgn="base">
              <a:spcBef>
                <a:spcPct val="0"/>
              </a:spcBef>
              <a:spcAft>
                <a:spcPct val="0"/>
              </a:spcAft>
            </a:pPr>
            <a:r>
              <a:rPr lang="en-US" sz="1350" b="1" dirty="0" smtClean="0">
                <a:solidFill>
                  <a:srgbClr val="910002"/>
                </a:solidFill>
              </a:rPr>
              <a:t>3</a:t>
            </a:r>
          </a:p>
        </p:txBody>
      </p:sp>
      <p:sp>
        <p:nvSpPr>
          <p:cNvPr id="79" name="Rectangle 55"/>
          <p:cNvSpPr txBox="1">
            <a:spLocks/>
          </p:cNvSpPr>
          <p:nvPr/>
        </p:nvSpPr>
        <p:spPr>
          <a:xfrm>
            <a:off x="5790711" y="2680218"/>
            <a:ext cx="2952000" cy="2077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fontAlgn="base">
              <a:spcBef>
                <a:spcPct val="0"/>
              </a:spcBef>
              <a:spcAft>
                <a:spcPct val="0"/>
              </a:spcAft>
              <a:buClr>
                <a:srgbClr val="000000"/>
              </a:buClr>
              <a:buFont typeface="Arial" charset="0"/>
              <a:buNone/>
            </a:pPr>
            <a:r>
              <a:rPr lang="en-US" sz="1350" b="1" dirty="0" smtClean="0">
                <a:solidFill>
                  <a:srgbClr val="910002"/>
                </a:solidFill>
              </a:rPr>
              <a:t>Fill </a:t>
            </a:r>
            <a:r>
              <a:rPr lang="en-US" sz="1350" b="1" dirty="0">
                <a:solidFill>
                  <a:srgbClr val="910002"/>
                </a:solidFill>
              </a:rPr>
              <a:t>critical vacancies</a:t>
            </a:r>
          </a:p>
        </p:txBody>
      </p:sp>
      <p:sp>
        <p:nvSpPr>
          <p:cNvPr id="69" name="Marvin tracker circle"/>
          <p:cNvSpPr/>
          <p:nvPr/>
        </p:nvSpPr>
        <p:spPr>
          <a:xfrm>
            <a:off x="5527771" y="2210388"/>
            <a:ext cx="214656" cy="22221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fontAlgn="base">
              <a:spcBef>
                <a:spcPct val="0"/>
              </a:spcBef>
              <a:spcAft>
                <a:spcPct val="0"/>
              </a:spcAft>
            </a:pPr>
            <a:r>
              <a:rPr lang="en-US" sz="1350" b="1" dirty="0" smtClean="0">
                <a:solidFill>
                  <a:srgbClr val="910002"/>
                </a:solidFill>
              </a:rPr>
              <a:t>2</a:t>
            </a:r>
          </a:p>
        </p:txBody>
      </p:sp>
      <p:sp>
        <p:nvSpPr>
          <p:cNvPr id="80" name="Rectangle 55"/>
          <p:cNvSpPr txBox="1">
            <a:spLocks/>
          </p:cNvSpPr>
          <p:nvPr/>
        </p:nvSpPr>
        <p:spPr>
          <a:xfrm>
            <a:off x="5797977" y="2196707"/>
            <a:ext cx="2952000" cy="4154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fontAlgn="base">
              <a:spcBef>
                <a:spcPct val="0"/>
              </a:spcBef>
              <a:spcAft>
                <a:spcPct val="0"/>
              </a:spcAft>
              <a:buClr>
                <a:srgbClr val="000000"/>
              </a:buClr>
              <a:buFont typeface="Arial" charset="0"/>
              <a:buNone/>
            </a:pPr>
            <a:r>
              <a:rPr lang="en-US" sz="1350" dirty="0">
                <a:solidFill>
                  <a:srgbClr val="000000"/>
                </a:solidFill>
              </a:rPr>
              <a:t>Clarify</a:t>
            </a:r>
            <a:r>
              <a:rPr lang="en-US" sz="1350" b="1" dirty="0" smtClean="0">
                <a:solidFill>
                  <a:srgbClr val="910002"/>
                </a:solidFill>
              </a:rPr>
              <a:t> roles, responsibilities and KPIs</a:t>
            </a:r>
            <a:r>
              <a:rPr lang="en-US" sz="1350" dirty="0" smtClean="0">
                <a:solidFill>
                  <a:srgbClr val="000000"/>
                </a:solidFill>
              </a:rPr>
              <a:t>; formalize recruitment criteria</a:t>
            </a:r>
            <a:endParaRPr lang="en-US" sz="1350" b="1" dirty="0">
              <a:solidFill>
                <a:srgbClr val="910002"/>
              </a:solidFill>
            </a:endParaRPr>
          </a:p>
        </p:txBody>
      </p:sp>
      <p:sp>
        <p:nvSpPr>
          <p:cNvPr id="72" name="Marvin tracker circle"/>
          <p:cNvSpPr/>
          <p:nvPr/>
        </p:nvSpPr>
        <p:spPr>
          <a:xfrm>
            <a:off x="5527771" y="2998591"/>
            <a:ext cx="214656" cy="22221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fontAlgn="base">
              <a:spcBef>
                <a:spcPct val="0"/>
              </a:spcBef>
              <a:spcAft>
                <a:spcPct val="0"/>
              </a:spcAft>
            </a:pPr>
            <a:r>
              <a:rPr lang="en-US" sz="1350" b="1" dirty="0" smtClean="0">
                <a:solidFill>
                  <a:srgbClr val="910002"/>
                </a:solidFill>
              </a:rPr>
              <a:t>4</a:t>
            </a:r>
          </a:p>
        </p:txBody>
      </p:sp>
      <p:sp>
        <p:nvSpPr>
          <p:cNvPr id="81" name="Rectangle 55"/>
          <p:cNvSpPr txBox="1">
            <a:spLocks/>
          </p:cNvSpPr>
          <p:nvPr/>
        </p:nvSpPr>
        <p:spPr>
          <a:xfrm>
            <a:off x="5782301" y="2980906"/>
            <a:ext cx="2952000" cy="4154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fontAlgn="base">
              <a:spcBef>
                <a:spcPct val="0"/>
              </a:spcBef>
              <a:spcAft>
                <a:spcPct val="0"/>
              </a:spcAft>
              <a:buClr>
                <a:srgbClr val="000000"/>
              </a:buClr>
              <a:buFont typeface="Arial" charset="0"/>
              <a:buNone/>
            </a:pPr>
            <a:r>
              <a:rPr lang="en-US" sz="1350" dirty="0">
                <a:solidFill>
                  <a:srgbClr val="000000"/>
                </a:solidFill>
              </a:rPr>
              <a:t>Build key competencies through </a:t>
            </a:r>
            <a:r>
              <a:rPr lang="en-US" sz="1350" b="1" dirty="0">
                <a:solidFill>
                  <a:srgbClr val="910002"/>
                </a:solidFill>
              </a:rPr>
              <a:t>capability building</a:t>
            </a:r>
          </a:p>
        </p:txBody>
      </p:sp>
      <p:pic>
        <p:nvPicPr>
          <p:cNvPr id="26656" name="Picture 32" descr="https://webtide.com/wp-content/uploads/2013/12/develop-icon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7114" y="3915680"/>
            <a:ext cx="465335" cy="425677"/>
          </a:xfrm>
          <a:prstGeom prst="rect">
            <a:avLst/>
          </a:prstGeom>
          <a:noFill/>
          <a:extLst>
            <a:ext uri="{909E8E84-426E-40DD-AFC4-6F175D3DCCD1}">
              <a14:hiddenFill xmlns:a14="http://schemas.microsoft.com/office/drawing/2010/main">
                <a:solidFill>
                  <a:srgbClr val="FFFFFF"/>
                </a:solidFill>
              </a14:hiddenFill>
            </a:ext>
          </a:extLst>
        </p:spPr>
      </p:pic>
      <p:grpSp>
        <p:nvGrpSpPr>
          <p:cNvPr id="26659" name="Group 26658"/>
          <p:cNvGrpSpPr/>
          <p:nvPr/>
        </p:nvGrpSpPr>
        <p:grpSpPr>
          <a:xfrm>
            <a:off x="431272" y="3579231"/>
            <a:ext cx="1982829" cy="772780"/>
            <a:chOff x="315958" y="3586013"/>
            <a:chExt cx="2046748" cy="772780"/>
          </a:xfrm>
        </p:grpSpPr>
        <p:sp>
          <p:nvSpPr>
            <p:cNvPr id="42" name="TextBox 75"/>
            <p:cNvSpPr txBox="1">
              <a:spLocks/>
            </p:cNvSpPr>
            <p:nvPr>
              <p:custDataLst>
                <p:tags r:id="rId5"/>
              </p:custDataLst>
            </p:nvPr>
          </p:nvSpPr>
          <p:spPr>
            <a:xfrm>
              <a:off x="315958" y="3586013"/>
              <a:ext cx="1692442" cy="772780"/>
            </a:xfrm>
            <a:prstGeom prst="rect">
              <a:avLst/>
            </a:prstGeom>
            <a:solidFill>
              <a:schemeClr val="accent1"/>
            </a:solidFill>
            <a:ln w="9525">
              <a:solidFill>
                <a:schemeClr val="bg1"/>
              </a:solid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buClr>
                  <a:srgbClr val="000000"/>
                </a:buClr>
              </a:pPr>
              <a:r>
                <a:rPr lang="en-US" sz="1350" dirty="0" smtClean="0">
                  <a:solidFill>
                    <a:srgbClr val="000000"/>
                  </a:solidFill>
                </a:rPr>
                <a:t>Enough</a:t>
              </a:r>
              <a:r>
                <a:rPr lang="en-US" sz="1350" b="1" dirty="0" smtClean="0">
                  <a:solidFill>
                    <a:srgbClr val="000000"/>
                  </a:solidFill>
                </a:rPr>
                <a:t> </a:t>
              </a:r>
              <a:r>
                <a:rPr lang="en-US" sz="1350" b="1" dirty="0" smtClean="0">
                  <a:solidFill>
                    <a:srgbClr val="910002"/>
                  </a:solidFill>
                </a:rPr>
                <a:t>tools </a:t>
              </a:r>
              <a:br>
                <a:rPr lang="en-US" sz="1350" b="1" dirty="0" smtClean="0">
                  <a:solidFill>
                    <a:srgbClr val="910002"/>
                  </a:solidFill>
                </a:rPr>
              </a:br>
              <a:r>
                <a:rPr lang="en-US" sz="1350" b="1" dirty="0" smtClean="0">
                  <a:solidFill>
                    <a:srgbClr val="910002"/>
                  </a:solidFill>
                </a:rPr>
                <a:t>and resources </a:t>
              </a:r>
              <a:br>
                <a:rPr lang="en-US" sz="1350" b="1" dirty="0" smtClean="0">
                  <a:solidFill>
                    <a:srgbClr val="910002"/>
                  </a:solidFill>
                </a:rPr>
              </a:br>
              <a:r>
                <a:rPr lang="en-US" sz="1350" dirty="0" smtClean="0">
                  <a:solidFill>
                    <a:srgbClr val="000000"/>
                  </a:solidFill>
                </a:rPr>
                <a:t>to do the job</a:t>
              </a:r>
              <a:endParaRPr lang="en-US" sz="1350" dirty="0">
                <a:solidFill>
                  <a:srgbClr val="000000"/>
                </a:solidFill>
              </a:endParaRPr>
            </a:p>
          </p:txBody>
        </p:sp>
        <p:sp>
          <p:nvSpPr>
            <p:cNvPr id="66" name="Oval 65"/>
            <p:cNvSpPr>
              <a:spLocks/>
            </p:cNvSpPr>
            <p:nvPr/>
          </p:nvSpPr>
          <p:spPr>
            <a:xfrm>
              <a:off x="1589926" y="3586013"/>
              <a:ext cx="772780" cy="772780"/>
            </a:xfrm>
            <a:prstGeom prst="ellips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1350" dirty="0" smtClean="0">
                <a:solidFill>
                  <a:srgbClr val="000000"/>
                </a:solidFill>
              </a:endParaRPr>
            </a:p>
          </p:txBody>
        </p:sp>
      </p:grpSp>
      <p:sp>
        <p:nvSpPr>
          <p:cNvPr id="46" name="Rectangle 55"/>
          <p:cNvSpPr txBox="1">
            <a:spLocks/>
          </p:cNvSpPr>
          <p:nvPr/>
        </p:nvSpPr>
        <p:spPr>
          <a:xfrm>
            <a:off x="2536232" y="3626308"/>
            <a:ext cx="2880000"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buClr>
                <a:srgbClr val="000000"/>
              </a:buClr>
            </a:pPr>
            <a:r>
              <a:rPr lang="en-US" sz="1350" dirty="0" smtClean="0">
                <a:solidFill>
                  <a:srgbClr val="000000"/>
                </a:solidFill>
              </a:rPr>
              <a:t>Districts and circuits are </a:t>
            </a:r>
            <a:r>
              <a:rPr lang="en-US" sz="1350" dirty="0">
                <a:solidFill>
                  <a:srgbClr val="000000"/>
                </a:solidFill>
              </a:rPr>
              <a:t>provided with the necessary </a:t>
            </a:r>
            <a:r>
              <a:rPr lang="en-US" sz="1350" dirty="0" smtClean="0">
                <a:solidFill>
                  <a:srgbClr val="000000"/>
                </a:solidFill>
              </a:rPr>
              <a:t>tools of trade </a:t>
            </a:r>
            <a:r>
              <a:rPr lang="en-US" sz="1350" dirty="0">
                <a:solidFill>
                  <a:srgbClr val="000000"/>
                </a:solidFill>
              </a:rPr>
              <a:t>to fulfil their responsibilities, incl. ICT, vehicles, etc.</a:t>
            </a:r>
          </a:p>
        </p:txBody>
      </p:sp>
      <p:sp>
        <p:nvSpPr>
          <p:cNvPr id="61" name="Rectangle 55"/>
          <p:cNvSpPr txBox="1">
            <a:spLocks/>
          </p:cNvSpPr>
          <p:nvPr/>
        </p:nvSpPr>
        <p:spPr>
          <a:xfrm>
            <a:off x="5790711" y="3624713"/>
            <a:ext cx="2952000" cy="4154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fontAlgn="base">
              <a:spcBef>
                <a:spcPct val="0"/>
              </a:spcBef>
              <a:spcAft>
                <a:spcPct val="0"/>
              </a:spcAft>
              <a:buClr>
                <a:srgbClr val="000000"/>
              </a:buClr>
              <a:buFont typeface="Arial" charset="0"/>
              <a:buNone/>
            </a:pPr>
            <a:r>
              <a:rPr lang="en-US" sz="1350" dirty="0" smtClean="0">
                <a:solidFill>
                  <a:srgbClr val="000000"/>
                </a:solidFill>
              </a:rPr>
              <a:t>Define </a:t>
            </a:r>
            <a:r>
              <a:rPr lang="en-US" sz="1350" dirty="0">
                <a:solidFill>
                  <a:srgbClr val="000000"/>
                </a:solidFill>
              </a:rPr>
              <a:t>&amp; </a:t>
            </a:r>
            <a:r>
              <a:rPr lang="en-US" sz="1350" dirty="0" smtClean="0">
                <a:solidFill>
                  <a:srgbClr val="000000"/>
                </a:solidFill>
              </a:rPr>
              <a:t>monitor provisioning of </a:t>
            </a:r>
            <a:r>
              <a:rPr lang="en-US" sz="1350" b="1" dirty="0">
                <a:solidFill>
                  <a:srgbClr val="910002"/>
                </a:solidFill>
              </a:rPr>
              <a:t>minimum resource package</a:t>
            </a:r>
          </a:p>
        </p:txBody>
      </p:sp>
      <p:sp>
        <p:nvSpPr>
          <p:cNvPr id="71" name="Marvin tracker circle"/>
          <p:cNvSpPr>
            <a:spLocks/>
          </p:cNvSpPr>
          <p:nvPr/>
        </p:nvSpPr>
        <p:spPr>
          <a:xfrm>
            <a:off x="5524068" y="3659823"/>
            <a:ext cx="214656" cy="22221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fontAlgn="base">
              <a:spcBef>
                <a:spcPct val="0"/>
              </a:spcBef>
              <a:spcAft>
                <a:spcPct val="0"/>
              </a:spcAft>
            </a:pPr>
            <a:r>
              <a:rPr lang="en-US" sz="1350" b="1" dirty="0" smtClean="0">
                <a:solidFill>
                  <a:srgbClr val="910002"/>
                </a:solidFill>
              </a:rPr>
              <a:t>5</a:t>
            </a:r>
          </a:p>
        </p:txBody>
      </p:sp>
      <p:sp>
        <p:nvSpPr>
          <p:cNvPr id="49" name="Rectangle 55"/>
          <p:cNvSpPr txBox="1">
            <a:spLocks/>
          </p:cNvSpPr>
          <p:nvPr/>
        </p:nvSpPr>
        <p:spPr>
          <a:xfrm>
            <a:off x="2536232" y="4634576"/>
            <a:ext cx="2880000" cy="10387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buClr>
                <a:srgbClr val="000000"/>
              </a:buClr>
            </a:pPr>
            <a:r>
              <a:rPr lang="en-US" sz="1350" dirty="0">
                <a:solidFill>
                  <a:srgbClr val="000000"/>
                </a:solidFill>
              </a:rPr>
              <a:t>District and circuit officials </a:t>
            </a:r>
            <a:r>
              <a:rPr lang="en-US" sz="1350" dirty="0" smtClean="0">
                <a:solidFill>
                  <a:srgbClr val="000000"/>
                </a:solidFill>
              </a:rPr>
              <a:t>have a standard for </a:t>
            </a:r>
            <a:r>
              <a:rPr lang="en-US" sz="1350" dirty="0">
                <a:solidFill>
                  <a:srgbClr val="000000"/>
                </a:solidFill>
              </a:rPr>
              <a:t>how to support schools most effectively, </a:t>
            </a:r>
            <a:r>
              <a:rPr lang="en-US" sz="1350" dirty="0" smtClean="0">
                <a:solidFill>
                  <a:srgbClr val="000000"/>
                </a:solidFill>
              </a:rPr>
              <a:t>through a </a:t>
            </a:r>
            <a:r>
              <a:rPr lang="en-US" sz="1350" dirty="0">
                <a:solidFill>
                  <a:srgbClr val="000000"/>
                </a:solidFill>
              </a:rPr>
              <a:t>codified but flexible </a:t>
            </a:r>
            <a:r>
              <a:rPr lang="en-US" sz="1350" dirty="0" smtClean="0">
                <a:solidFill>
                  <a:srgbClr val="000000"/>
                </a:solidFill>
              </a:rPr>
              <a:t>definition of essential routines</a:t>
            </a:r>
            <a:endParaRPr lang="en-US" sz="1350" b="1" dirty="0">
              <a:solidFill>
                <a:srgbClr val="000000"/>
              </a:solidFill>
            </a:endParaRPr>
          </a:p>
        </p:txBody>
      </p:sp>
      <p:sp>
        <p:nvSpPr>
          <p:cNvPr id="73" name="Rectangle 55"/>
          <p:cNvSpPr txBox="1">
            <a:spLocks/>
          </p:cNvSpPr>
          <p:nvPr/>
        </p:nvSpPr>
        <p:spPr>
          <a:xfrm>
            <a:off x="5790711" y="5061882"/>
            <a:ext cx="2952000" cy="4154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fontAlgn="base">
              <a:spcBef>
                <a:spcPct val="0"/>
              </a:spcBef>
              <a:spcAft>
                <a:spcPct val="0"/>
              </a:spcAft>
              <a:buClr>
                <a:srgbClr val="000000"/>
              </a:buClr>
              <a:buFont typeface="Arial" charset="0"/>
              <a:buNone/>
            </a:pPr>
            <a:r>
              <a:rPr lang="en-US" sz="1350" dirty="0" smtClean="0">
                <a:solidFill>
                  <a:srgbClr val="000000"/>
                </a:solidFill>
              </a:rPr>
              <a:t>Enhance </a:t>
            </a:r>
            <a:r>
              <a:rPr lang="en-US" sz="1350" b="1" dirty="0" smtClean="0">
                <a:solidFill>
                  <a:srgbClr val="910002"/>
                </a:solidFill>
              </a:rPr>
              <a:t>internal</a:t>
            </a:r>
            <a:r>
              <a:rPr lang="en-US" sz="1350" dirty="0" smtClean="0">
                <a:solidFill>
                  <a:srgbClr val="000000"/>
                </a:solidFill>
              </a:rPr>
              <a:t> </a:t>
            </a:r>
            <a:r>
              <a:rPr lang="en-US" sz="1350" b="1" dirty="0" smtClean="0">
                <a:solidFill>
                  <a:srgbClr val="910002"/>
                </a:solidFill>
              </a:rPr>
              <a:t>management practices</a:t>
            </a:r>
            <a:r>
              <a:rPr lang="en-US" sz="1350" dirty="0" smtClean="0">
                <a:solidFill>
                  <a:srgbClr val="000000"/>
                </a:solidFill>
              </a:rPr>
              <a:t> of district offices</a:t>
            </a:r>
            <a:endParaRPr lang="en-US" sz="1350" b="1" dirty="0">
              <a:solidFill>
                <a:srgbClr val="000000"/>
              </a:solidFill>
            </a:endParaRPr>
          </a:p>
        </p:txBody>
      </p:sp>
      <p:sp>
        <p:nvSpPr>
          <p:cNvPr id="74" name="Marvin tracker circle"/>
          <p:cNvSpPr>
            <a:spLocks/>
          </p:cNvSpPr>
          <p:nvPr/>
        </p:nvSpPr>
        <p:spPr>
          <a:xfrm>
            <a:off x="5524068" y="5078200"/>
            <a:ext cx="214656" cy="22221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ctr" fontAlgn="base">
              <a:spcBef>
                <a:spcPct val="0"/>
              </a:spcBef>
              <a:spcAft>
                <a:spcPct val="0"/>
              </a:spcAft>
            </a:pPr>
            <a:r>
              <a:rPr lang="en-US" sz="1350" b="1" dirty="0">
                <a:solidFill>
                  <a:srgbClr val="910002"/>
                </a:solidFill>
              </a:rPr>
              <a:t>7</a:t>
            </a:r>
          </a:p>
        </p:txBody>
      </p:sp>
      <p:sp>
        <p:nvSpPr>
          <p:cNvPr id="64" name="Rectangle 55"/>
          <p:cNvSpPr txBox="1">
            <a:spLocks/>
          </p:cNvSpPr>
          <p:nvPr/>
        </p:nvSpPr>
        <p:spPr>
          <a:xfrm>
            <a:off x="5790711" y="4593277"/>
            <a:ext cx="2952000" cy="4154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fontAlgn="base">
              <a:spcBef>
                <a:spcPct val="0"/>
              </a:spcBef>
              <a:spcAft>
                <a:spcPct val="0"/>
              </a:spcAft>
              <a:buClr>
                <a:srgbClr val="000000"/>
              </a:buClr>
              <a:buFont typeface="Arial" charset="0"/>
              <a:buNone/>
            </a:pPr>
            <a:r>
              <a:rPr lang="en-US" sz="1350" dirty="0" smtClean="0">
                <a:solidFill>
                  <a:srgbClr val="000000"/>
                </a:solidFill>
              </a:rPr>
              <a:t>Clarify and embed</a:t>
            </a:r>
            <a:r>
              <a:rPr lang="en-US" sz="1350" dirty="0">
                <a:solidFill>
                  <a:srgbClr val="000000"/>
                </a:solidFill>
              </a:rPr>
              <a:t> termly </a:t>
            </a:r>
            <a:r>
              <a:rPr lang="en-US" sz="1350" b="1" dirty="0">
                <a:solidFill>
                  <a:srgbClr val="910002"/>
                </a:solidFill>
              </a:rPr>
              <a:t>routines </a:t>
            </a:r>
            <a:r>
              <a:rPr lang="en-US" sz="1350" dirty="0" smtClean="0">
                <a:solidFill>
                  <a:srgbClr val="000000"/>
                </a:solidFill>
              </a:rPr>
              <a:t>for district officials</a:t>
            </a:r>
            <a:endParaRPr lang="en-US" sz="1350" b="1" dirty="0">
              <a:solidFill>
                <a:srgbClr val="000000"/>
              </a:solidFill>
            </a:endParaRPr>
          </a:p>
        </p:txBody>
      </p:sp>
      <p:sp>
        <p:nvSpPr>
          <p:cNvPr id="70" name="Marvin tracker circle"/>
          <p:cNvSpPr>
            <a:spLocks/>
          </p:cNvSpPr>
          <p:nvPr/>
        </p:nvSpPr>
        <p:spPr>
          <a:xfrm>
            <a:off x="5515335" y="4634577"/>
            <a:ext cx="214656" cy="22221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ctr" fontAlgn="base">
              <a:spcBef>
                <a:spcPct val="0"/>
              </a:spcBef>
              <a:spcAft>
                <a:spcPct val="0"/>
              </a:spcAft>
            </a:pPr>
            <a:r>
              <a:rPr lang="en-US" sz="1350" b="1" dirty="0" smtClean="0">
                <a:solidFill>
                  <a:srgbClr val="910002"/>
                </a:solidFill>
              </a:rPr>
              <a:t>6</a:t>
            </a:r>
          </a:p>
        </p:txBody>
      </p:sp>
      <p:sp>
        <p:nvSpPr>
          <p:cNvPr id="57" name="Rectangle 55"/>
          <p:cNvSpPr txBox="1">
            <a:spLocks/>
          </p:cNvSpPr>
          <p:nvPr/>
        </p:nvSpPr>
        <p:spPr>
          <a:xfrm>
            <a:off x="5790711" y="5507640"/>
            <a:ext cx="2952000" cy="6232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587" lvl="1" indent="0" fontAlgn="base">
              <a:spcBef>
                <a:spcPct val="0"/>
              </a:spcBef>
              <a:spcAft>
                <a:spcPct val="0"/>
              </a:spcAft>
              <a:buClr>
                <a:srgbClr val="000000"/>
              </a:buClr>
              <a:buFont typeface="Arial" charset="0"/>
              <a:buNone/>
            </a:pPr>
            <a:r>
              <a:rPr lang="en-US" sz="1350" dirty="0" smtClean="0">
                <a:solidFill>
                  <a:srgbClr val="000000"/>
                </a:solidFill>
              </a:rPr>
              <a:t>Introduce </a:t>
            </a:r>
            <a:r>
              <a:rPr lang="en-US" sz="1350" b="1" dirty="0" smtClean="0">
                <a:solidFill>
                  <a:srgbClr val="910002"/>
                </a:solidFill>
              </a:rPr>
              <a:t>data collection and monitoring tools </a:t>
            </a:r>
            <a:r>
              <a:rPr lang="en-US" sz="1350" dirty="0" smtClean="0">
                <a:solidFill>
                  <a:srgbClr val="000000"/>
                </a:solidFill>
              </a:rPr>
              <a:t>to simplify district management &amp; interactions</a:t>
            </a:r>
            <a:endParaRPr lang="en-US" sz="1350" b="1" dirty="0">
              <a:solidFill>
                <a:srgbClr val="000000"/>
              </a:solidFill>
            </a:endParaRPr>
          </a:p>
        </p:txBody>
      </p:sp>
      <p:sp>
        <p:nvSpPr>
          <p:cNvPr id="58" name="Marvin tracker circle"/>
          <p:cNvSpPr>
            <a:spLocks/>
          </p:cNvSpPr>
          <p:nvPr/>
        </p:nvSpPr>
        <p:spPr>
          <a:xfrm>
            <a:off x="5515335" y="5557545"/>
            <a:ext cx="214656" cy="22221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Autofit/>
          </a:bodyPr>
          <a:lstStyle/>
          <a:p>
            <a:pPr algn="ctr" fontAlgn="base">
              <a:spcBef>
                <a:spcPct val="0"/>
              </a:spcBef>
              <a:spcAft>
                <a:spcPct val="0"/>
              </a:spcAft>
            </a:pPr>
            <a:r>
              <a:rPr lang="en-US" sz="1350" b="1" dirty="0" smtClean="0">
                <a:solidFill>
                  <a:srgbClr val="910002"/>
                </a:solidFill>
              </a:rPr>
              <a:t>8</a:t>
            </a:r>
            <a:endParaRPr lang="en-US" sz="1350" b="1" dirty="0">
              <a:solidFill>
                <a:srgbClr val="910002"/>
              </a:solidFill>
            </a:endParaRPr>
          </a:p>
        </p:txBody>
      </p:sp>
      <p:grpSp>
        <p:nvGrpSpPr>
          <p:cNvPr id="31" name="Group 30"/>
          <p:cNvGrpSpPr/>
          <p:nvPr/>
        </p:nvGrpSpPr>
        <p:grpSpPr>
          <a:xfrm>
            <a:off x="431272" y="4593278"/>
            <a:ext cx="1982829" cy="1377971"/>
            <a:chOff x="315958" y="4478461"/>
            <a:chExt cx="2046748" cy="1377971"/>
          </a:xfrm>
        </p:grpSpPr>
        <p:sp>
          <p:nvSpPr>
            <p:cNvPr id="48" name="TextBox 75"/>
            <p:cNvSpPr txBox="1">
              <a:spLocks/>
            </p:cNvSpPr>
            <p:nvPr>
              <p:custDataLst>
                <p:tags r:id="rId4"/>
              </p:custDataLst>
            </p:nvPr>
          </p:nvSpPr>
          <p:spPr>
            <a:xfrm>
              <a:off x="315958" y="4478461"/>
              <a:ext cx="1692442" cy="1377971"/>
            </a:xfrm>
            <a:prstGeom prst="rect">
              <a:avLst/>
            </a:prstGeom>
            <a:solidFill>
              <a:schemeClr val="accent1"/>
            </a:solidFill>
            <a:ln w="9525">
              <a:solidFill>
                <a:schemeClr val="bg1"/>
              </a:solidFill>
              <a:miter lim="800000"/>
              <a:headEnd/>
              <a:tailEnd/>
            </a:ln>
            <a:effectLst/>
            <a:extLst/>
          </p:spPr>
          <p:txBody>
            <a:bodyPr vert="horz" wrap="square" lIns="76200" tIns="76200" rIns="76200" bIns="76200" numCol="1" anchor="ctr" anchorCtr="0" compatLnSpc="1">
              <a:prstTxWarp prst="textNoShape">
                <a:avLst/>
              </a:prstTxWarp>
              <a:noAutofit/>
            </a:bodyPr>
            <a:lstStyle>
              <a:lvl1pPr marL="0" lvl="0" indent="0" defTabSz="895350" eaLnBrk="1" hangingPunct="1">
                <a:spcAft>
                  <a:spcPts val="600"/>
                </a:spcAft>
                <a:buClr>
                  <a:schemeClr val="tx2"/>
                </a:buClr>
                <a:defRPr baseline="0">
                  <a:latin typeface="+mn-lt"/>
                </a:defRPr>
              </a:lvl1pPr>
              <a:lvl2pPr marL="193675" indent="-192088" defTabSz="895350" eaLnBrk="1" hangingPunct="1">
                <a:buClr>
                  <a:schemeClr val="tx2"/>
                </a:buClr>
                <a:buSzPct val="125000"/>
                <a:buFont typeface="Arial" charset="0"/>
                <a:buChar char="▪"/>
                <a:defRPr baseline="0">
                  <a:latin typeface="+mn-lt"/>
                </a:defRPr>
              </a:lvl2pPr>
              <a:lvl3pPr marL="457200" indent="-261938" defTabSz="895350" eaLnBrk="1" hangingPunct="1">
                <a:buClr>
                  <a:schemeClr val="tx2"/>
                </a:buClr>
                <a:buSzPct val="120000"/>
                <a:buFont typeface="Arial" charset="0"/>
                <a:buChar char="–"/>
                <a:defRPr baseline="0">
                  <a:latin typeface="+mn-lt"/>
                </a:defRPr>
              </a:lvl3pPr>
              <a:lvl4pPr marL="614363" indent="-155575" defTabSz="895350" eaLnBrk="1" hangingPunct="1">
                <a:buClr>
                  <a:schemeClr val="tx2"/>
                </a:buClr>
                <a:buSzPct val="120000"/>
                <a:buFont typeface="Arial" charset="0"/>
                <a:buChar char="▫"/>
                <a:defRPr baseline="0">
                  <a:latin typeface="+mn-lt"/>
                </a:defRPr>
              </a:lvl4pPr>
              <a:lvl5pPr marL="749808"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buClr>
                  <a:srgbClr val="000000"/>
                </a:buClr>
              </a:pPr>
              <a:r>
                <a:rPr lang="en-US" sz="1350" dirty="0" smtClean="0">
                  <a:solidFill>
                    <a:srgbClr val="000000"/>
                  </a:solidFill>
                </a:rPr>
                <a:t>Standard </a:t>
              </a:r>
              <a:r>
                <a:rPr lang="en-US" sz="1350" b="1" dirty="0" smtClean="0">
                  <a:solidFill>
                    <a:srgbClr val="910002"/>
                  </a:solidFill>
                </a:rPr>
                <a:t>operations</a:t>
              </a:r>
              <a:r>
                <a:rPr lang="en-US" sz="1350" b="1" dirty="0" smtClean="0">
                  <a:solidFill>
                    <a:srgbClr val="000000"/>
                  </a:solidFill>
                </a:rPr>
                <a:t> </a:t>
              </a:r>
              <a:r>
                <a:rPr lang="en-US" sz="1350" dirty="0" smtClean="0">
                  <a:solidFill>
                    <a:srgbClr val="000000"/>
                  </a:solidFill>
                </a:rPr>
                <a:t>for supporting </a:t>
              </a:r>
              <a:br>
                <a:rPr lang="en-US" sz="1350" dirty="0" smtClean="0">
                  <a:solidFill>
                    <a:srgbClr val="000000"/>
                  </a:solidFill>
                </a:rPr>
              </a:br>
              <a:r>
                <a:rPr lang="en-US" sz="1350" dirty="0" smtClean="0">
                  <a:solidFill>
                    <a:srgbClr val="000000"/>
                  </a:solidFill>
                </a:rPr>
                <a:t>schools and managing districts</a:t>
              </a:r>
              <a:endParaRPr lang="en-US" sz="1350" dirty="0">
                <a:solidFill>
                  <a:srgbClr val="000000"/>
                </a:solidFill>
              </a:endParaRPr>
            </a:p>
          </p:txBody>
        </p:sp>
        <p:sp>
          <p:nvSpPr>
            <p:cNvPr id="77" name="Oval 76"/>
            <p:cNvSpPr/>
            <p:nvPr/>
          </p:nvSpPr>
          <p:spPr>
            <a:xfrm>
              <a:off x="1589926" y="4781056"/>
              <a:ext cx="772780" cy="772780"/>
            </a:xfrm>
            <a:prstGeom prst="ellipse">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1350" dirty="0" smtClean="0">
                <a:solidFill>
                  <a:srgbClr val="000000"/>
                </a:solidFill>
              </a:endParaRPr>
            </a:p>
          </p:txBody>
        </p:sp>
        <p:pic>
          <p:nvPicPr>
            <p:cNvPr id="26658" name="Picture 34" descr="http://www.infointensify.com/images/services%20ico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24679" y="4915809"/>
              <a:ext cx="503274" cy="50327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0" name="AutoShape 249"/>
          <p:cNvCxnSpPr>
            <a:cxnSpLocks noChangeShapeType="1"/>
          </p:cNvCxnSpPr>
          <p:nvPr/>
        </p:nvCxnSpPr>
        <p:spPr bwMode="gray">
          <a:xfrm>
            <a:off x="5515335" y="1432594"/>
            <a:ext cx="3240000"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 name="Picture 32" descr="https://webtide.com/wp-content/uploads/2013/12/develop-icon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96003" y="3900812"/>
            <a:ext cx="465335" cy="425677"/>
          </a:xfrm>
          <a:prstGeom prst="rect">
            <a:avLst/>
          </a:prstGeom>
          <a:noFill/>
          <a:extLst>
            <a:ext uri="{909E8E84-426E-40DD-AFC4-6F175D3DCCD1}">
              <a14:hiddenFill xmlns:a14="http://schemas.microsoft.com/office/drawing/2010/main">
                <a:solidFill>
                  <a:srgbClr val="FFFFFF"/>
                </a:solidFill>
              </a14:hiddenFill>
            </a:ext>
          </a:extLst>
        </p:spPr>
      </p:pic>
      <p:sp>
        <p:nvSpPr>
          <p:cNvPr id="52" name="Subtitle 2"/>
          <p:cNvSpPr txBox="1">
            <a:spLocks/>
          </p:cNvSpPr>
          <p:nvPr/>
        </p:nvSpPr>
        <p:spPr bwMode="auto">
          <a:xfrm>
            <a:off x="1405930" y="476672"/>
            <a:ext cx="744468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99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GB" sz="3600" b="1" dirty="0" smtClean="0">
                <a:solidFill>
                  <a:srgbClr val="741202"/>
                </a:solidFill>
              </a:rPr>
              <a:t>DISTRICT COORDINATION</a:t>
            </a:r>
            <a:endParaRPr lang="en-GB" sz="3600" b="1" kern="1200" dirty="0" smtClean="0">
              <a:solidFill>
                <a:srgbClr val="741202"/>
              </a:solidFill>
            </a:endParaRPr>
          </a:p>
          <a:p>
            <a:endParaRPr lang="en-GB" sz="3600" b="1" kern="0" dirty="0" smtClean="0"/>
          </a:p>
        </p:txBody>
      </p:sp>
    </p:spTree>
    <p:custDataLst>
      <p:tags r:id="rId2"/>
    </p:custDataLst>
    <p:extLst>
      <p:ext uri="{BB962C8B-B14F-4D97-AF65-F5344CB8AC3E}">
        <p14:creationId xmlns:p14="http://schemas.microsoft.com/office/powerpoint/2010/main" val="317183714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ZA">
              <a:solidFill>
                <a:prstClr val="black"/>
              </a:solidFill>
            </a:endParaRPr>
          </a:p>
        </p:txBody>
      </p:sp>
      <p:sp>
        <p:nvSpPr>
          <p:cNvPr id="5" name="Slide Number Placeholder 4"/>
          <p:cNvSpPr>
            <a:spLocks noGrp="1"/>
          </p:cNvSpPr>
          <p:nvPr>
            <p:ph type="sldNum" sz="quarter" idx="12"/>
          </p:nvPr>
        </p:nvSpPr>
        <p:spPr/>
        <p:txBody>
          <a:bodyPr/>
          <a:lstStyle/>
          <a:p>
            <a:fld id="{D0D72A90-841C-49B2-8082-BDAD6AC6E84B}" type="slidenum">
              <a:rPr lang="en-ZA" smtClean="0">
                <a:solidFill>
                  <a:prstClr val="black"/>
                </a:solidFill>
              </a:rPr>
              <a:pPr/>
              <a:t>43</a:t>
            </a:fld>
            <a:endParaRPr lang="en-ZA">
              <a:solidFill>
                <a:prstClr val="black"/>
              </a:solidFill>
            </a:endParaRPr>
          </a:p>
        </p:txBody>
      </p:sp>
      <p:sp>
        <p:nvSpPr>
          <p:cNvPr id="6" name="Title 5"/>
          <p:cNvSpPr>
            <a:spLocks noGrp="1"/>
          </p:cNvSpPr>
          <p:nvPr>
            <p:ph type="title"/>
          </p:nvPr>
        </p:nvSpPr>
        <p:spPr>
          <a:xfrm>
            <a:off x="6000750" y="274638"/>
            <a:ext cx="2686050" cy="868362"/>
          </a:xfrm>
        </p:spPr>
        <p:txBody>
          <a:bodyPr/>
          <a:lstStyle/>
          <a:p>
            <a:r>
              <a:rPr lang="en-ZA" sz="2400" b="1" dirty="0" smtClean="0">
                <a:solidFill>
                  <a:srgbClr val="00A9A4"/>
                </a:solidFill>
              </a:rPr>
              <a:t>School Leadership</a:t>
            </a:r>
            <a:endParaRPr lang="en-ZA" sz="2400" b="1" dirty="0">
              <a:solidFill>
                <a:srgbClr val="00A9A4"/>
              </a:solidFill>
            </a:endParaRPr>
          </a:p>
        </p:txBody>
      </p:sp>
      <p:pic>
        <p:nvPicPr>
          <p:cNvPr id="2050" name="Picture 2" descr="http://education.mchdata.com/wp-content/uploads/2015/05/school-principal-mailing-lis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7800" cy="114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575602096"/>
              </p:ext>
            </p:extLst>
          </p:nvPr>
        </p:nvGraphicFramePr>
        <p:xfrm>
          <a:off x="105697" y="1604665"/>
          <a:ext cx="3932903" cy="463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533184367"/>
              </p:ext>
            </p:extLst>
          </p:nvPr>
        </p:nvGraphicFramePr>
        <p:xfrm>
          <a:off x="4114800" y="1143000"/>
          <a:ext cx="46482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4114800" y="4810034"/>
            <a:ext cx="4800600" cy="923330"/>
          </a:xfrm>
          <a:prstGeom prst="rect">
            <a:avLst/>
          </a:prstGeom>
          <a:noFill/>
        </p:spPr>
        <p:txBody>
          <a:bodyPr wrap="square" rtlCol="0">
            <a:spAutoFit/>
          </a:bodyPr>
          <a:lstStyle/>
          <a:p>
            <a:r>
              <a:rPr lang="en-ZA" b="1" i="1" dirty="0">
                <a:solidFill>
                  <a:prstClr val="black"/>
                </a:solidFill>
              </a:rPr>
              <a:t>Changes in the new system of governance in schools </a:t>
            </a:r>
            <a:r>
              <a:rPr lang="en-ZA" b="1" i="1" dirty="0" smtClean="0">
                <a:solidFill>
                  <a:prstClr val="black"/>
                </a:solidFill>
              </a:rPr>
              <a:t>have resulted </a:t>
            </a:r>
            <a:r>
              <a:rPr lang="en-ZA" b="1" i="1" dirty="0">
                <a:solidFill>
                  <a:prstClr val="black"/>
                </a:solidFill>
              </a:rPr>
              <a:t>in school principals </a:t>
            </a:r>
            <a:r>
              <a:rPr lang="en-ZA" b="1" i="1" dirty="0" smtClean="0">
                <a:solidFill>
                  <a:prstClr val="black"/>
                </a:solidFill>
              </a:rPr>
              <a:t>to be </a:t>
            </a:r>
            <a:r>
              <a:rPr lang="en-ZA" b="1" i="1" dirty="0">
                <a:solidFill>
                  <a:prstClr val="black"/>
                </a:solidFill>
              </a:rPr>
              <a:t>unprepared for the </a:t>
            </a:r>
            <a:r>
              <a:rPr lang="en-ZA" b="1" i="1" dirty="0" smtClean="0">
                <a:solidFill>
                  <a:prstClr val="black"/>
                </a:solidFill>
              </a:rPr>
              <a:t>new role </a:t>
            </a:r>
            <a:endParaRPr lang="en-ZA" b="1" i="1" dirty="0">
              <a:solidFill>
                <a:prstClr val="black"/>
              </a:solidFill>
            </a:endParaRPr>
          </a:p>
        </p:txBody>
      </p:sp>
      <p:sp>
        <p:nvSpPr>
          <p:cNvPr id="7" name="Rectangle 6"/>
          <p:cNvSpPr/>
          <p:nvPr/>
        </p:nvSpPr>
        <p:spPr>
          <a:xfrm>
            <a:off x="457200" y="1143000"/>
            <a:ext cx="3987800" cy="923330"/>
          </a:xfrm>
          <a:prstGeom prst="rect">
            <a:avLst/>
          </a:prstGeom>
        </p:spPr>
        <p:txBody>
          <a:bodyPr wrap="square">
            <a:spAutoFit/>
          </a:bodyPr>
          <a:lstStyle/>
          <a:p>
            <a:r>
              <a:rPr lang="en-ZA" b="1" i="1" dirty="0" smtClean="0">
                <a:solidFill>
                  <a:prstClr val="black"/>
                </a:solidFill>
              </a:rPr>
              <a:t>“</a:t>
            </a:r>
            <a:r>
              <a:rPr lang="en-ZA" b="1" i="1" dirty="0">
                <a:solidFill>
                  <a:prstClr val="black"/>
                </a:solidFill>
              </a:rPr>
              <a:t>L</a:t>
            </a:r>
            <a:r>
              <a:rPr lang="en-ZA" b="1" i="1" dirty="0" smtClean="0">
                <a:solidFill>
                  <a:prstClr val="black"/>
                </a:solidFill>
              </a:rPr>
              <a:t>ack </a:t>
            </a:r>
            <a:r>
              <a:rPr lang="en-ZA" b="1" i="1" dirty="0">
                <a:solidFill>
                  <a:prstClr val="black"/>
                </a:solidFill>
              </a:rPr>
              <a:t>of leadership is the main contributor to underperformance and </a:t>
            </a:r>
            <a:r>
              <a:rPr lang="en-ZA" b="1" i="1" dirty="0" smtClean="0">
                <a:solidFill>
                  <a:prstClr val="black"/>
                </a:solidFill>
              </a:rPr>
              <a:t>dysfunctionality </a:t>
            </a:r>
            <a:r>
              <a:rPr lang="en-ZA" b="1" i="1" dirty="0">
                <a:solidFill>
                  <a:prstClr val="black"/>
                </a:solidFill>
              </a:rPr>
              <a:t>in schools”. </a:t>
            </a:r>
          </a:p>
        </p:txBody>
      </p:sp>
    </p:spTree>
    <p:extLst>
      <p:ext uri="{BB962C8B-B14F-4D97-AF65-F5344CB8AC3E}">
        <p14:creationId xmlns:p14="http://schemas.microsoft.com/office/powerpoint/2010/main" val="335031639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6792"/>
            <a:ext cx="7620000" cy="2232248"/>
          </a:xfrm>
        </p:spPr>
        <p:txBody>
          <a:bodyPr/>
          <a:lstStyle/>
          <a:p>
            <a:r>
              <a:rPr lang="en-ZA" dirty="0" smtClean="0"/>
              <a:t>INFRASTRUCTURE PROVISIONING</a:t>
            </a:r>
            <a:endParaRPr lang="en-ZA" dirty="0"/>
          </a:p>
        </p:txBody>
      </p:sp>
      <p:sp>
        <p:nvSpPr>
          <p:cNvPr id="3" name="Slide Number Placeholder 2"/>
          <p:cNvSpPr>
            <a:spLocks noGrp="1"/>
          </p:cNvSpPr>
          <p:nvPr>
            <p:ph type="sldNum" sz="quarter" idx="12"/>
          </p:nvPr>
        </p:nvSpPr>
        <p:spPr/>
        <p:txBody>
          <a:bodyPr/>
          <a:lstStyle/>
          <a:p>
            <a:pPr>
              <a:defRPr/>
            </a:pPr>
            <a:fld id="{6C308769-088B-42CC-A61E-BC4011AF2EA4}" type="slidenum">
              <a:rPr lang="en-US" smtClean="0"/>
              <a:pPr>
                <a:defRPr/>
              </a:pPr>
              <a:t>44</a:t>
            </a:fld>
            <a:endParaRPr lang="en-US"/>
          </a:p>
        </p:txBody>
      </p:sp>
    </p:spTree>
    <p:extLst>
      <p:ext uri="{BB962C8B-B14F-4D97-AF65-F5344CB8AC3E}">
        <p14:creationId xmlns:p14="http://schemas.microsoft.com/office/powerpoint/2010/main" val="284557851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39738" y="271463"/>
            <a:ext cx="8628062" cy="566737"/>
          </a:xfrm>
        </p:spPr>
        <p:txBody>
          <a:bodyPr/>
          <a:lstStyle/>
          <a:p>
            <a:r>
              <a:rPr lang="en-ZA" sz="2100" smtClean="0"/>
              <a:t>     </a:t>
            </a:r>
            <a:r>
              <a:rPr lang="en-ZA" sz="3600" smtClean="0"/>
              <a:t>INFRASTRUCTURE PROVISIONING</a:t>
            </a:r>
          </a:p>
        </p:txBody>
      </p:sp>
      <p:sp>
        <p:nvSpPr>
          <p:cNvPr id="34819" name="Content Placeholder 2"/>
          <p:cNvSpPr>
            <a:spLocks noGrp="1"/>
          </p:cNvSpPr>
          <p:nvPr>
            <p:ph idx="1"/>
          </p:nvPr>
        </p:nvSpPr>
        <p:spPr>
          <a:xfrm>
            <a:off x="611560" y="1556792"/>
            <a:ext cx="8380040" cy="4734825"/>
          </a:xfrm>
        </p:spPr>
        <p:txBody>
          <a:bodyPr/>
          <a:lstStyle/>
          <a:p>
            <a:pPr algn="just">
              <a:buClr>
                <a:schemeClr val="tx1"/>
              </a:buClr>
              <a:buFont typeface="Arial" charset="0"/>
              <a:buChar char="•"/>
            </a:pPr>
            <a:r>
              <a:rPr lang="en-ZA" sz="2800" dirty="0" smtClean="0"/>
              <a:t>Basic infrastructure and services have been supplied to a number of schools as follows:</a:t>
            </a:r>
          </a:p>
          <a:p>
            <a:pPr algn="just">
              <a:buClr>
                <a:schemeClr val="tx1"/>
              </a:buClr>
              <a:buFont typeface="Wingdings" panose="05000000000000000000" pitchFamily="2" charset="2"/>
              <a:buChar char="ü"/>
            </a:pPr>
            <a:r>
              <a:rPr lang="en-GB" sz="2800" dirty="0"/>
              <a:t>S</a:t>
            </a:r>
            <a:r>
              <a:rPr lang="en-GB" sz="2800" dirty="0" smtClean="0"/>
              <a:t>chools are supplied with sanitation facilities</a:t>
            </a:r>
          </a:p>
          <a:p>
            <a:pPr algn="just">
              <a:buClr>
                <a:schemeClr val="tx1"/>
              </a:buClr>
              <a:buFont typeface="Wingdings" panose="05000000000000000000" pitchFamily="2" charset="2"/>
              <a:buChar char="ü"/>
            </a:pPr>
            <a:r>
              <a:rPr lang="en-GB" sz="2800" dirty="0" smtClean="0"/>
              <a:t>Classrooms were built in public ordinary schools</a:t>
            </a:r>
          </a:p>
          <a:p>
            <a:pPr algn="just">
              <a:buClr>
                <a:schemeClr val="tx1"/>
              </a:buClr>
              <a:buFont typeface="Wingdings" panose="05000000000000000000" pitchFamily="2" charset="2"/>
              <a:buChar char="ü"/>
            </a:pPr>
            <a:r>
              <a:rPr lang="en-GB" sz="2800" dirty="0" smtClean="0"/>
              <a:t>Specialist rooms were built public ordinary schools.</a:t>
            </a:r>
          </a:p>
        </p:txBody>
      </p:sp>
      <p:sp>
        <p:nvSpPr>
          <p:cNvPr id="348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A6FB608C-81DB-4FCD-889D-C8A459115219}" type="slidenum">
              <a:rPr lang="en-ZA" sz="2000" smtClean="0"/>
              <a:pPr/>
              <a:t>45</a:t>
            </a:fld>
            <a:endParaRPr lang="en-ZA" sz="2000" smtClean="0"/>
          </a:p>
        </p:txBody>
      </p:sp>
    </p:spTree>
    <p:extLst>
      <p:ext uri="{BB962C8B-B14F-4D97-AF65-F5344CB8AC3E}">
        <p14:creationId xmlns:p14="http://schemas.microsoft.com/office/powerpoint/2010/main" val="233427230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95400" y="76200"/>
            <a:ext cx="7648575" cy="990600"/>
          </a:xfrm>
        </p:spPr>
        <p:txBody>
          <a:bodyPr/>
          <a:lstStyle/>
          <a:p>
            <a:r>
              <a:rPr lang="en-ZA" smtClean="0"/>
              <a:t>Outstanding Programmes to be implemented</a:t>
            </a:r>
          </a:p>
        </p:txBody>
      </p:sp>
      <p:sp>
        <p:nvSpPr>
          <p:cNvPr id="3" name="Content Placeholder 2"/>
          <p:cNvSpPr>
            <a:spLocks noGrp="1"/>
          </p:cNvSpPr>
          <p:nvPr>
            <p:ph idx="1"/>
          </p:nvPr>
        </p:nvSpPr>
        <p:spPr>
          <a:xfrm>
            <a:off x="847725" y="1387475"/>
            <a:ext cx="8153400" cy="5408613"/>
          </a:xfrm>
        </p:spPr>
        <p:txBody>
          <a:bodyPr/>
          <a:lstStyle/>
          <a:p>
            <a:pPr marL="0" indent="0">
              <a:buFontTx/>
              <a:buNone/>
              <a:defRPr/>
            </a:pPr>
            <a:r>
              <a:rPr lang="en-ZA" sz="2000" b="1" dirty="0" smtClean="0"/>
              <a:t>Outstanding PMU projects</a:t>
            </a:r>
          </a:p>
          <a:p>
            <a:pPr>
              <a:buClrTx/>
              <a:buFont typeface="Arial" pitchFamily="34" charset="0"/>
              <a:buChar char="•"/>
              <a:defRPr/>
            </a:pPr>
            <a:r>
              <a:rPr lang="en-ZA" sz="2000" dirty="0" smtClean="0"/>
              <a:t>The Department is experiencing a challenge of  incomplete  Projects since 2012/13</a:t>
            </a:r>
          </a:p>
          <a:p>
            <a:pPr>
              <a:buClrTx/>
              <a:buFont typeface="Arial" pitchFamily="34" charset="0"/>
              <a:buChar char="•"/>
              <a:defRPr/>
            </a:pPr>
            <a:r>
              <a:rPr lang="en-ZA" sz="2000" b="1" dirty="0" smtClean="0"/>
              <a:t>Norms and Standards</a:t>
            </a:r>
          </a:p>
          <a:p>
            <a:pPr>
              <a:buClrTx/>
              <a:buFont typeface="Arial" pitchFamily="34" charset="0"/>
              <a:buChar char="•"/>
              <a:defRPr/>
            </a:pPr>
            <a:r>
              <a:rPr lang="en-ZA" sz="2000" dirty="0"/>
              <a:t>CSIR Condition Assessment and identification of </a:t>
            </a:r>
            <a:r>
              <a:rPr lang="en-ZA" sz="2000" dirty="0" smtClean="0"/>
              <a:t>needs</a:t>
            </a:r>
          </a:p>
          <a:p>
            <a:pPr>
              <a:buClrTx/>
              <a:buFont typeface="Arial" pitchFamily="34" charset="0"/>
              <a:buChar char="•"/>
              <a:defRPr/>
            </a:pPr>
            <a:r>
              <a:rPr lang="en-ZA" sz="2000" dirty="0" smtClean="0"/>
              <a:t>Number of Pit Latrines still in the Province</a:t>
            </a:r>
            <a:endParaRPr lang="en-ZA" sz="2000" dirty="0"/>
          </a:p>
          <a:p>
            <a:pPr marL="0" indent="0">
              <a:buFontTx/>
              <a:buNone/>
              <a:defRPr/>
            </a:pPr>
            <a:r>
              <a:rPr lang="en-ZA" sz="2000" b="1" dirty="0" smtClean="0"/>
              <a:t>Reporting and accuracy of information</a:t>
            </a:r>
          </a:p>
          <a:p>
            <a:pPr>
              <a:buClrTx/>
              <a:buFont typeface="Arial" pitchFamily="34" charset="0"/>
              <a:buChar char="•"/>
              <a:defRPr/>
            </a:pPr>
            <a:r>
              <a:rPr lang="en-ZA" sz="2000" dirty="0" smtClean="0"/>
              <a:t>Programme management and Reporting Tool</a:t>
            </a:r>
          </a:p>
          <a:p>
            <a:pPr>
              <a:buClrTx/>
              <a:buFont typeface="Arial" pitchFamily="34" charset="0"/>
              <a:buChar char="•"/>
              <a:defRPr/>
            </a:pPr>
            <a:r>
              <a:rPr lang="en-ZA" sz="2000" dirty="0" smtClean="0"/>
              <a:t>The Department has re-prioritised quick wins projects including storm damaged schools</a:t>
            </a:r>
          </a:p>
          <a:p>
            <a:pPr>
              <a:buClrTx/>
              <a:buFont typeface="Arial" pitchFamily="34" charset="0"/>
              <a:buChar char="•"/>
              <a:defRPr/>
            </a:pPr>
            <a:r>
              <a:rPr lang="en-ZA" sz="2000" dirty="0" smtClean="0"/>
              <a:t>Relocation of Mobile classrooms</a:t>
            </a:r>
          </a:p>
          <a:p>
            <a:pPr>
              <a:buClrTx/>
              <a:buFont typeface="Arial" pitchFamily="34" charset="0"/>
              <a:buChar char="•"/>
              <a:defRPr/>
            </a:pPr>
            <a:endParaRPr lang="en-ZA" dirty="0"/>
          </a:p>
        </p:txBody>
      </p:sp>
      <p:sp>
        <p:nvSpPr>
          <p:cNvPr id="3686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AB8E3E55-693E-4F05-B17B-B8DA54706478}" type="slidenum">
              <a:rPr lang="en-ZA" sz="2000" smtClean="0"/>
              <a:pPr/>
              <a:t>46</a:t>
            </a:fld>
            <a:endParaRPr lang="en-ZA" sz="2000" smtClean="0"/>
          </a:p>
        </p:txBody>
      </p:sp>
    </p:spTree>
    <p:extLst>
      <p:ext uri="{BB962C8B-B14F-4D97-AF65-F5344CB8AC3E}">
        <p14:creationId xmlns:p14="http://schemas.microsoft.com/office/powerpoint/2010/main" val="167746544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295400" y="332656"/>
            <a:ext cx="7648575" cy="734144"/>
          </a:xfrm>
        </p:spPr>
        <p:txBody>
          <a:bodyPr/>
          <a:lstStyle/>
          <a:p>
            <a:r>
              <a:rPr lang="en-ZA" dirty="0" smtClean="0"/>
              <a:t>Water and Sanitation</a:t>
            </a:r>
            <a:br>
              <a:rPr lang="en-ZA" dirty="0" smtClean="0"/>
            </a:br>
            <a:endParaRPr lang="en-ZA" dirty="0" smtClean="0"/>
          </a:p>
        </p:txBody>
      </p:sp>
      <p:sp>
        <p:nvSpPr>
          <p:cNvPr id="3" name="Content Placeholder 2"/>
          <p:cNvSpPr>
            <a:spLocks noGrp="1"/>
          </p:cNvSpPr>
          <p:nvPr>
            <p:ph idx="1"/>
          </p:nvPr>
        </p:nvSpPr>
        <p:spPr>
          <a:xfrm>
            <a:off x="467544" y="1484784"/>
            <a:ext cx="9001125" cy="6617717"/>
          </a:xfrm>
        </p:spPr>
        <p:txBody>
          <a:bodyPr/>
          <a:lstStyle/>
          <a:p>
            <a:pPr marL="0" indent="0">
              <a:buClrTx/>
              <a:buFont typeface="Wingdings" pitchFamily="2" charset="2"/>
              <a:buNone/>
              <a:defRPr/>
            </a:pPr>
            <a:r>
              <a:rPr lang="en-ZA" sz="2800" b="1" dirty="0" smtClean="0"/>
              <a:t>  Implementation of Water and Sanitation</a:t>
            </a:r>
          </a:p>
          <a:p>
            <a:pPr>
              <a:buClrTx/>
              <a:buFont typeface="Arial" pitchFamily="34" charset="0"/>
              <a:buChar char="•"/>
              <a:defRPr/>
            </a:pPr>
            <a:r>
              <a:rPr lang="en-ZA" sz="2400" dirty="0" smtClean="0"/>
              <a:t>The Department has entered into Service Level Agreement with MVULA Trust and IDT to build toilets and boreholes to schools.</a:t>
            </a:r>
          </a:p>
          <a:p>
            <a:pPr marL="0" indent="0">
              <a:buClrTx/>
              <a:buFont typeface="Wingdings" pitchFamily="2" charset="2"/>
              <a:buNone/>
              <a:defRPr/>
            </a:pPr>
            <a:endParaRPr lang="en-ZA" sz="2800" dirty="0" smtClean="0"/>
          </a:p>
          <a:p>
            <a:pPr>
              <a:buClrTx/>
              <a:buFont typeface="Arial" pitchFamily="34" charset="0"/>
              <a:buChar char="•"/>
              <a:defRPr/>
            </a:pPr>
            <a:endParaRPr lang="en-ZA" sz="2800" dirty="0" smtClean="0"/>
          </a:p>
          <a:p>
            <a:pPr marL="0" indent="0">
              <a:buClrTx/>
              <a:buFont typeface="Wingdings" pitchFamily="2" charset="2"/>
              <a:buNone/>
              <a:defRPr/>
            </a:pPr>
            <a:endParaRPr lang="en-ZA" dirty="0"/>
          </a:p>
        </p:txBody>
      </p:sp>
      <p:sp>
        <p:nvSpPr>
          <p:cNvPr id="3891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0C194396-15B7-4FFB-8121-280157964097}" type="slidenum">
              <a:rPr lang="en-ZA" sz="2000" smtClean="0"/>
              <a:pPr/>
              <a:t>47</a:t>
            </a:fld>
            <a:endParaRPr lang="en-ZA" sz="2000" smtClean="0"/>
          </a:p>
        </p:txBody>
      </p:sp>
    </p:spTree>
    <p:extLst>
      <p:ext uri="{BB962C8B-B14F-4D97-AF65-F5344CB8AC3E}">
        <p14:creationId xmlns:p14="http://schemas.microsoft.com/office/powerpoint/2010/main" val="173495866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76872"/>
            <a:ext cx="7620000" cy="1152128"/>
          </a:xfrm>
        </p:spPr>
        <p:txBody>
          <a:bodyPr/>
          <a:lstStyle/>
          <a:p>
            <a:r>
              <a:rPr lang="en-ZA" dirty="0" smtClean="0"/>
              <a:t>Storm Damaged Schools</a:t>
            </a:r>
            <a:endParaRPr lang="en-ZA" dirty="0"/>
          </a:p>
        </p:txBody>
      </p:sp>
      <p:sp>
        <p:nvSpPr>
          <p:cNvPr id="3" name="Slide Number Placeholder 2"/>
          <p:cNvSpPr>
            <a:spLocks noGrp="1"/>
          </p:cNvSpPr>
          <p:nvPr>
            <p:ph type="sldNum" sz="quarter" idx="12"/>
          </p:nvPr>
        </p:nvSpPr>
        <p:spPr/>
        <p:txBody>
          <a:bodyPr/>
          <a:lstStyle/>
          <a:p>
            <a:pPr>
              <a:defRPr/>
            </a:pPr>
            <a:fld id="{6C308769-088B-42CC-A61E-BC4011AF2EA4}" type="slidenum">
              <a:rPr lang="en-US" smtClean="0"/>
              <a:pPr>
                <a:defRPr/>
              </a:pPr>
              <a:t>48</a:t>
            </a:fld>
            <a:endParaRPr lang="en-US"/>
          </a:p>
        </p:txBody>
      </p:sp>
    </p:spTree>
    <p:extLst>
      <p:ext uri="{BB962C8B-B14F-4D97-AF65-F5344CB8AC3E}">
        <p14:creationId xmlns:p14="http://schemas.microsoft.com/office/powerpoint/2010/main" val="67943324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C:\Users\samuel.jacobs\Documents\DoE - Limpopo\Projects\Storm damaged_Emergency schools\Arnold Photos\20160105 Mogalatsane Primary School\Small Photos\20160105_0940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1201738"/>
            <a:ext cx="8161338"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4A1FAC8D-C241-4CA4-9C94-EB60C120A66D}" type="slidenum">
              <a:rPr lang="en-ZA" altLang="en-US" sz="2000" smtClean="0"/>
              <a:pPr/>
              <a:t>49</a:t>
            </a:fld>
            <a:endParaRPr lang="en-ZA" altLang="en-US" sz="2000" smtClean="0"/>
          </a:p>
        </p:txBody>
      </p:sp>
    </p:spTree>
    <p:extLst>
      <p:ext uri="{BB962C8B-B14F-4D97-AF65-F5344CB8AC3E}">
        <p14:creationId xmlns:p14="http://schemas.microsoft.com/office/powerpoint/2010/main" val="28303257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dirty="0" smtClean="0"/>
              <a:t>Objectives</a:t>
            </a:r>
          </a:p>
        </p:txBody>
      </p:sp>
      <p:sp>
        <p:nvSpPr>
          <p:cNvPr id="8195" name="Content Placeholder 2"/>
          <p:cNvSpPr>
            <a:spLocks noGrp="1"/>
          </p:cNvSpPr>
          <p:nvPr>
            <p:ph idx="1"/>
          </p:nvPr>
        </p:nvSpPr>
        <p:spPr>
          <a:xfrm>
            <a:off x="468313" y="1187450"/>
            <a:ext cx="8523287" cy="5183188"/>
          </a:xfrm>
        </p:spPr>
        <p:txBody>
          <a:bodyPr/>
          <a:lstStyle/>
          <a:p>
            <a:pPr>
              <a:buClr>
                <a:schemeClr val="tx1"/>
              </a:buClr>
              <a:buFont typeface="Arial" charset="0"/>
              <a:buChar char="•"/>
            </a:pPr>
            <a:endParaRPr lang="en-GB" dirty="0" smtClean="0"/>
          </a:p>
          <a:p>
            <a:pPr>
              <a:buClr>
                <a:schemeClr val="tx1"/>
              </a:buClr>
              <a:buFont typeface="Arial" charset="0"/>
              <a:buChar char="•"/>
            </a:pPr>
            <a:r>
              <a:rPr lang="en-GB" dirty="0" smtClean="0"/>
              <a:t>Improve Early Childhood Development</a:t>
            </a:r>
          </a:p>
          <a:p>
            <a:pPr>
              <a:buClr>
                <a:schemeClr val="tx1"/>
              </a:buClr>
              <a:buFont typeface="Arial" charset="0"/>
              <a:buChar char="•"/>
            </a:pPr>
            <a:r>
              <a:rPr lang="en-GB" dirty="0" smtClean="0"/>
              <a:t>Improve the quality of teaching and learning</a:t>
            </a:r>
            <a:endParaRPr lang="en-ZA" sz="4000" dirty="0" smtClean="0"/>
          </a:p>
          <a:p>
            <a:pPr>
              <a:buClr>
                <a:schemeClr val="tx1"/>
              </a:buClr>
              <a:buFont typeface="Arial" charset="0"/>
              <a:buChar char="•"/>
            </a:pPr>
            <a:r>
              <a:rPr lang="en-GB" dirty="0" smtClean="0"/>
              <a:t>Provision of Learner Teacher Support Materials (LTSM)</a:t>
            </a:r>
            <a:endParaRPr lang="en-ZA" sz="4000" dirty="0" smtClean="0"/>
          </a:p>
          <a:p>
            <a:pPr>
              <a:buClr>
                <a:schemeClr val="tx1"/>
              </a:buClr>
              <a:buFont typeface="Arial" charset="0"/>
              <a:buChar char="•"/>
            </a:pPr>
            <a:r>
              <a:rPr lang="en-GB" dirty="0" smtClean="0"/>
              <a:t>Strengthened School Management and support</a:t>
            </a:r>
            <a:endParaRPr lang="en-ZA" sz="4000" dirty="0" smtClean="0"/>
          </a:p>
          <a:p>
            <a:pPr>
              <a:buClr>
                <a:schemeClr val="tx1"/>
              </a:buClr>
              <a:buFont typeface="Arial" charset="0"/>
              <a:buChar char="•"/>
            </a:pPr>
            <a:r>
              <a:rPr lang="en-GB" dirty="0" smtClean="0"/>
              <a:t>Provision of school infrastructure</a:t>
            </a:r>
          </a:p>
          <a:p>
            <a:pPr>
              <a:buClr>
                <a:schemeClr val="tx1"/>
              </a:buClr>
              <a:buFont typeface="Arial" charset="0"/>
              <a:buChar char="•"/>
            </a:pPr>
            <a:r>
              <a:rPr lang="en-GB" dirty="0" smtClean="0"/>
              <a:t>Improve access to quality Education </a:t>
            </a:r>
            <a:endParaRPr lang="en-ZA" dirty="0" smtClean="0"/>
          </a:p>
          <a:p>
            <a:pPr lvl="1">
              <a:buClr>
                <a:schemeClr val="tx1"/>
              </a:buClr>
              <a:buFont typeface="Arial" charset="0"/>
              <a:buChar char="•"/>
            </a:pPr>
            <a:endParaRPr lang="en-US" dirty="0" smtClean="0"/>
          </a:p>
          <a:p>
            <a:pPr lvl="1"/>
            <a:endParaRPr lang="en-US" dirty="0" smtClean="0"/>
          </a:p>
          <a:p>
            <a:pPr lvl="1"/>
            <a:endParaRPr lang="en-US" dirty="0" smtClean="0"/>
          </a:p>
          <a:p>
            <a:pPr lvl="1"/>
            <a:endParaRPr lang="en-US" dirty="0" smtClean="0"/>
          </a:p>
        </p:txBody>
      </p:sp>
      <p:sp>
        <p:nvSpPr>
          <p:cNvPr id="819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3B0FFEEC-EB1A-4FD1-BD3D-0E971C906274}" type="slidenum">
              <a:rPr lang="en-ZA" sz="2000" smtClean="0"/>
              <a:pPr/>
              <a:t>5</a:t>
            </a:fld>
            <a:endParaRPr lang="en-ZA" sz="2000" dirty="0" smtClean="0"/>
          </a:p>
        </p:txBody>
      </p:sp>
    </p:spTree>
    <p:extLst>
      <p:ext uri="{BB962C8B-B14F-4D97-AF65-F5344CB8AC3E}">
        <p14:creationId xmlns:p14="http://schemas.microsoft.com/office/powerpoint/2010/main" val="347212784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C:\Users\samuel.jacobs\Documents\DoE - Limpopo\Projects\Storm damaged_Emergency schools\Arnold Photos\20160105 Mogalatsane Primary School\Small Photos\20160105_094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1160463"/>
            <a:ext cx="8080375"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00DDF522-F78E-4BF2-8AA4-E3ED851CEFFB}" type="slidenum">
              <a:rPr lang="en-ZA" altLang="en-US" sz="2000" smtClean="0"/>
              <a:pPr/>
              <a:t>50</a:t>
            </a:fld>
            <a:endParaRPr lang="en-ZA" altLang="en-US" sz="2000" smtClean="0"/>
          </a:p>
        </p:txBody>
      </p:sp>
    </p:spTree>
    <p:extLst>
      <p:ext uri="{BB962C8B-B14F-4D97-AF65-F5344CB8AC3E}">
        <p14:creationId xmlns:p14="http://schemas.microsoft.com/office/powerpoint/2010/main" val="293357190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C:\Users\samuel.jacobs\Documents\DoE - Limpopo\Projects\Storm damaged_Emergency schools\Arnold Photos\20160105 Motodi Secondary School\Small Photos\20160105_0911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8" y="1404938"/>
            <a:ext cx="7888287"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352A2276-EC7D-4268-BF09-8BF89CF5E203}" type="slidenum">
              <a:rPr lang="en-ZA" sz="2000" smtClean="0"/>
              <a:pPr/>
              <a:t>51</a:t>
            </a:fld>
            <a:endParaRPr lang="en-ZA" sz="2000" smtClean="0"/>
          </a:p>
        </p:txBody>
      </p:sp>
    </p:spTree>
    <p:extLst>
      <p:ext uri="{BB962C8B-B14F-4D97-AF65-F5344CB8AC3E}">
        <p14:creationId xmlns:p14="http://schemas.microsoft.com/office/powerpoint/2010/main" val="402639938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Users\samuel.jacobs\Documents\DoE - Limpopo\Projects\Storm damaged_Emergency schools\Arnold Photos\20160105 Motodi Secondary School\Small Photos\20160105_091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160463"/>
            <a:ext cx="8351837"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6E041A41-4014-4CF2-AD90-56711105ABA2}" type="slidenum">
              <a:rPr lang="en-ZA" sz="2000" smtClean="0"/>
              <a:pPr/>
              <a:t>52</a:t>
            </a:fld>
            <a:endParaRPr lang="en-ZA" sz="2000" smtClean="0"/>
          </a:p>
        </p:txBody>
      </p:sp>
    </p:spTree>
    <p:extLst>
      <p:ext uri="{BB962C8B-B14F-4D97-AF65-F5344CB8AC3E}">
        <p14:creationId xmlns:p14="http://schemas.microsoft.com/office/powerpoint/2010/main" val="20373967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Users\samuel.jacobs\Documents\DoE - Limpopo\Projects\Storm damaged_Emergency schools\Arnold Photos\20160105 Motodi Secondary School\Small Photos\20160105_091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173163"/>
            <a:ext cx="8324850"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651DC47B-B3E7-4A34-8AEA-2319BF467ED7}" type="slidenum">
              <a:rPr lang="en-ZA" sz="2000" smtClean="0"/>
              <a:pPr/>
              <a:t>53</a:t>
            </a:fld>
            <a:endParaRPr lang="en-ZA" sz="2000" smtClean="0"/>
          </a:p>
        </p:txBody>
      </p:sp>
    </p:spTree>
    <p:extLst>
      <p:ext uri="{BB962C8B-B14F-4D97-AF65-F5344CB8AC3E}">
        <p14:creationId xmlns:p14="http://schemas.microsoft.com/office/powerpoint/2010/main" val="55880396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C:\Users\samuel.jacobs\Documents\DoE - Limpopo\Projects\Storm damaged_Emergency schools\Arnold Photos\20160105 Motodi Secondary School\Small Photos\20160105_090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1173163"/>
            <a:ext cx="8202613"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AD41B434-688C-4D80-8563-860819E42B46}" type="slidenum">
              <a:rPr lang="en-ZA" sz="2000" smtClean="0"/>
              <a:pPr/>
              <a:t>54</a:t>
            </a:fld>
            <a:endParaRPr lang="en-ZA" sz="2000" smtClean="0"/>
          </a:p>
        </p:txBody>
      </p:sp>
    </p:spTree>
    <p:extLst>
      <p:ext uri="{BB962C8B-B14F-4D97-AF65-F5344CB8AC3E}">
        <p14:creationId xmlns:p14="http://schemas.microsoft.com/office/powerpoint/2010/main" val="224003967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C:\Users\samuel.jacobs\Documents\DoE - Limpopo\Projects\Storm damaged_Emergency schools\Arnold Photos\20160106 Vele Secondary School\Small Photos\20160106_1036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87450"/>
            <a:ext cx="8066088"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itchFamily="34" charset="0"/>
                <a:cs typeface="Arial" charset="0"/>
              </a:defRPr>
            </a:lvl1pPr>
            <a:lvl2pPr marL="742950" indent="-285750">
              <a:defRPr sz="2800">
                <a:solidFill>
                  <a:schemeClr val="tx1"/>
                </a:solidFill>
                <a:latin typeface="Tahoma" pitchFamily="34" charset="0"/>
                <a:cs typeface="Arial" charset="0"/>
              </a:defRPr>
            </a:lvl2pPr>
            <a:lvl3pPr marL="1143000" indent="-228600">
              <a:defRPr sz="2800">
                <a:solidFill>
                  <a:schemeClr val="tx1"/>
                </a:solidFill>
                <a:latin typeface="Tahoma" pitchFamily="34" charset="0"/>
                <a:cs typeface="Arial" charset="0"/>
              </a:defRPr>
            </a:lvl3pPr>
            <a:lvl4pPr marL="1600200" indent="-228600">
              <a:defRPr sz="2800">
                <a:solidFill>
                  <a:schemeClr val="tx1"/>
                </a:solidFill>
                <a:latin typeface="Tahoma" pitchFamily="34" charset="0"/>
                <a:cs typeface="Arial" charset="0"/>
              </a:defRPr>
            </a:lvl4pPr>
            <a:lvl5pPr marL="2057400" indent="-228600">
              <a:defRPr sz="2800">
                <a:solidFill>
                  <a:schemeClr val="tx1"/>
                </a:solidFill>
                <a:latin typeface="Tahoma" pitchFamily="34" charset="0"/>
                <a:cs typeface="Arial" charset="0"/>
              </a:defRPr>
            </a:lvl5pPr>
            <a:lvl6pPr marL="2514600" indent="-228600" eaLnBrk="0" fontAlgn="base" hangingPunct="0">
              <a:spcBef>
                <a:spcPct val="0"/>
              </a:spcBef>
              <a:spcAft>
                <a:spcPct val="0"/>
              </a:spcAft>
              <a:defRPr sz="2800">
                <a:solidFill>
                  <a:schemeClr val="tx1"/>
                </a:solidFill>
                <a:latin typeface="Tahoma" pitchFamily="34" charset="0"/>
                <a:cs typeface="Arial" charset="0"/>
              </a:defRPr>
            </a:lvl6pPr>
            <a:lvl7pPr marL="2971800" indent="-228600" eaLnBrk="0" fontAlgn="base" hangingPunct="0">
              <a:spcBef>
                <a:spcPct val="0"/>
              </a:spcBef>
              <a:spcAft>
                <a:spcPct val="0"/>
              </a:spcAft>
              <a:defRPr sz="2800">
                <a:solidFill>
                  <a:schemeClr val="tx1"/>
                </a:solidFill>
                <a:latin typeface="Tahoma" pitchFamily="34" charset="0"/>
                <a:cs typeface="Arial" charset="0"/>
              </a:defRPr>
            </a:lvl7pPr>
            <a:lvl8pPr marL="3429000" indent="-228600" eaLnBrk="0" fontAlgn="base" hangingPunct="0">
              <a:spcBef>
                <a:spcPct val="0"/>
              </a:spcBef>
              <a:spcAft>
                <a:spcPct val="0"/>
              </a:spcAft>
              <a:defRPr sz="2800">
                <a:solidFill>
                  <a:schemeClr val="tx1"/>
                </a:solidFill>
                <a:latin typeface="Tahoma" pitchFamily="34" charset="0"/>
                <a:cs typeface="Arial" charset="0"/>
              </a:defRPr>
            </a:lvl8pPr>
            <a:lvl9pPr marL="3886200" indent="-228600" eaLnBrk="0" fontAlgn="base" hangingPunct="0">
              <a:spcBef>
                <a:spcPct val="0"/>
              </a:spcBef>
              <a:spcAft>
                <a:spcPct val="0"/>
              </a:spcAft>
              <a:defRPr sz="2800">
                <a:solidFill>
                  <a:schemeClr val="tx1"/>
                </a:solidFill>
                <a:latin typeface="Tahoma" pitchFamily="34" charset="0"/>
                <a:cs typeface="Arial" charset="0"/>
              </a:defRPr>
            </a:lvl9pPr>
          </a:lstStyle>
          <a:p>
            <a:fld id="{741E9AB2-B27D-432E-A584-257D02F5A485}" type="slidenum">
              <a:rPr lang="en-ZA" altLang="en-US" sz="2000" smtClean="0"/>
              <a:pPr/>
              <a:t>55</a:t>
            </a:fld>
            <a:endParaRPr lang="en-ZA" altLang="en-US" sz="2000" smtClean="0"/>
          </a:p>
        </p:txBody>
      </p:sp>
    </p:spTree>
    <p:extLst>
      <p:ext uri="{BB962C8B-B14F-4D97-AF65-F5344CB8AC3E}">
        <p14:creationId xmlns:p14="http://schemas.microsoft.com/office/powerpoint/2010/main" val="338415487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6792"/>
            <a:ext cx="7620000" cy="2736304"/>
          </a:xfrm>
        </p:spPr>
        <p:txBody>
          <a:bodyPr/>
          <a:lstStyle/>
          <a:p>
            <a:r>
              <a:rPr lang="en-ZA" dirty="0" smtClean="0"/>
              <a:t>SCHOOLS AFFECTED BY THE RECENT RIOTS</a:t>
            </a:r>
            <a:endParaRPr lang="en-ZA" dirty="0"/>
          </a:p>
        </p:txBody>
      </p:sp>
      <p:sp>
        <p:nvSpPr>
          <p:cNvPr id="3" name="Slide Number Placeholder 2"/>
          <p:cNvSpPr>
            <a:spLocks noGrp="1"/>
          </p:cNvSpPr>
          <p:nvPr>
            <p:ph type="sldNum" sz="quarter" idx="12"/>
          </p:nvPr>
        </p:nvSpPr>
        <p:spPr/>
        <p:txBody>
          <a:bodyPr/>
          <a:lstStyle/>
          <a:p>
            <a:pPr>
              <a:defRPr/>
            </a:pPr>
            <a:fld id="{6C308769-088B-42CC-A61E-BC4011AF2EA4}" type="slidenum">
              <a:rPr lang="en-US" smtClean="0"/>
              <a:pPr>
                <a:defRPr/>
              </a:pPr>
              <a:t>56</a:t>
            </a:fld>
            <a:endParaRPr lang="en-US"/>
          </a:p>
        </p:txBody>
      </p:sp>
    </p:spTree>
    <p:extLst>
      <p:ext uri="{BB962C8B-B14F-4D97-AF65-F5344CB8AC3E}">
        <p14:creationId xmlns:p14="http://schemas.microsoft.com/office/powerpoint/2010/main" val="426590315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D0BDE-8979-4DDD-9EAA-4EB7495C5FAA}" type="slidenum">
              <a:rPr lang="en-US" smtClean="0"/>
              <a:pPr>
                <a:defRPr/>
              </a:pPr>
              <a:t>57</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05000"/>
            <a:ext cx="6120680" cy="325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56414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Text Placeholder 3"/>
          <p:cNvSpPr>
            <a:spLocks noGrp="1"/>
          </p:cNvSpPr>
          <p:nvPr>
            <p:ph type="body" sz="half" idx="2"/>
          </p:nvPr>
        </p:nvSpPr>
        <p:spPr/>
        <p:txBody>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p:txBody>
      </p:sp>
      <p:sp>
        <p:nvSpPr>
          <p:cNvPr id="5" name="Slide Number Placeholder 4"/>
          <p:cNvSpPr>
            <a:spLocks noGrp="1"/>
          </p:cNvSpPr>
          <p:nvPr>
            <p:ph type="sldNum" sz="quarter" idx="12"/>
          </p:nvPr>
        </p:nvSpPr>
        <p:spPr/>
        <p:txBody>
          <a:bodyPr/>
          <a:lstStyle/>
          <a:p>
            <a:pPr>
              <a:defRPr/>
            </a:pPr>
            <a:fld id="{4031554A-F65D-461E-8C2D-C90AFB9B5C92}" type="slidenum">
              <a:rPr lang="en-US" smtClean="0"/>
              <a:pPr>
                <a:defRPr/>
              </a:pPr>
              <a:t>58</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3384376" cy="249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67944" y="1124745"/>
            <a:ext cx="381642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56" y="3619500"/>
            <a:ext cx="3359988" cy="188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619500"/>
            <a:ext cx="3816424" cy="182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84344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D0BDE-8979-4DDD-9EAA-4EB7495C5FAA}" type="slidenum">
              <a:rPr lang="en-US" smtClean="0"/>
              <a:pPr>
                <a:defRPr/>
              </a:pPr>
              <a:t>59</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65527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9337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755578" y="1340770"/>
            <a:ext cx="7831212" cy="4034507"/>
          </a:xfrm>
        </p:spPr>
        <p:txBody>
          <a:bodyPr/>
          <a:lstStyle/>
          <a:p>
            <a:pPr marL="0" indent="0" algn="ctr">
              <a:buNone/>
            </a:pPr>
            <a:endParaRPr lang="en-ZA" sz="4800" b="1" dirty="0" smtClean="0">
              <a:solidFill>
                <a:srgbClr val="741202"/>
              </a:solidFill>
            </a:endParaRPr>
          </a:p>
          <a:p>
            <a:pPr marL="0" indent="0" algn="ctr">
              <a:buNone/>
            </a:pPr>
            <a:r>
              <a:rPr lang="en-ZA" sz="4800" b="1" dirty="0" smtClean="0">
                <a:solidFill>
                  <a:srgbClr val="741202"/>
                </a:solidFill>
              </a:rPr>
              <a:t>STRATEGIC DIRECTION </a:t>
            </a:r>
          </a:p>
          <a:p>
            <a:pPr marL="0" indent="0" algn="ctr">
              <a:buNone/>
            </a:pPr>
            <a:r>
              <a:rPr lang="en-ZA" sz="2400" b="1" dirty="0" smtClean="0">
                <a:solidFill>
                  <a:srgbClr val="741202"/>
                </a:solidFill>
              </a:rPr>
              <a:t>(</a:t>
            </a:r>
            <a:r>
              <a:rPr lang="en-US" sz="2400" b="1" dirty="0">
                <a:solidFill>
                  <a:srgbClr val="741202"/>
                </a:solidFill>
                <a:latin typeface="Arial" charset="0"/>
                <a:cs typeface="Arial" charset="0"/>
              </a:rPr>
              <a:t>ALIGNED NDP, MTSF AND </a:t>
            </a:r>
            <a:r>
              <a:rPr lang="en-US" sz="2400" b="1" dirty="0" smtClean="0">
                <a:solidFill>
                  <a:srgbClr val="741202"/>
                </a:solidFill>
                <a:latin typeface="Arial" charset="0"/>
                <a:cs typeface="Arial" charset="0"/>
              </a:rPr>
              <a:t>NON-NEGOTIABLES)</a:t>
            </a:r>
            <a:endParaRPr lang="en-ZA" sz="2400" b="1" dirty="0">
              <a:solidFill>
                <a:srgbClr val="741202"/>
              </a:solidFill>
            </a:endParaRPr>
          </a:p>
        </p:txBody>
      </p:sp>
    </p:spTree>
    <p:extLst>
      <p:ext uri="{BB962C8B-B14F-4D97-AF65-F5344CB8AC3E}">
        <p14:creationId xmlns:p14="http://schemas.microsoft.com/office/powerpoint/2010/main" val="265669306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D0BDE-8979-4DDD-9EAA-4EB7495C5FAA}" type="slidenum">
              <a:rPr lang="en-US" smtClean="0"/>
              <a:pPr>
                <a:defRPr/>
              </a:pPr>
              <a:t>60</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624736"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71262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D0BDE-8979-4DDD-9EAA-4EB7495C5FAA}" type="slidenum">
              <a:rPr lang="en-US" smtClean="0"/>
              <a:pPr>
                <a:defRPr/>
              </a:pPr>
              <a:t>61</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00808"/>
            <a:ext cx="626469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63647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D0BDE-8979-4DDD-9EAA-4EB7495C5FAA}" type="slidenum">
              <a:rPr lang="en-US" smtClean="0"/>
              <a:pPr>
                <a:defRPr/>
              </a:pPr>
              <a:t>62</a:t>
            </a:fld>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6264696" cy="318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28265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971600" y="1600202"/>
            <a:ext cx="7560840" cy="4525963"/>
          </a:xfrm>
        </p:spPr>
        <p:txBody>
          <a:bodyPr/>
          <a:lstStyle/>
          <a:p>
            <a:pPr marL="463550" indent="-463550" algn="just">
              <a:buFont typeface="Wingdings" pitchFamily="2" charset="2"/>
              <a:buChar char="v"/>
            </a:pPr>
            <a:r>
              <a:rPr lang="en-ZA" sz="1800" dirty="0" smtClean="0"/>
              <a:t>We wish to conclude by affirming that the National </a:t>
            </a:r>
            <a:r>
              <a:rPr lang="en-ZA" sz="1800" dirty="0"/>
              <a:t>Development Plan, especially on education system, planning and provisioning, </a:t>
            </a:r>
            <a:r>
              <a:rPr lang="en-ZA" sz="1800" dirty="0" smtClean="0"/>
              <a:t>is aligned </a:t>
            </a:r>
            <a:r>
              <a:rPr lang="en-ZA" sz="1800" dirty="0"/>
              <a:t>with the Department of Basic Education’s </a:t>
            </a:r>
            <a:r>
              <a:rPr lang="en-ZA" sz="1800" i="1" dirty="0"/>
              <a:t>Action Plan to </a:t>
            </a:r>
            <a:r>
              <a:rPr lang="en-ZA" sz="1800" i="1" dirty="0" smtClean="0"/>
              <a:t>2014/2019, Towards the realisation of Schooling  2025/2030 </a:t>
            </a:r>
            <a:r>
              <a:rPr lang="en-ZA" sz="1800" dirty="0"/>
              <a:t>in both its diagnosis and proposed solutions.  These plans are therefore complementary and not contradictory.  </a:t>
            </a:r>
            <a:endParaRPr lang="en-US" sz="1800" dirty="0"/>
          </a:p>
          <a:p>
            <a:pPr marL="914400" lvl="0" indent="-450850" algn="just">
              <a:buFont typeface="Wingdings" pitchFamily="2" charset="2"/>
              <a:buChar char="q"/>
            </a:pPr>
            <a:r>
              <a:rPr lang="en-ZA" sz="1800" dirty="0" smtClean="0"/>
              <a:t>improving </a:t>
            </a:r>
            <a:r>
              <a:rPr lang="en-ZA" sz="1800" dirty="0"/>
              <a:t>literacy, numeracy/mathematics and science outcomes;</a:t>
            </a:r>
            <a:endParaRPr lang="en-US" sz="1800" dirty="0"/>
          </a:p>
          <a:p>
            <a:pPr marL="914400" lvl="0" indent="-450850" algn="just">
              <a:buFont typeface="Wingdings" pitchFamily="2" charset="2"/>
              <a:buChar char="q"/>
            </a:pPr>
            <a:r>
              <a:rPr lang="en-ZA" sz="1800" dirty="0"/>
              <a:t>increasing the number of learners eligible to study maths and science-based degrees at higher education institutions;</a:t>
            </a:r>
            <a:endParaRPr lang="en-US" sz="1800" dirty="0"/>
          </a:p>
          <a:p>
            <a:pPr marL="914400" lvl="0" indent="-450850" algn="just">
              <a:buFont typeface="Wingdings" pitchFamily="2" charset="2"/>
              <a:buChar char="q"/>
            </a:pPr>
            <a:r>
              <a:rPr lang="en-ZA" sz="1800" dirty="0"/>
              <a:t>improving performance in the national and international comparative studies; and</a:t>
            </a:r>
            <a:endParaRPr lang="en-US" sz="1800" dirty="0"/>
          </a:p>
          <a:p>
            <a:pPr marL="914400" lvl="0" indent="-450850" algn="just">
              <a:buFont typeface="Wingdings" pitchFamily="2" charset="2"/>
              <a:buChar char="q"/>
            </a:pPr>
            <a:r>
              <a:rPr lang="en-ZA" sz="1800" dirty="0"/>
              <a:t>ensuring that access to education is not compromised; but improve the internal efficiency of the system (quality input, retention and output ratios, especially those of the girl child</a:t>
            </a:r>
            <a:r>
              <a:rPr lang="en-ZA" sz="1800" dirty="0" smtClean="0"/>
              <a:t>).</a:t>
            </a:r>
          </a:p>
          <a:p>
            <a:pPr marL="914400" lvl="0" indent="-450850" algn="just">
              <a:buFont typeface="Wingdings" pitchFamily="2" charset="2"/>
              <a:buChar char="q"/>
            </a:pPr>
            <a:endParaRPr lang="en-ZA" sz="1800" dirty="0" smtClean="0"/>
          </a:p>
          <a:p>
            <a:pPr marL="914400" lvl="0" indent="-450850" algn="just">
              <a:buNone/>
            </a:pPr>
            <a:endParaRPr lang="en-ZA" sz="1800" dirty="0" smtClean="0"/>
          </a:p>
          <a:p>
            <a:pPr marL="914400" lvl="0" indent="-450850" algn="just">
              <a:buNone/>
            </a:pPr>
            <a:endParaRPr lang="en-US" sz="1800" dirty="0"/>
          </a:p>
          <a:p>
            <a:pPr>
              <a:buNone/>
            </a:pPr>
            <a:endParaRPr lang="en-US" dirty="0"/>
          </a:p>
        </p:txBody>
      </p:sp>
      <p:sp>
        <p:nvSpPr>
          <p:cNvPr id="4" name="Slide Number Placeholder 3"/>
          <p:cNvSpPr>
            <a:spLocks noGrp="1"/>
          </p:cNvSpPr>
          <p:nvPr>
            <p:ph type="sldNum" sz="quarter" idx="12"/>
          </p:nvPr>
        </p:nvSpPr>
        <p:spPr/>
        <p:txBody>
          <a:bodyPr/>
          <a:lstStyle/>
          <a:p>
            <a:pPr>
              <a:defRPr/>
            </a:pPr>
            <a:fld id="{E66EB401-E7B1-49C8-8136-ADA8A8A07521}" type="slidenum">
              <a:rPr lang="en-US" smtClean="0"/>
              <a:pPr>
                <a:defRPr/>
              </a:pPr>
              <a:t>63</a:t>
            </a:fld>
            <a:endParaRPr lang="en-US" dirty="0"/>
          </a:p>
        </p:txBody>
      </p:sp>
    </p:spTree>
    <p:extLst>
      <p:ext uri="{BB962C8B-B14F-4D97-AF65-F5344CB8AC3E}">
        <p14:creationId xmlns:p14="http://schemas.microsoft.com/office/powerpoint/2010/main" val="229772809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75656" y="273050"/>
            <a:ext cx="6264696" cy="923702"/>
          </a:xfrm>
        </p:spPr>
        <p:txBody>
          <a:bodyPr/>
          <a:lstStyle/>
          <a:p>
            <a:r>
              <a:rPr lang="en-ZA" dirty="0" smtClean="0"/>
              <a:t>ANSWERS EXPECTED FROM THE SUMMIT</a:t>
            </a:r>
            <a:endParaRPr lang="en-ZA" dirty="0"/>
          </a:p>
        </p:txBody>
      </p:sp>
      <p:pic>
        <p:nvPicPr>
          <p:cNvPr id="5"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36096" y="1988840"/>
            <a:ext cx="2880320" cy="2376264"/>
          </a:xfrm>
          <a:noFill/>
        </p:spPr>
      </p:pic>
      <p:sp>
        <p:nvSpPr>
          <p:cNvPr id="9" name="Text Placeholder 8"/>
          <p:cNvSpPr>
            <a:spLocks noGrp="1"/>
          </p:cNvSpPr>
          <p:nvPr>
            <p:ph type="body" sz="half" idx="2"/>
          </p:nvPr>
        </p:nvSpPr>
        <p:spPr>
          <a:xfrm>
            <a:off x="899592" y="1916832"/>
            <a:ext cx="4176464" cy="4209333"/>
          </a:xfrm>
        </p:spPr>
        <p:txBody>
          <a:bodyPr/>
          <a:lstStyle/>
          <a:p>
            <a:pPr marL="285750" indent="-285750" algn="just">
              <a:buFont typeface="Arial" panose="020B0604020202020204" pitchFamily="34" charset="0"/>
              <a:buChar char="•"/>
            </a:pPr>
            <a:r>
              <a:rPr lang="en-ZA" dirty="0" smtClean="0"/>
              <a:t>What strategies and programmes do we have to put in place to improve learner performance from </a:t>
            </a:r>
            <a:r>
              <a:rPr lang="en-ZA" b="1" u="sng" dirty="0" smtClean="0"/>
              <a:t>foundation phase up to Grade 12</a:t>
            </a:r>
            <a:r>
              <a:rPr lang="en-ZA" dirty="0" smtClean="0"/>
              <a:t>;</a:t>
            </a:r>
          </a:p>
          <a:p>
            <a:pPr marL="285750" indent="-285750" algn="just">
              <a:buFont typeface="Arial" panose="020B0604020202020204" pitchFamily="34" charset="0"/>
              <a:buChar char="•"/>
            </a:pPr>
            <a:r>
              <a:rPr lang="en-ZA" dirty="0" smtClean="0"/>
              <a:t>Who are the role players;</a:t>
            </a:r>
          </a:p>
          <a:p>
            <a:pPr marL="285750" indent="-285750" algn="just">
              <a:buFont typeface="Arial" panose="020B0604020202020204" pitchFamily="34" charset="0"/>
              <a:buChar char="•"/>
            </a:pPr>
            <a:r>
              <a:rPr lang="en-ZA" dirty="0" smtClean="0"/>
              <a:t>What is their role;</a:t>
            </a:r>
          </a:p>
          <a:p>
            <a:pPr marL="285750" indent="-285750" algn="just">
              <a:buFont typeface="Arial" panose="020B0604020202020204" pitchFamily="34" charset="0"/>
              <a:buChar char="•"/>
            </a:pPr>
            <a:r>
              <a:rPr lang="en-ZA" dirty="0" smtClean="0"/>
              <a:t>What are the resources requirements;</a:t>
            </a:r>
          </a:p>
          <a:p>
            <a:pPr marL="285750" indent="-285750" algn="just">
              <a:buFont typeface="Arial" panose="020B0604020202020204" pitchFamily="34" charset="0"/>
              <a:buChar char="•"/>
            </a:pPr>
            <a:r>
              <a:rPr lang="en-ZA" dirty="0" smtClean="0"/>
              <a:t>Where will such resources come from;</a:t>
            </a:r>
          </a:p>
          <a:p>
            <a:pPr marL="285750" indent="-285750" algn="just">
              <a:buFont typeface="Arial" panose="020B0604020202020204" pitchFamily="34" charset="0"/>
              <a:buChar char="•"/>
            </a:pPr>
            <a:r>
              <a:rPr lang="en-ZA" dirty="0" smtClean="0"/>
              <a:t>What support, monitoring and evaluation mechanism will be put in place;</a:t>
            </a:r>
          </a:p>
          <a:p>
            <a:pPr algn="just"/>
            <a:endParaRPr lang="en-ZA" dirty="0"/>
          </a:p>
        </p:txBody>
      </p:sp>
      <p:sp>
        <p:nvSpPr>
          <p:cNvPr id="4" name="Slide Number Placeholder 3"/>
          <p:cNvSpPr>
            <a:spLocks noGrp="1"/>
          </p:cNvSpPr>
          <p:nvPr>
            <p:ph type="sldNum" sz="quarter" idx="12"/>
          </p:nvPr>
        </p:nvSpPr>
        <p:spPr/>
        <p:txBody>
          <a:bodyPr/>
          <a:lstStyle/>
          <a:p>
            <a:pPr>
              <a:defRPr/>
            </a:pPr>
            <a:fld id="{8E35F2FB-C107-4F3D-9768-301DBECBE676}" type="slidenum">
              <a:rPr lang="en-US" smtClean="0"/>
              <a:pPr>
                <a:defRPr/>
              </a:pPr>
              <a:t>64</a:t>
            </a:fld>
            <a:endParaRPr lang="en-US"/>
          </a:p>
        </p:txBody>
      </p:sp>
    </p:spTree>
    <p:extLst>
      <p:ext uri="{BB962C8B-B14F-4D97-AF65-F5344CB8AC3E}">
        <p14:creationId xmlns:p14="http://schemas.microsoft.com/office/powerpoint/2010/main" val="123002624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sz="7200" dirty="0" smtClean="0">
                <a:solidFill>
                  <a:schemeClr val="accent6">
                    <a:lumMod val="50000"/>
                  </a:schemeClr>
                </a:solidFill>
              </a:rPr>
              <a:t>NDI A LIVHUWA</a:t>
            </a:r>
            <a:endParaRPr lang="en-ZA" sz="7200" dirty="0"/>
          </a:p>
        </p:txBody>
      </p:sp>
      <p:sp>
        <p:nvSpPr>
          <p:cNvPr id="2" name="Slide Number Placeholder 1"/>
          <p:cNvSpPr>
            <a:spLocks noGrp="1"/>
          </p:cNvSpPr>
          <p:nvPr>
            <p:ph type="sldNum" sz="quarter" idx="4294967295"/>
          </p:nvPr>
        </p:nvSpPr>
        <p:spPr>
          <a:xfrm>
            <a:off x="7010400" y="6356352"/>
            <a:ext cx="2133600" cy="365125"/>
          </a:xfrm>
        </p:spPr>
        <p:txBody>
          <a:bodyPr/>
          <a:lstStyle/>
          <a:p>
            <a:pPr>
              <a:defRPr/>
            </a:pPr>
            <a:fld id="{CE48FB6E-7F0F-408B-BA89-37500DEE4872}" type="slidenum">
              <a:rPr lang="en-ZA" smtClean="0">
                <a:solidFill>
                  <a:prstClr val="black">
                    <a:tint val="75000"/>
                  </a:prstClr>
                </a:solidFill>
              </a:rPr>
              <a:pPr>
                <a:defRPr/>
              </a:pPr>
              <a:t>65</a:t>
            </a:fld>
            <a:endParaRPr lang="en-ZA" dirty="0">
              <a:solidFill>
                <a:prstClr val="black">
                  <a:tint val="75000"/>
                </a:prstClr>
              </a:solidFill>
            </a:endParaRPr>
          </a:p>
        </p:txBody>
      </p:sp>
    </p:spTree>
    <p:extLst>
      <p:ext uri="{BB962C8B-B14F-4D97-AF65-F5344CB8AC3E}">
        <p14:creationId xmlns:p14="http://schemas.microsoft.com/office/powerpoint/2010/main" val="310955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6290882"/>
              </p:ext>
            </p:extLst>
          </p:nvPr>
        </p:nvGraphicFramePr>
        <p:xfrm>
          <a:off x="611560" y="1988840"/>
          <a:ext cx="8388423" cy="3592233"/>
        </p:xfrm>
        <a:graphic>
          <a:graphicData uri="http://schemas.openxmlformats.org/drawingml/2006/table">
            <a:tbl>
              <a:tblPr firstRow="1" bandRow="1">
                <a:tableStyleId>{93296810-A885-4BE3-A3E7-6D5BEEA58F35}</a:tableStyleId>
              </a:tblPr>
              <a:tblGrid>
                <a:gridCol w="2796141"/>
                <a:gridCol w="2796141"/>
                <a:gridCol w="2796141"/>
              </a:tblGrid>
              <a:tr h="482994">
                <a:tc>
                  <a:txBody>
                    <a:bodyPr/>
                    <a:lstStyle/>
                    <a:p>
                      <a:r>
                        <a:rPr lang="en-ZA" sz="1400" dirty="0" smtClean="0"/>
                        <a:t>NDP</a:t>
                      </a:r>
                      <a:endParaRPr lang="en-ZA" sz="1400" b="1" i="0" dirty="0"/>
                    </a:p>
                  </a:txBody>
                  <a:tcPr marT="45714" marB="45714"/>
                </a:tc>
                <a:tc>
                  <a:txBody>
                    <a:bodyPr/>
                    <a:lstStyle/>
                    <a:p>
                      <a:r>
                        <a:rPr lang="en-ZA" sz="1400" dirty="0" smtClean="0"/>
                        <a:t>MTSF (Strategic Direction)</a:t>
                      </a:r>
                      <a:endParaRPr lang="en-ZA" sz="1400" b="1" i="0" dirty="0"/>
                    </a:p>
                  </a:txBody>
                  <a:tcPr marT="45714" marB="45714"/>
                </a:tc>
                <a:tc>
                  <a:txBody>
                    <a:bodyPr/>
                    <a:lstStyle/>
                    <a:p>
                      <a:r>
                        <a:rPr lang="en-ZA" sz="1400" dirty="0" smtClean="0"/>
                        <a:t>NON-NEGOTIABLES</a:t>
                      </a:r>
                      <a:endParaRPr lang="en-ZA" sz="1400" b="1" i="0" dirty="0"/>
                    </a:p>
                  </a:txBody>
                  <a:tcPr marT="45714" marB="45714"/>
                </a:tc>
              </a:tr>
              <a:tr h="1236899">
                <a:tc>
                  <a:txBody>
                    <a:bodyPr/>
                    <a:lstStyle/>
                    <a:p>
                      <a:pPr algn="just"/>
                      <a:r>
                        <a:rPr lang="en-ZA" sz="1300" dirty="0" smtClean="0"/>
                        <a:t>Improve</a:t>
                      </a:r>
                      <a:r>
                        <a:rPr lang="en-ZA" sz="1300" baseline="0" dirty="0" smtClean="0"/>
                        <a:t> the</a:t>
                      </a:r>
                      <a:r>
                        <a:rPr lang="en-ZA" sz="1300" dirty="0" smtClean="0"/>
                        <a:t> provision of adequate, quality infrastructure and Learning and Teaching Support Materials (LTSM).</a:t>
                      </a:r>
                      <a:endParaRPr lang="en-ZA" sz="1300" b="0" i="0" dirty="0"/>
                    </a:p>
                  </a:txBody>
                  <a:tcPr marT="45714" marB="4571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smtClean="0"/>
                        <a:t>MTSF Output 2: Improved quality of teaching and learning through provision of adequate, quality infrastructure and Learning  materials</a:t>
                      </a:r>
                      <a:endParaRPr lang="en-ZA" sz="1300" b="0" i="0" dirty="0" smtClean="0">
                        <a:solidFill>
                          <a:srgbClr val="0000FF"/>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300" b="0" i="0" dirty="0" smtClean="0">
                        <a:solidFill>
                          <a:srgbClr val="FF0000"/>
                        </a:solidFill>
                      </a:endParaRPr>
                    </a:p>
                  </a:txBody>
                  <a:tcPr marT="45714" marB="4571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b="1" dirty="0" smtClean="0"/>
                        <a:t>LTSM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To provide core textbooks per learner, per subject and per grade</a:t>
                      </a:r>
                      <a:endParaRPr lang="en-ZA" sz="1300" dirty="0" smtClean="0"/>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The need to centralize procurement of LTSM</a:t>
                      </a:r>
                      <a:endParaRPr lang="en-US" sz="1300" b="0" i="0" dirty="0" smtClean="0"/>
                    </a:p>
                  </a:txBody>
                  <a:tcPr marT="45714" marB="45714"/>
                </a:tc>
              </a:tr>
              <a:tr h="1829091">
                <a:tc>
                  <a:txBody>
                    <a:bodyPr/>
                    <a:lstStyle/>
                    <a:p>
                      <a:pPr marL="0" lvl="1" indent="0" algn="just" eaLnBrk="1" fontAlgn="auto" hangingPunct="1">
                        <a:spcAft>
                          <a:spcPts val="0"/>
                        </a:spcAft>
                        <a:buFont typeface="Arial" panose="020B0604020202020204" pitchFamily="34" charset="0"/>
                        <a:buChar char="•"/>
                        <a:defRPr/>
                      </a:pPr>
                      <a:r>
                        <a:rPr lang="en-US" altLang="en-US" sz="1300" dirty="0" smtClean="0"/>
                        <a:t>Minimum standards progressively attained</a:t>
                      </a:r>
                    </a:p>
                    <a:p>
                      <a:pPr marL="0" lvl="1" indent="0" algn="just" eaLnBrk="1" fontAlgn="auto" hangingPunct="1">
                        <a:spcAft>
                          <a:spcPts val="0"/>
                        </a:spcAft>
                        <a:buFont typeface="Arial" panose="020B0604020202020204" pitchFamily="34" charset="0"/>
                        <a:buChar char="•"/>
                        <a:defRPr/>
                      </a:pPr>
                      <a:r>
                        <a:rPr lang="en-US" altLang="en-US" sz="1300" dirty="0" smtClean="0"/>
                        <a:t>Labs, computer, media centres</a:t>
                      </a:r>
                    </a:p>
                    <a:p>
                      <a:pPr marL="0" lvl="1" indent="0" algn="just" eaLnBrk="1" fontAlgn="auto" hangingPunct="1">
                        <a:spcAft>
                          <a:spcPts val="0"/>
                        </a:spcAft>
                        <a:buFont typeface="Arial" panose="020B0604020202020204" pitchFamily="34" charset="0"/>
                        <a:buChar char="•"/>
                        <a:defRPr/>
                      </a:pPr>
                      <a:r>
                        <a:rPr lang="en-US" altLang="en-US" sz="1300" dirty="0" smtClean="0"/>
                        <a:t>School Safety </a:t>
                      </a:r>
                    </a:p>
                    <a:p>
                      <a:pPr marL="0" lvl="1" indent="0" algn="just" eaLnBrk="1" fontAlgn="auto" hangingPunct="1">
                        <a:spcAft>
                          <a:spcPts val="0"/>
                        </a:spcAft>
                        <a:buFont typeface="Arial" panose="020B0604020202020204" pitchFamily="34" charset="0"/>
                        <a:buChar char="•"/>
                        <a:defRPr/>
                      </a:pPr>
                      <a:r>
                        <a:rPr lang="en-US" altLang="en-US" sz="1300" dirty="0" smtClean="0"/>
                        <a:t>ICT in education – mobile devices, broadband, connectivity </a:t>
                      </a:r>
                      <a:endParaRPr lang="en-US" altLang="en-US" sz="1300" b="0" i="0" dirty="0" smtClean="0"/>
                    </a:p>
                  </a:txBody>
                  <a:tcPr marT="45714" marB="4571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smtClean="0"/>
                        <a:t>MTSF Output 2: Improved quality of teaching and learning through provision of adequate, quality infrastructure and Learning materials</a:t>
                      </a:r>
                      <a:endParaRPr lang="en-US" sz="1300" dirty="0" smtClean="0"/>
                    </a:p>
                    <a:p>
                      <a:pPr algn="just"/>
                      <a:endParaRPr lang="en-ZA" sz="1300" b="0" i="0" dirty="0">
                        <a:solidFill>
                          <a:srgbClr val="FF0000"/>
                        </a:solidFill>
                      </a:endParaRPr>
                    </a:p>
                  </a:txBody>
                  <a:tcPr marT="45714" marB="4571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b="1" dirty="0" smtClean="0"/>
                        <a:t>INFRASTRUCTURE </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Reducing inappropriate school structures, by constructing new ones and maintaining existing ones</a:t>
                      </a:r>
                      <a:endParaRPr lang="en-ZA" sz="1300" dirty="0" smtClean="0"/>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t>p</a:t>
                      </a:r>
                      <a:r>
                        <a:rPr lang="en-US" sz="1300" dirty="0" smtClean="0"/>
                        <a:t>prioritizing the provision of basic services to schools (water, sanitation &amp; electricity)</a:t>
                      </a:r>
                      <a:endParaRPr lang="en-ZA" sz="1300" b="0" i="0" dirty="0" smtClean="0"/>
                    </a:p>
                  </a:txBody>
                  <a:tcPr marT="45714" marB="45714"/>
                </a:tc>
              </a:tr>
            </a:tbl>
          </a:graphicData>
        </a:graphic>
      </p:graphicFrame>
      <p:sp>
        <p:nvSpPr>
          <p:cNvPr id="3" name="Rectangle 2"/>
          <p:cNvSpPr/>
          <p:nvPr/>
        </p:nvSpPr>
        <p:spPr>
          <a:xfrm>
            <a:off x="1331640" y="548682"/>
            <a:ext cx="7344816" cy="584775"/>
          </a:xfrm>
          <a:prstGeom prst="rect">
            <a:avLst/>
          </a:prstGeom>
        </p:spPr>
        <p:txBody>
          <a:bodyPr wrap="square">
            <a:spAutoFit/>
          </a:bodyPr>
          <a:lstStyle/>
          <a:p>
            <a:r>
              <a:rPr lang="en-US" sz="3200" b="1" dirty="0" smtClean="0">
                <a:solidFill>
                  <a:srgbClr val="741202"/>
                </a:solidFill>
              </a:rPr>
              <a:t>STRATEGIC DIRECTION</a:t>
            </a:r>
            <a:endParaRPr lang="en-ZA" sz="3200" dirty="0"/>
          </a:p>
        </p:txBody>
      </p:sp>
      <p:sp>
        <p:nvSpPr>
          <p:cNvPr id="2" name="Rectangle 1"/>
          <p:cNvSpPr/>
          <p:nvPr/>
        </p:nvSpPr>
        <p:spPr>
          <a:xfrm>
            <a:off x="2302396" y="1134142"/>
            <a:ext cx="6014020" cy="369332"/>
          </a:xfrm>
          <a:prstGeom prst="rect">
            <a:avLst/>
          </a:prstGeom>
        </p:spPr>
        <p:txBody>
          <a:bodyPr wrap="square">
            <a:spAutoFit/>
          </a:bodyPr>
          <a:lstStyle/>
          <a:p>
            <a:r>
              <a:rPr lang="en-US" b="1" dirty="0">
                <a:solidFill>
                  <a:srgbClr val="FF0000"/>
                </a:solidFill>
                <a:latin typeface="Arial" charset="0"/>
                <a:cs typeface="Arial" charset="0"/>
              </a:rPr>
              <a:t>ALIGNED NDP, MTSF AND NON-NEGOTIABLES</a:t>
            </a:r>
            <a:endParaRPr lang="en-ZA" dirty="0">
              <a:solidFill>
                <a:srgbClr val="FF0000"/>
              </a:solidFill>
            </a:endParaRPr>
          </a:p>
        </p:txBody>
      </p:sp>
    </p:spTree>
    <p:extLst>
      <p:ext uri="{BB962C8B-B14F-4D97-AF65-F5344CB8AC3E}">
        <p14:creationId xmlns:p14="http://schemas.microsoft.com/office/powerpoint/2010/main" val="23819051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98447020"/>
              </p:ext>
            </p:extLst>
          </p:nvPr>
        </p:nvGraphicFramePr>
        <p:xfrm>
          <a:off x="251520" y="1620346"/>
          <a:ext cx="8712970" cy="4491538"/>
        </p:xfrm>
        <a:graphic>
          <a:graphicData uri="http://schemas.openxmlformats.org/drawingml/2006/table">
            <a:tbl>
              <a:tblPr firstRow="1" bandRow="1">
                <a:tableStyleId>{93296810-A885-4BE3-A3E7-6D5BEEA58F35}</a:tableStyleId>
              </a:tblPr>
              <a:tblGrid>
                <a:gridCol w="3096344"/>
                <a:gridCol w="2808314"/>
                <a:gridCol w="2808312"/>
              </a:tblGrid>
              <a:tr h="224478">
                <a:tc>
                  <a:txBody>
                    <a:bodyPr/>
                    <a:lstStyle/>
                    <a:p>
                      <a:r>
                        <a:rPr lang="en-ZA" sz="1300" dirty="0" smtClean="0"/>
                        <a:t>NDP</a:t>
                      </a:r>
                      <a:endParaRPr lang="en-ZA" sz="1300" b="1" i="0" dirty="0"/>
                    </a:p>
                  </a:txBody>
                  <a:tcPr marL="91439" marR="91439"/>
                </a:tc>
                <a:tc>
                  <a:txBody>
                    <a:bodyPr/>
                    <a:lstStyle/>
                    <a:p>
                      <a:r>
                        <a:rPr lang="en-ZA" sz="1300" dirty="0" smtClean="0"/>
                        <a:t>MTSF ( Strategic Direction)</a:t>
                      </a:r>
                      <a:endParaRPr lang="en-ZA" sz="1300" b="1" i="0" dirty="0"/>
                    </a:p>
                  </a:txBody>
                  <a:tcPr marL="91439" marR="91439"/>
                </a:tc>
                <a:tc>
                  <a:txBody>
                    <a:bodyPr/>
                    <a:lstStyle/>
                    <a:p>
                      <a:r>
                        <a:rPr lang="en-ZA" sz="1300" dirty="0" smtClean="0"/>
                        <a:t>NON-NEGOTIABLES</a:t>
                      </a:r>
                      <a:endParaRPr lang="en-ZA" sz="1300" b="1" i="0" dirty="0"/>
                    </a:p>
                  </a:txBody>
                  <a:tcPr marL="91439" marR="91439"/>
                </a:tc>
              </a:tr>
              <a:tr h="2145824">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300" dirty="0" smtClean="0"/>
                        <a:t>Districts and institutional capacity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altLang="en-US" sz="1300" dirty="0" smtClean="0"/>
                        <a:t>Appointment of principals will be based on competency assessments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altLang="en-US" sz="1300" dirty="0" smtClean="0"/>
                        <a:t>Introduce performance contract for principals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altLang="en-US" sz="1300" dirty="0" smtClean="0"/>
                        <a:t>Introduce an education accountability chain, with lines of responsibility from state to classroom</a:t>
                      </a:r>
                      <a:endParaRPr lang="en-US" altLang="en-US" sz="1300" i="0" dirty="0" smtClean="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300" dirty="0" smtClean="0"/>
                    </a:p>
                  </a:txBody>
                  <a:tcPr marL="91439" marR="91439"/>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t>MTSF Output 5: Strengthening accountability and improving management at the school, community and district level</a:t>
                      </a:r>
                    </a:p>
                    <a:p>
                      <a:pPr marL="285750" indent="-285750" algn="just">
                        <a:buFont typeface="Arial" panose="020B0604020202020204" pitchFamily="34" charset="0"/>
                        <a:buChar char="•"/>
                      </a:pPr>
                      <a:endParaRPr lang="en-ZA" sz="1300" i="0" dirty="0">
                        <a:solidFill>
                          <a:srgbClr val="FF0000"/>
                        </a:solidFill>
                      </a:endParaRPr>
                    </a:p>
                  </a:txBody>
                  <a:tcPr marL="91439" marR="91439"/>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dirty="0" smtClean="0"/>
                        <a:t>DISTRICTS</a:t>
                      </a:r>
                      <a:r>
                        <a:rPr lang="en-US" sz="1300" dirty="0" smtClean="0"/>
                        <a:t>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Improving districts operations  (planning,</a:t>
                      </a:r>
                      <a:r>
                        <a:rPr lang="en-US" sz="1300" baseline="0" dirty="0" smtClean="0"/>
                        <a:t> m</a:t>
                      </a:r>
                      <a:r>
                        <a:rPr lang="en-US" sz="1300" dirty="0" smtClean="0"/>
                        <a:t>onitoring and evaluation, curriculum oversight,)</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Improving schools capacity (curriculum monitoring, oversight roles of principals and SMTs)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Appointment of competent principals</a:t>
                      </a:r>
                      <a:endParaRPr lang="en-US" sz="1300" i="0" dirty="0" smtClean="0"/>
                    </a:p>
                  </a:txBody>
                  <a:tcPr marL="91439" marR="91439"/>
                </a:tc>
              </a:tr>
              <a:tr h="1931218">
                <a:tc>
                  <a:txBody>
                    <a:bodyPr/>
                    <a:lstStyle/>
                    <a:p>
                      <a:pPr marL="285750" indent="-285750" algn="just">
                        <a:buFont typeface="Arial" panose="020B0604020202020204" pitchFamily="34" charset="0"/>
                        <a:buChar char="•"/>
                      </a:pPr>
                      <a:r>
                        <a:rPr lang="en-ZA" sz="1300" dirty="0" smtClean="0"/>
                        <a:t>Teacher development should build teacher subject knowledge</a:t>
                      </a:r>
                    </a:p>
                    <a:p>
                      <a:pPr marL="285750" indent="-285750" algn="just">
                        <a:buFont typeface="Arial" panose="020B0604020202020204" pitchFamily="34" charset="0"/>
                        <a:buChar char="•"/>
                      </a:pPr>
                      <a:r>
                        <a:rPr lang="en-ZA" sz="1300" dirty="0" smtClean="0"/>
                        <a:t>Addressing policy blockages that prevent the deployment of teachers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t>A formalised graduate recruitment scheme for the public service</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t>Ensure that Funza Lushaka graduates are immediately absorbed into schools</a:t>
                      </a:r>
                      <a:endParaRPr lang="en-ZA" sz="1300" i="0" dirty="0" smtClean="0"/>
                    </a:p>
                  </a:txBody>
                  <a:tcPr marL="91439" marR="91439"/>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300" dirty="0" smtClean="0"/>
                        <a:t>MTSF Output 1: Improved quality of teaching and learning through development, supply and effective utilisation of teachers</a:t>
                      </a:r>
                    </a:p>
                    <a:p>
                      <a:pPr marL="285750" indent="-285750" algn="just">
                        <a:buFont typeface="Arial" panose="020B0604020202020204" pitchFamily="34" charset="0"/>
                        <a:buChar char="•"/>
                      </a:pPr>
                      <a:endParaRPr lang="en-ZA" sz="1300" i="0" dirty="0">
                        <a:solidFill>
                          <a:srgbClr val="FF0000"/>
                        </a:solidFill>
                      </a:endParaRPr>
                    </a:p>
                  </a:txBody>
                  <a:tcPr marL="91439" marR="91439"/>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dirty="0" smtClean="0"/>
                        <a:t>TEACHERS PLACEMENT, DEPLOYMENT, AND DEVELOPMENT</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Teacher recruitment, deployment and utilisation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Attracting young educators into the system</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Absorption of Funza Lushaka bursary holders</a:t>
                      </a:r>
                      <a:endParaRPr lang="en-US" sz="1300" i="0" dirty="0" smtClean="0"/>
                    </a:p>
                  </a:txBody>
                  <a:tcPr marL="91439" marR="91439"/>
                </a:tc>
              </a:tr>
            </a:tbl>
          </a:graphicData>
        </a:graphic>
      </p:graphicFrame>
      <p:sp>
        <p:nvSpPr>
          <p:cNvPr id="3" name="Rectangle 2"/>
          <p:cNvSpPr/>
          <p:nvPr/>
        </p:nvSpPr>
        <p:spPr>
          <a:xfrm>
            <a:off x="1331640" y="548682"/>
            <a:ext cx="7632848" cy="584775"/>
          </a:xfrm>
          <a:prstGeom prst="rect">
            <a:avLst/>
          </a:prstGeom>
        </p:spPr>
        <p:txBody>
          <a:bodyPr wrap="square">
            <a:spAutoFit/>
          </a:bodyPr>
          <a:lstStyle/>
          <a:p>
            <a:r>
              <a:rPr lang="en-US" sz="3200" b="1" dirty="0">
                <a:solidFill>
                  <a:srgbClr val="741202"/>
                </a:solidFill>
              </a:rPr>
              <a:t>STRATEGIC DIRECTION</a:t>
            </a:r>
            <a:endParaRPr lang="en-ZA" sz="3200" dirty="0"/>
          </a:p>
        </p:txBody>
      </p:sp>
      <p:sp>
        <p:nvSpPr>
          <p:cNvPr id="5" name="Rectangle 4"/>
          <p:cNvSpPr/>
          <p:nvPr/>
        </p:nvSpPr>
        <p:spPr>
          <a:xfrm>
            <a:off x="2302396" y="1134142"/>
            <a:ext cx="6014020" cy="369332"/>
          </a:xfrm>
          <a:prstGeom prst="rect">
            <a:avLst/>
          </a:prstGeom>
        </p:spPr>
        <p:txBody>
          <a:bodyPr wrap="square">
            <a:spAutoFit/>
          </a:bodyPr>
          <a:lstStyle/>
          <a:p>
            <a:r>
              <a:rPr lang="en-US" b="1" dirty="0">
                <a:solidFill>
                  <a:srgbClr val="FF0000"/>
                </a:solidFill>
                <a:latin typeface="Arial" charset="0"/>
                <a:cs typeface="Arial" charset="0"/>
              </a:rPr>
              <a:t>ALIGNED NDP, MTSF AND NON-NEGOTIABLES</a:t>
            </a:r>
            <a:endParaRPr lang="en-ZA" dirty="0">
              <a:solidFill>
                <a:srgbClr val="FF0000"/>
              </a:solidFill>
            </a:endParaRPr>
          </a:p>
        </p:txBody>
      </p:sp>
    </p:spTree>
    <p:extLst>
      <p:ext uri="{BB962C8B-B14F-4D97-AF65-F5344CB8AC3E}">
        <p14:creationId xmlns:p14="http://schemas.microsoft.com/office/powerpoint/2010/main" val="5682339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2072041"/>
              </p:ext>
            </p:extLst>
          </p:nvPr>
        </p:nvGraphicFramePr>
        <p:xfrm>
          <a:off x="683568" y="1700808"/>
          <a:ext cx="8208911" cy="2960048"/>
        </p:xfrm>
        <a:graphic>
          <a:graphicData uri="http://schemas.openxmlformats.org/drawingml/2006/table">
            <a:tbl>
              <a:tblPr firstRow="1" bandRow="1">
                <a:tableStyleId>{93296810-A885-4BE3-A3E7-6D5BEEA58F35}</a:tableStyleId>
              </a:tblPr>
              <a:tblGrid>
                <a:gridCol w="2640293"/>
                <a:gridCol w="2640293"/>
                <a:gridCol w="2928325"/>
              </a:tblGrid>
              <a:tr h="288031">
                <a:tc>
                  <a:txBody>
                    <a:bodyPr/>
                    <a:lstStyle/>
                    <a:p>
                      <a:r>
                        <a:rPr lang="en-ZA" sz="1400" dirty="0" smtClean="0"/>
                        <a:t>NDP</a:t>
                      </a:r>
                      <a:endParaRPr lang="en-ZA" sz="1400" b="1" i="0" dirty="0"/>
                    </a:p>
                  </a:txBody>
                  <a:tcPr marT="45725" marB="45725"/>
                </a:tc>
                <a:tc>
                  <a:txBody>
                    <a:bodyPr/>
                    <a:lstStyle/>
                    <a:p>
                      <a:r>
                        <a:rPr lang="en-ZA" sz="1400" dirty="0" smtClean="0"/>
                        <a:t>MTSF (Strategic Direction)</a:t>
                      </a:r>
                      <a:endParaRPr lang="en-ZA" sz="1400" b="1" i="0" dirty="0"/>
                    </a:p>
                  </a:txBody>
                  <a:tcPr marT="45725" marB="45725"/>
                </a:tc>
                <a:tc>
                  <a:txBody>
                    <a:bodyPr/>
                    <a:lstStyle/>
                    <a:p>
                      <a:r>
                        <a:rPr lang="en-ZA" sz="1400" dirty="0" smtClean="0"/>
                        <a:t>NON-NEGOTIABLES</a:t>
                      </a:r>
                      <a:endParaRPr lang="en-ZA" sz="1400" b="1" i="0" dirty="0"/>
                    </a:p>
                  </a:txBody>
                  <a:tcPr marT="45725" marB="45725"/>
                </a:tc>
              </a:tr>
              <a:tr h="1375068">
                <a:tc>
                  <a:txBody>
                    <a:bodyPr/>
                    <a:lstStyle/>
                    <a:p>
                      <a:pPr marL="3429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300" dirty="0" smtClean="0"/>
                        <a:t>Rewarding teaching excellence</a:t>
                      </a:r>
                    </a:p>
                    <a:p>
                      <a:pPr marL="3429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altLang="en-US" sz="1300" dirty="0" smtClean="0"/>
                        <a:t>Expose teachers to the use of technology in their own training and train them to use it in their teaching</a:t>
                      </a:r>
                      <a:endParaRPr lang="en-US" altLang="en-US" sz="1300" i="0" dirty="0" smtClean="0"/>
                    </a:p>
                  </a:txBody>
                  <a:tcPr marT="45725" marB="4572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smtClean="0"/>
                        <a:t>MTSF Output 1: Improved quality of teaching and learning through development, supply and effective utilisation of teachers</a:t>
                      </a:r>
                      <a:endParaRPr lang="en-ZA" sz="1300" i="0" dirty="0" smtClean="0">
                        <a:solidFill>
                          <a:srgbClr val="0000FF"/>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300" i="0" dirty="0" smtClean="0">
                        <a:solidFill>
                          <a:srgbClr val="FF0000"/>
                        </a:solidFill>
                      </a:endParaRPr>
                    </a:p>
                  </a:txBody>
                  <a:tcPr marT="45725" marB="4572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b="1" dirty="0" smtClean="0"/>
                        <a:t>ICT</a:t>
                      </a:r>
                    </a:p>
                    <a:p>
                      <a:pPr marL="285750" indent="-285750" algn="just">
                        <a:buFont typeface="Arial" panose="020B0604020202020204" pitchFamily="34" charset="0"/>
                        <a:buChar char="•"/>
                        <a:defRPr/>
                      </a:pPr>
                      <a:r>
                        <a:rPr lang="en-US" sz="1300" dirty="0" smtClean="0"/>
                        <a:t>Access and resource materials available</a:t>
                      </a:r>
                    </a:p>
                    <a:p>
                      <a:pPr marL="285750" indent="-285750" algn="just">
                        <a:buFont typeface="Arial" panose="020B0604020202020204" pitchFamily="34" charset="0"/>
                        <a:buChar char="•"/>
                        <a:defRPr/>
                      </a:pPr>
                      <a:r>
                        <a:rPr lang="en-ZA" sz="1300" dirty="0" smtClean="0"/>
                        <a:t>Providing teachers with ICT infrastructure </a:t>
                      </a:r>
                      <a:endParaRPr lang="en-US" sz="1300" i="0" dirty="0" smtClean="0"/>
                    </a:p>
                  </a:txBody>
                  <a:tcPr marT="45725" marB="45725"/>
                </a:tc>
              </a:tr>
              <a:tr h="918531">
                <a:tc>
                  <a:txBody>
                    <a:bodyPr/>
                    <a:lstStyle/>
                    <a:p>
                      <a:pPr marL="285750" indent="-285750" algn="just">
                        <a:buFont typeface="Arial" panose="020B0604020202020204" pitchFamily="34" charset="0"/>
                        <a:buChar char="•"/>
                      </a:pPr>
                      <a:r>
                        <a:rPr lang="en-ZA" sz="1300" dirty="0" smtClean="0"/>
                        <a:t>Utilisation of Learners home language in schools</a:t>
                      </a:r>
                      <a:endParaRPr lang="en-ZA" sz="1300" i="0" dirty="0"/>
                    </a:p>
                  </a:txBody>
                  <a:tcPr marT="45725" marB="4572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smtClean="0"/>
                        <a:t>MTSF Output 2: Improved quality of teaching and learning through provision of adequate, quality infrastructure and Learning materials</a:t>
                      </a:r>
                      <a:endParaRPr lang="en-ZA" sz="1300" i="0" dirty="0" smtClean="0">
                        <a:solidFill>
                          <a:srgbClr val="0000FF"/>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300" i="0" dirty="0" smtClean="0">
                        <a:solidFill>
                          <a:srgbClr val="FF0000"/>
                        </a:solidFill>
                      </a:endParaRPr>
                    </a:p>
                  </a:txBody>
                  <a:tcPr marT="45725" marB="4572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b="1" dirty="0" smtClean="0"/>
                        <a:t>LIBRARY SERVICES</a:t>
                      </a:r>
                    </a:p>
                    <a:p>
                      <a:pPr marL="285750" indent="-285750" algn="just">
                        <a:buFont typeface="Arial" panose="020B0604020202020204" pitchFamily="34" charset="0"/>
                        <a:buChar char="•"/>
                        <a:defRPr/>
                      </a:pPr>
                      <a:r>
                        <a:rPr lang="en-US" sz="1300" dirty="0" smtClean="0"/>
                        <a:t>Focus of reading and library resourcing</a:t>
                      </a:r>
                      <a:r>
                        <a:rPr lang="en-US" sz="1300" baseline="0" dirty="0" smtClean="0"/>
                        <a:t> </a:t>
                      </a:r>
                      <a:r>
                        <a:rPr lang="en-US" sz="1300" dirty="0" smtClean="0"/>
                        <a:t>and resourcing libraries in schools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1" i="0" dirty="0" smtClean="0"/>
                    </a:p>
                  </a:txBody>
                  <a:tcPr marT="45725" marB="45725"/>
                </a:tc>
              </a:tr>
            </a:tbl>
          </a:graphicData>
        </a:graphic>
      </p:graphicFrame>
      <p:sp>
        <p:nvSpPr>
          <p:cNvPr id="3" name="Rectangle 2"/>
          <p:cNvSpPr/>
          <p:nvPr/>
        </p:nvSpPr>
        <p:spPr>
          <a:xfrm>
            <a:off x="1331640" y="548682"/>
            <a:ext cx="7632848" cy="584775"/>
          </a:xfrm>
          <a:prstGeom prst="rect">
            <a:avLst/>
          </a:prstGeom>
        </p:spPr>
        <p:txBody>
          <a:bodyPr wrap="square">
            <a:spAutoFit/>
          </a:bodyPr>
          <a:lstStyle/>
          <a:p>
            <a:r>
              <a:rPr lang="en-US" sz="3200" b="1" dirty="0">
                <a:solidFill>
                  <a:srgbClr val="741202"/>
                </a:solidFill>
              </a:rPr>
              <a:t>STRATEGIC DIRECTION</a:t>
            </a:r>
            <a:endParaRPr lang="en-ZA" sz="3200" dirty="0"/>
          </a:p>
        </p:txBody>
      </p:sp>
      <p:sp>
        <p:nvSpPr>
          <p:cNvPr id="5" name="Rectangle 4"/>
          <p:cNvSpPr/>
          <p:nvPr/>
        </p:nvSpPr>
        <p:spPr>
          <a:xfrm>
            <a:off x="2302396" y="1134142"/>
            <a:ext cx="6014020" cy="369332"/>
          </a:xfrm>
          <a:prstGeom prst="rect">
            <a:avLst/>
          </a:prstGeom>
        </p:spPr>
        <p:txBody>
          <a:bodyPr wrap="square">
            <a:spAutoFit/>
          </a:bodyPr>
          <a:lstStyle/>
          <a:p>
            <a:r>
              <a:rPr lang="en-US" b="1" dirty="0">
                <a:solidFill>
                  <a:srgbClr val="FF0000"/>
                </a:solidFill>
                <a:latin typeface="Arial" charset="0"/>
                <a:cs typeface="Arial" charset="0"/>
              </a:rPr>
              <a:t>ALIGNED NDP, MTSF AND NON-NEGOTIABLES</a:t>
            </a:r>
            <a:endParaRPr lang="en-ZA" dirty="0">
              <a:solidFill>
                <a:srgbClr val="FF0000"/>
              </a:solidFill>
            </a:endParaRPr>
          </a:p>
        </p:txBody>
      </p:sp>
    </p:spTree>
    <p:extLst>
      <p:ext uri="{BB962C8B-B14F-4D97-AF65-F5344CB8AC3E}">
        <p14:creationId xmlns:p14="http://schemas.microsoft.com/office/powerpoint/2010/main" val="406782118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10171</TotalTime>
  <Words>3107</Words>
  <Application>Microsoft Office PowerPoint</Application>
  <PresentationFormat>On-screen Show (4:3)</PresentationFormat>
  <Paragraphs>1035</Paragraphs>
  <Slides>65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Default Design</vt:lpstr>
      <vt:lpstr>think-cell Slide</vt:lpstr>
      <vt:lpstr>                 </vt:lpstr>
      <vt:lpstr>PRESENTATION OUTLINE</vt:lpstr>
      <vt:lpstr>Introduction</vt:lpstr>
      <vt:lpstr>Mandate</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LEARNER ENROLMENT</vt:lpstr>
      <vt:lpstr>LEARNER ENROLMENT </vt:lpstr>
      <vt:lpstr>    </vt:lpstr>
      <vt:lpstr># Learners, educators and schools in public schools with indicators       LER: the learner educator ratio is the average number of learners per educator in Limpopo LSR: the learner school ratio indicates the average number of learners per school in Limpopo ESR: the educator school ratio indicates the average number of educators per school</vt:lpstr>
      <vt:lpstr>7 TO 15 YEAR OLD CHILDREN WITH DISABILITIES ATTENDING EDUCATIONAL INSTITUTIONS, 2005-2014</vt:lpstr>
      <vt:lpstr>PERCENTAGE OF LEARNERS BENEFITING FROM THE SCHOOL FEEDING SCHEME </vt:lpstr>
      <vt:lpstr>NUMBER OF ORDINARY SCHOOLS</vt:lpstr>
      <vt:lpstr>LEARNER ENROLMENT 2009 - 2015</vt:lpstr>
      <vt:lpstr>NUMBER OF SCHOOLS IN LIMPOPO 2009 - 2016</vt:lpstr>
      <vt:lpstr>LEARNER PREGNANCY </vt:lpstr>
      <vt:lpstr>    </vt:lpstr>
      <vt:lpstr>The dropout rate indicates the proportion of pupils from a cohort enrolled in a given grade at a given school year who are no longer enrolled in the following school year.  Ideally, the rate should approach 0%; a high dropout rate reveals problems in the internal efficiency of the educational system. By comparing rates across grades, it is possible to identify those which require greater policy emphasis.                                                  </vt:lpstr>
      <vt:lpstr>NO FEE LEARNERS AND NO FEE SCHOOLS IN 2015 </vt:lpstr>
      <vt:lpstr>PERCENTAGE OF LEARNERS WHO INDICATED THEY HAD EXPERIENCED LACK OF BOOKS AT SCHOOL BY PROVINCE, 2002 – 2014</vt:lpstr>
      <vt:lpstr> ACHIEVEMENT LEVELS OF GRADE 3 LEARNERS IN  MATHEMATICS  </vt:lpstr>
      <vt:lpstr>PowerPoint Presentation</vt:lpstr>
      <vt:lpstr>PowerPoint Presentation</vt:lpstr>
      <vt:lpstr>PowerPoint Presentation</vt:lpstr>
      <vt:lpstr>PROVINCIAL NSC PERFORMANCE…</vt:lpstr>
      <vt:lpstr>Analysis   of   the  2015 Grade 12 results</vt:lpstr>
      <vt:lpstr>Performance in selected subjects</vt:lpstr>
      <vt:lpstr>Performance of Progressed Learners</vt:lpstr>
      <vt:lpstr>2016 vs 2015 Progressed Learners</vt:lpstr>
      <vt:lpstr>Circuit Performance (Summary)</vt:lpstr>
      <vt:lpstr>    Number of underperforming public schools</vt:lpstr>
      <vt:lpstr>Small and Non-viable schools </vt:lpstr>
      <vt:lpstr>EDUCATION SECTOR VALUE CHAIN</vt:lpstr>
      <vt:lpstr>PowerPoint Presentation</vt:lpstr>
      <vt:lpstr>Education and Training Value Chain</vt:lpstr>
      <vt:lpstr>PowerPoint Presentation</vt:lpstr>
      <vt:lpstr>School Leadership</vt:lpstr>
      <vt:lpstr>INFRASTRUCTURE PROVISIONING</vt:lpstr>
      <vt:lpstr>     INFRASTRUCTURE PROVISIONING</vt:lpstr>
      <vt:lpstr>Outstanding Programmes to be implemented</vt:lpstr>
      <vt:lpstr>Water and Sanitation </vt:lpstr>
      <vt:lpstr>Storm Damaged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SCHOOLS AFFECTED BY THE RECENT RIOTS</vt:lpstr>
      <vt:lpstr>PowerPoint Presentation</vt:lpstr>
      <vt:lpstr>PowerPoint Presentation</vt:lpstr>
      <vt:lpstr>PowerPoint Presentation</vt:lpstr>
      <vt:lpstr>PowerPoint Presentation</vt:lpstr>
      <vt:lpstr>PowerPoint Presentation</vt:lpstr>
      <vt:lpstr>PowerPoint Presentation</vt:lpstr>
      <vt:lpstr>CONCLUSION</vt:lpstr>
      <vt:lpstr>ANSWERS EXPECTED FROM THE SUMMIT</vt:lpstr>
      <vt:lpstr>NDI A LIVHUWA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KRG CAMPAIGN</dc:title>
  <dc:creator>Govender.Z</dc:creator>
  <cp:lastModifiedBy>Mutheiwana NB</cp:lastModifiedBy>
  <cp:revision>613</cp:revision>
  <cp:lastPrinted>2016-03-18T12:01:23Z</cp:lastPrinted>
  <dcterms:created xsi:type="dcterms:W3CDTF">2015-07-20T12:08:21Z</dcterms:created>
  <dcterms:modified xsi:type="dcterms:W3CDTF">2016-05-08T19:30:54Z</dcterms:modified>
</cp:coreProperties>
</file>